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7315200" cy="9601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ACER_Files\Cursos\Empreendedorismo\AlunosMatriculad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20953337056116572"/>
          <c:y val="0.13624168021734959"/>
          <c:w val="0.54102522965284561"/>
          <c:h val="0.74759849915665932"/>
        </c:manualLayout>
      </c:layout>
      <c:radarChart>
        <c:radarStyle val="marker"/>
        <c:ser>
          <c:idx val="0"/>
          <c:order val="0"/>
          <c:tx>
            <c:strRef>
              <c:f>Alunos_20112!$C$2</c:f>
              <c:strCache>
                <c:ptCount val="1"/>
                <c:pt idx="0">
                  <c:v>OBSERVAR E EXPLORAR</c:v>
                </c:pt>
              </c:strCache>
            </c:strRef>
          </c:tx>
          <c:val>
            <c:numRef>
              <c:f>Alunos_20112!$C$3:$C$25</c:f>
              <c:numCache>
                <c:formatCode>0</c:formatCode>
                <c:ptCount val="23"/>
                <c:pt idx="0">
                  <c:v>18</c:v>
                </c:pt>
                <c:pt idx="1">
                  <c:v>13</c:v>
                </c:pt>
                <c:pt idx="2">
                  <c:v>18</c:v>
                </c:pt>
                <c:pt idx="3">
                  <c:v>23</c:v>
                </c:pt>
                <c:pt idx="4">
                  <c:v>22</c:v>
                </c:pt>
                <c:pt idx="5">
                  <c:v>17</c:v>
                </c:pt>
                <c:pt idx="6">
                  <c:v>21</c:v>
                </c:pt>
                <c:pt idx="7">
                  <c:v>23</c:v>
                </c:pt>
                <c:pt idx="8">
                  <c:v>16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17</c:v>
                </c:pt>
                <c:pt idx="13">
                  <c:v>20</c:v>
                </c:pt>
                <c:pt idx="14">
                  <c:v>16</c:v>
                </c:pt>
                <c:pt idx="15">
                  <c:v>19</c:v>
                </c:pt>
                <c:pt idx="16">
                  <c:v>18</c:v>
                </c:pt>
                <c:pt idx="17">
                  <c:v>20</c:v>
                </c:pt>
                <c:pt idx="18">
                  <c:v>15</c:v>
                </c:pt>
                <c:pt idx="19">
                  <c:v>17</c:v>
                </c:pt>
                <c:pt idx="20">
                  <c:v>20</c:v>
                </c:pt>
                <c:pt idx="21">
                  <c:v>22</c:v>
                </c:pt>
                <c:pt idx="22">
                  <c:v>20</c:v>
                </c:pt>
              </c:numCache>
            </c:numRef>
          </c:val>
        </c:ser>
        <c:axId val="38870400"/>
        <c:axId val="62459904"/>
      </c:radarChart>
      <c:catAx>
        <c:axId val="38870400"/>
        <c:scaling>
          <c:orientation val="minMax"/>
        </c:scaling>
        <c:axPos val="b"/>
        <c:majorGridlines/>
        <c:tickLblPos val="nextTo"/>
        <c:crossAx val="62459904"/>
        <c:crosses val="autoZero"/>
        <c:auto val="1"/>
        <c:lblAlgn val="ctr"/>
        <c:lblOffset val="100"/>
      </c:catAx>
      <c:valAx>
        <c:axId val="62459904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38870400"/>
        <c:crosses val="autoZero"/>
        <c:crossBetween val="between"/>
      </c:valAx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6"/>
  <c:chart>
    <c:title>
      <c:layout/>
    </c:title>
    <c:plotArea>
      <c:layout>
        <c:manualLayout>
          <c:layoutTarget val="inner"/>
          <c:xMode val="edge"/>
          <c:yMode val="edge"/>
          <c:x val="0.45617100020770784"/>
          <c:y val="0.18230201680815958"/>
          <c:w val="0.49357125323363366"/>
          <c:h val="0.67663016064360071"/>
        </c:manualLayout>
      </c:layout>
      <c:barChart>
        <c:barDir val="bar"/>
        <c:grouping val="clustered"/>
        <c:ser>
          <c:idx val="0"/>
          <c:order val="0"/>
          <c:tx>
            <c:strRef>
              <c:f>Alunos_20112!$F$30</c:f>
              <c:strCache>
                <c:ptCount val="1"/>
                <c:pt idx="0">
                  <c:v>% Médio Capacidades</c:v>
                </c:pt>
              </c:strCache>
            </c:strRef>
          </c:tx>
          <c:cat>
            <c:strRef>
              <c:f>Alunos_20112!$E$31:$E$39</c:f>
              <c:strCache>
                <c:ptCount val="9"/>
                <c:pt idx="0">
                  <c:v>INSPIRAR E MOTIVAR</c:v>
                </c:pt>
                <c:pt idx="1">
                  <c:v>OBSERVAR E EXPLORAR</c:v>
                </c:pt>
                <c:pt idx="2">
                  <c:v>DECISÕES E RESPONSABILIDADES</c:v>
                </c:pt>
                <c:pt idx="3">
                  <c:v>PERSERVERANÇA E VITALIDADE</c:v>
                </c:pt>
                <c:pt idx="4">
                  <c:v>PLANEJAR E ORGANIZAR</c:v>
                </c:pt>
                <c:pt idx="5">
                  <c:v>COMUNICAÇÃO</c:v>
                </c:pt>
                <c:pt idx="6">
                  <c:v>ASSUMIR RISCOS</c:v>
                </c:pt>
                <c:pt idx="7">
                  <c:v>SENTIDO CRÍTICO E CRIATIVO</c:v>
                </c:pt>
                <c:pt idx="8">
                  <c:v>TRABALHO DE FORMA ORGANIZADA E MINUNCIOSA</c:v>
                </c:pt>
              </c:strCache>
            </c:strRef>
          </c:cat>
          <c:val>
            <c:numRef>
              <c:f>Alunos_20112!$F$31:$F$39</c:f>
              <c:numCache>
                <c:formatCode>0.0%</c:formatCode>
                <c:ptCount val="9"/>
                <c:pt idx="0">
                  <c:v>0.77569999999999995</c:v>
                </c:pt>
                <c:pt idx="1">
                  <c:v>0.75649999999999995</c:v>
                </c:pt>
                <c:pt idx="2">
                  <c:v>0.75649999999999995</c:v>
                </c:pt>
                <c:pt idx="3">
                  <c:v>0.75129999999999997</c:v>
                </c:pt>
                <c:pt idx="4">
                  <c:v>0.7409</c:v>
                </c:pt>
                <c:pt idx="5">
                  <c:v>0.73909999999999998</c:v>
                </c:pt>
                <c:pt idx="6">
                  <c:v>0.70960000000000001</c:v>
                </c:pt>
                <c:pt idx="7">
                  <c:v>0.67830000000000001</c:v>
                </c:pt>
                <c:pt idx="8">
                  <c:v>0.67479999999999996</c:v>
                </c:pt>
              </c:numCache>
            </c:numRef>
          </c:val>
        </c:ser>
        <c:axId val="98112640"/>
        <c:axId val="98221056"/>
      </c:barChart>
      <c:catAx>
        <c:axId val="98112640"/>
        <c:scaling>
          <c:orientation val="minMax"/>
        </c:scaling>
        <c:axPos val="l"/>
        <c:tickLblPos val="nextTo"/>
        <c:txPr>
          <a:bodyPr/>
          <a:lstStyle/>
          <a:p>
            <a:pPr>
              <a:defRPr sz="800"/>
            </a:pPr>
            <a:endParaRPr lang="pt-BR"/>
          </a:p>
        </c:txPr>
        <c:crossAx val="98221056"/>
        <c:crosses val="autoZero"/>
        <c:auto val="1"/>
        <c:lblAlgn val="ctr"/>
        <c:lblOffset val="100"/>
      </c:catAx>
      <c:valAx>
        <c:axId val="98221056"/>
        <c:scaling>
          <c:orientation val="minMax"/>
          <c:max val="1"/>
          <c:min val="0"/>
        </c:scaling>
        <c:axPos val="b"/>
        <c:majorGridlines/>
        <c:numFmt formatCode="0.0%" sourceLinked="1"/>
        <c:tickLblPos val="nextTo"/>
        <c:crossAx val="98112640"/>
        <c:crosses val="autoZero"/>
        <c:crossBetween val="between"/>
        <c:majorUnit val="0.25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30759436916727945"/>
          <c:y val="0.24171141650771924"/>
          <c:w val="0.40637947555866483"/>
          <c:h val="0.68204300549387886"/>
        </c:manualLayout>
      </c:layout>
      <c:radarChart>
        <c:radarStyle val="marker"/>
        <c:ser>
          <c:idx val="0"/>
          <c:order val="0"/>
          <c:tx>
            <c:strRef>
              <c:f>Alunos_20112!$C$30</c:f>
              <c:strCache>
                <c:ptCount val="1"/>
                <c:pt idx="0">
                  <c:v>Média por Capacidade</c:v>
                </c:pt>
              </c:strCache>
            </c:strRef>
          </c:tx>
          <c:cat>
            <c:strRef>
              <c:f>Alunos_20112!$B$31:$B$39</c:f>
              <c:strCache>
                <c:ptCount val="9"/>
                <c:pt idx="0">
                  <c:v>OBSERVAR E EXPLORAR</c:v>
                </c:pt>
                <c:pt idx="1">
                  <c:v>SENTIDO CRÍTICO E CRIATIVO</c:v>
                </c:pt>
                <c:pt idx="2">
                  <c:v>ASSUMIR RISCOS</c:v>
                </c:pt>
                <c:pt idx="3">
                  <c:v>DECISÕES E RESPONSABILIDADES</c:v>
                </c:pt>
                <c:pt idx="4">
                  <c:v>COMUNICAÇÃO</c:v>
                </c:pt>
                <c:pt idx="5">
                  <c:v>INSPIRAR E MOTIVAR</c:v>
                </c:pt>
                <c:pt idx="6">
                  <c:v>PLANEJAR E ORGANIZAR</c:v>
                </c:pt>
                <c:pt idx="7">
                  <c:v>TRABALHO DE FORMA ORGANIZADA E MINUNCIOSA</c:v>
                </c:pt>
                <c:pt idx="8">
                  <c:v>PERSERVERANÇA E VITALIDADE</c:v>
                </c:pt>
              </c:strCache>
            </c:strRef>
          </c:cat>
          <c:val>
            <c:numRef>
              <c:f>Alunos_20112!$C$31:$C$39</c:f>
              <c:numCache>
                <c:formatCode>0</c:formatCode>
                <c:ptCount val="9"/>
                <c:pt idx="0">
                  <c:v>23</c:v>
                </c:pt>
                <c:pt idx="1">
                  <c:v>22</c:v>
                </c:pt>
                <c:pt idx="2">
                  <c:v>21</c:v>
                </c:pt>
                <c:pt idx="3">
                  <c:v>22</c:v>
                </c:pt>
                <c:pt idx="4">
                  <c:v>22</c:v>
                </c:pt>
                <c:pt idx="5">
                  <c:v>22</c:v>
                </c:pt>
                <c:pt idx="6">
                  <c:v>23</c:v>
                </c:pt>
                <c:pt idx="7">
                  <c:v>24</c:v>
                </c:pt>
                <c:pt idx="8">
                  <c:v>22</c:v>
                </c:pt>
              </c:numCache>
            </c:numRef>
          </c:val>
        </c:ser>
        <c:axId val="87209856"/>
        <c:axId val="91142400"/>
      </c:radarChart>
      <c:catAx>
        <c:axId val="87209856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sz="900"/>
            </a:pPr>
            <a:endParaRPr lang="pt-BR"/>
          </a:p>
        </c:txPr>
        <c:crossAx val="91142400"/>
        <c:crosses val="autoZero"/>
        <c:auto val="1"/>
        <c:lblAlgn val="ctr"/>
        <c:lblOffset val="100"/>
      </c:catAx>
      <c:valAx>
        <c:axId val="91142400"/>
        <c:scaling>
          <c:orientation val="minMax"/>
          <c:max val="25"/>
          <c:min val="0"/>
        </c:scaling>
        <c:axPos val="l"/>
        <c:majorGridlines/>
        <c:numFmt formatCode="0" sourceLinked="1"/>
        <c:majorTickMark val="cross"/>
        <c:tickLblPos val="nextTo"/>
        <c:crossAx val="87209856"/>
        <c:crosses val="autoZero"/>
        <c:crossBetween val="between"/>
        <c:majorUnit val="5"/>
      </c:valAx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29075471887853099"/>
          <c:y val="0.1833045102491023"/>
          <c:w val="0.44658782594704421"/>
          <c:h val="0.71508848203790476"/>
        </c:manualLayout>
      </c:layout>
      <c:radarChart>
        <c:radarStyle val="marker"/>
        <c:ser>
          <c:idx val="0"/>
          <c:order val="0"/>
          <c:tx>
            <c:strRef>
              <c:f>Alunos_20112!$C$41</c:f>
              <c:strCache>
                <c:ptCount val="1"/>
                <c:pt idx="0">
                  <c:v>Média por Aluno</c:v>
                </c:pt>
              </c:strCache>
            </c:strRef>
          </c:tx>
          <c:val>
            <c:numRef>
              <c:f>Alunos_20112!$C$42:$C$64</c:f>
              <c:numCache>
                <c:formatCode>0</c:formatCode>
                <c:ptCount val="23"/>
                <c:pt idx="0">
                  <c:v>20.111111111111111</c:v>
                </c:pt>
                <c:pt idx="1">
                  <c:v>16.888888888888889</c:v>
                </c:pt>
                <c:pt idx="2">
                  <c:v>17.444444444444443</c:v>
                </c:pt>
                <c:pt idx="3">
                  <c:v>22.333333333333332</c:v>
                </c:pt>
                <c:pt idx="4">
                  <c:v>18.333333333333332</c:v>
                </c:pt>
                <c:pt idx="5">
                  <c:v>18.111111111111111</c:v>
                </c:pt>
                <c:pt idx="6">
                  <c:v>19</c:v>
                </c:pt>
                <c:pt idx="7">
                  <c:v>19.333333333333332</c:v>
                </c:pt>
                <c:pt idx="8">
                  <c:v>17.888888888888889</c:v>
                </c:pt>
                <c:pt idx="9">
                  <c:v>18.888888888888889</c:v>
                </c:pt>
                <c:pt idx="10">
                  <c:v>19</c:v>
                </c:pt>
                <c:pt idx="11">
                  <c:v>19.222222222222221</c:v>
                </c:pt>
                <c:pt idx="12">
                  <c:v>15.777777777777779</c:v>
                </c:pt>
                <c:pt idx="13">
                  <c:v>19.333333333333332</c:v>
                </c:pt>
                <c:pt idx="14">
                  <c:v>17.444444444444443</c:v>
                </c:pt>
                <c:pt idx="15">
                  <c:v>18.666666666666668</c:v>
                </c:pt>
                <c:pt idx="16">
                  <c:v>19</c:v>
                </c:pt>
                <c:pt idx="17">
                  <c:v>16.777777777777779</c:v>
                </c:pt>
                <c:pt idx="18">
                  <c:v>16.333333333333332</c:v>
                </c:pt>
                <c:pt idx="19">
                  <c:v>15.444444444444445</c:v>
                </c:pt>
                <c:pt idx="20">
                  <c:v>18.111111111111111</c:v>
                </c:pt>
                <c:pt idx="21">
                  <c:v>17.555555555555557</c:v>
                </c:pt>
                <c:pt idx="22">
                  <c:v>19.555555555555557</c:v>
                </c:pt>
              </c:numCache>
            </c:numRef>
          </c:val>
        </c:ser>
        <c:axId val="97968896"/>
        <c:axId val="98114560"/>
      </c:radarChart>
      <c:catAx>
        <c:axId val="97968896"/>
        <c:scaling>
          <c:orientation val="minMax"/>
        </c:scaling>
        <c:axPos val="b"/>
        <c:majorGridlines/>
        <c:tickLblPos val="nextTo"/>
        <c:crossAx val="98114560"/>
        <c:crosses val="autoZero"/>
        <c:auto val="1"/>
        <c:lblAlgn val="ctr"/>
        <c:lblOffset val="100"/>
      </c:catAx>
      <c:valAx>
        <c:axId val="98114560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97968896"/>
        <c:crosses val="autoZero"/>
        <c:crossBetween val="between"/>
      </c:valAx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6"/>
  <c:chart>
    <c:title>
      <c:layout>
        <c:manualLayout>
          <c:xMode val="edge"/>
          <c:yMode val="edge"/>
          <c:x val="0.3081509916826618"/>
          <c:y val="4.3290043290043307E-3"/>
        </c:manualLayout>
      </c:layout>
      <c:txPr>
        <a:bodyPr/>
        <a:lstStyle/>
        <a:p>
          <a:pPr>
            <a:defRPr sz="1400"/>
          </a:pPr>
          <a:endParaRPr lang="pt-BR"/>
        </a:p>
      </c:txPr>
    </c:title>
    <c:plotArea>
      <c:layout>
        <c:manualLayout>
          <c:layoutTarget val="inner"/>
          <c:xMode val="edge"/>
          <c:yMode val="edge"/>
          <c:x val="7.7839607860917606E-2"/>
          <c:y val="8.6472031905102706E-2"/>
          <c:w val="0.8659672243464771"/>
          <c:h val="0.7945631796025493"/>
        </c:manualLayout>
      </c:layout>
      <c:barChart>
        <c:barDir val="bar"/>
        <c:grouping val="clustered"/>
        <c:ser>
          <c:idx val="0"/>
          <c:order val="0"/>
          <c:tx>
            <c:strRef>
              <c:f>Alunos_20112!$E$41</c:f>
              <c:strCache>
                <c:ptCount val="1"/>
                <c:pt idx="0">
                  <c:v>% Médio por Aluno</c:v>
                </c:pt>
              </c:strCache>
            </c:strRef>
          </c:tx>
          <c:val>
            <c:numRef>
              <c:f>Alunos_20112!$E$42:$E$64</c:f>
              <c:numCache>
                <c:formatCode>0.0%</c:formatCode>
                <c:ptCount val="23"/>
                <c:pt idx="0">
                  <c:v>0.89300000000000002</c:v>
                </c:pt>
                <c:pt idx="1">
                  <c:v>0.80400000000000005</c:v>
                </c:pt>
                <c:pt idx="2">
                  <c:v>0.78200000000000003</c:v>
                </c:pt>
                <c:pt idx="3">
                  <c:v>0.77300000000000002</c:v>
                </c:pt>
                <c:pt idx="4">
                  <c:v>0.77300000000000002</c:v>
                </c:pt>
                <c:pt idx="5">
                  <c:v>0.76900000000000002</c:v>
                </c:pt>
                <c:pt idx="6">
                  <c:v>0.76</c:v>
                </c:pt>
                <c:pt idx="7">
                  <c:v>0.76</c:v>
                </c:pt>
                <c:pt idx="8">
                  <c:v>0.76</c:v>
                </c:pt>
                <c:pt idx="9">
                  <c:v>0.75600000000000001</c:v>
                </c:pt>
                <c:pt idx="10">
                  <c:v>0.747</c:v>
                </c:pt>
                <c:pt idx="11">
                  <c:v>0.73299999999999998</c:v>
                </c:pt>
                <c:pt idx="12">
                  <c:v>0.72399999999999998</c:v>
                </c:pt>
                <c:pt idx="13">
                  <c:v>0.72399999999999998</c:v>
                </c:pt>
                <c:pt idx="14">
                  <c:v>0.71599999999999997</c:v>
                </c:pt>
                <c:pt idx="15">
                  <c:v>0.70199999999999996</c:v>
                </c:pt>
                <c:pt idx="16">
                  <c:v>0.69799999999999995</c:v>
                </c:pt>
                <c:pt idx="17">
                  <c:v>0.69799999999999995</c:v>
                </c:pt>
                <c:pt idx="18">
                  <c:v>0.67600000000000005</c:v>
                </c:pt>
                <c:pt idx="19">
                  <c:v>0.67100000000000004</c:v>
                </c:pt>
                <c:pt idx="20">
                  <c:v>0.65300000000000002</c:v>
                </c:pt>
                <c:pt idx="21">
                  <c:v>0.63100000000000001</c:v>
                </c:pt>
                <c:pt idx="22">
                  <c:v>0.61799999999999999</c:v>
                </c:pt>
              </c:numCache>
            </c:numRef>
          </c:val>
        </c:ser>
        <c:axId val="87165184"/>
        <c:axId val="105348096"/>
      </c:barChart>
      <c:catAx>
        <c:axId val="87165184"/>
        <c:scaling>
          <c:orientation val="minMax"/>
        </c:scaling>
        <c:axPos val="l"/>
        <c:tickLblPos val="nextTo"/>
        <c:txPr>
          <a:bodyPr/>
          <a:lstStyle/>
          <a:p>
            <a:pPr>
              <a:defRPr sz="600"/>
            </a:pPr>
            <a:endParaRPr lang="pt-BR"/>
          </a:p>
        </c:txPr>
        <c:crossAx val="105348096"/>
        <c:crosses val="autoZero"/>
        <c:auto val="1"/>
        <c:lblAlgn val="ctr"/>
        <c:lblOffset val="100"/>
      </c:catAx>
      <c:valAx>
        <c:axId val="105348096"/>
        <c:scaling>
          <c:orientation val="minMax"/>
        </c:scaling>
        <c:axPos val="b"/>
        <c:majorGridlines/>
        <c:numFmt formatCode="0.0%" sourceLinked="1"/>
        <c:tickLblPos val="nextTo"/>
        <c:txPr>
          <a:bodyPr/>
          <a:lstStyle/>
          <a:p>
            <a:pPr>
              <a:defRPr sz="800"/>
            </a:pPr>
            <a:endParaRPr lang="pt-BR"/>
          </a:p>
        </c:txPr>
        <c:crossAx val="87165184"/>
        <c:crosses val="autoZero"/>
        <c:crossBetween val="between"/>
        <c:majorUnit val="0.25"/>
      </c:valAx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>
        <c:manualLayout>
          <c:xMode val="edge"/>
          <c:yMode val="edge"/>
          <c:x val="0.32142261970892122"/>
          <c:y val="1.3468027755409074E-2"/>
        </c:manualLayout>
      </c:layout>
      <c:txPr>
        <a:bodyPr/>
        <a:lstStyle/>
        <a:p>
          <a:pPr>
            <a:defRPr sz="1600"/>
          </a:pPr>
          <a:endParaRPr lang="pt-BR"/>
        </a:p>
      </c:txPr>
    </c:title>
    <c:plotArea>
      <c:layout>
        <c:manualLayout>
          <c:layoutTarget val="inner"/>
          <c:xMode val="edge"/>
          <c:yMode val="edge"/>
          <c:x val="0.25046970089743115"/>
          <c:y val="0.16690567693591088"/>
          <c:w val="0.53991963855867864"/>
          <c:h val="0.70761113495320249"/>
        </c:manualLayout>
      </c:layout>
      <c:radarChart>
        <c:radarStyle val="marker"/>
        <c:ser>
          <c:idx val="0"/>
          <c:order val="0"/>
          <c:tx>
            <c:strRef>
              <c:f>Alunos_20112!$C$68</c:f>
              <c:strCache>
                <c:ptCount val="1"/>
                <c:pt idx="0">
                  <c:v>Aluno Perfil Empreendedor</c:v>
                </c:pt>
              </c:strCache>
            </c:strRef>
          </c:tx>
          <c:cat>
            <c:strRef>
              <c:f>Alunos_20112!$B$69:$B$77</c:f>
              <c:strCache>
                <c:ptCount val="9"/>
                <c:pt idx="0">
                  <c:v>OBSERVAR E EXPLORAR</c:v>
                </c:pt>
                <c:pt idx="1">
                  <c:v>SENTIDO CRÍTICO E CRIATIVO</c:v>
                </c:pt>
                <c:pt idx="2">
                  <c:v>ASSUMIR RISCOS</c:v>
                </c:pt>
                <c:pt idx="3">
                  <c:v>DECISÕES E RESPONSABILIDADES</c:v>
                </c:pt>
                <c:pt idx="4">
                  <c:v>COMUNICAÇÃO</c:v>
                </c:pt>
                <c:pt idx="5">
                  <c:v>INSPIRAR E MOTIVAR</c:v>
                </c:pt>
                <c:pt idx="6">
                  <c:v>PLANEJAR E ORGANIZAR</c:v>
                </c:pt>
                <c:pt idx="7">
                  <c:v>TRABALHO DE FORMA ORGANIZADA E MINUNCIOSA</c:v>
                </c:pt>
                <c:pt idx="8">
                  <c:v>PERSERVERANÇA E VITALIDADE</c:v>
                </c:pt>
              </c:strCache>
            </c:strRef>
          </c:cat>
          <c:val>
            <c:numRef>
              <c:f>Alunos_20112!$C$69:$C$77</c:f>
              <c:numCache>
                <c:formatCode>0</c:formatCode>
                <c:ptCount val="9"/>
                <c:pt idx="0">
                  <c:v>23</c:v>
                </c:pt>
                <c:pt idx="1">
                  <c:v>22</c:v>
                </c:pt>
                <c:pt idx="2">
                  <c:v>21</c:v>
                </c:pt>
                <c:pt idx="3">
                  <c:v>22</c:v>
                </c:pt>
                <c:pt idx="4">
                  <c:v>22</c:v>
                </c:pt>
                <c:pt idx="5">
                  <c:v>22</c:v>
                </c:pt>
                <c:pt idx="6">
                  <c:v>23</c:v>
                </c:pt>
                <c:pt idx="7">
                  <c:v>24</c:v>
                </c:pt>
                <c:pt idx="8">
                  <c:v>22</c:v>
                </c:pt>
              </c:numCache>
            </c:numRef>
          </c:val>
        </c:ser>
        <c:axId val="79538048"/>
        <c:axId val="80225024"/>
      </c:radarChart>
      <c:catAx>
        <c:axId val="79538048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sz="1100"/>
            </a:pPr>
            <a:endParaRPr lang="pt-BR"/>
          </a:p>
        </c:txPr>
        <c:crossAx val="80225024"/>
        <c:crosses val="autoZero"/>
        <c:auto val="1"/>
        <c:lblAlgn val="ctr"/>
        <c:lblOffset val="100"/>
      </c:catAx>
      <c:valAx>
        <c:axId val="80225024"/>
        <c:scaling>
          <c:orientation val="minMax"/>
          <c:max val="25"/>
          <c:min val="0"/>
        </c:scaling>
        <c:axPos val="l"/>
        <c:majorGridlines/>
        <c:numFmt formatCode="0" sourceLinked="1"/>
        <c:majorTickMark val="cross"/>
        <c:tickLblPos val="nextTo"/>
        <c:crossAx val="79538048"/>
        <c:crosses val="autoZero"/>
        <c:crossBetween val="between"/>
        <c:majorUnit val="5"/>
      </c:valAx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>
        <c:manualLayout>
          <c:xMode val="edge"/>
          <c:yMode val="edge"/>
          <c:x val="0.32632502904350086"/>
          <c:y val="4.4444444444444462E-3"/>
        </c:manualLayout>
      </c:layout>
      <c:txPr>
        <a:bodyPr/>
        <a:lstStyle/>
        <a:p>
          <a:pPr>
            <a:defRPr sz="1600"/>
          </a:pPr>
          <a:endParaRPr lang="pt-BR"/>
        </a:p>
      </c:txPr>
    </c:title>
    <c:plotArea>
      <c:layout>
        <c:manualLayout>
          <c:layoutTarget val="inner"/>
          <c:xMode val="edge"/>
          <c:yMode val="edge"/>
          <c:x val="0.20730739929995567"/>
          <c:y val="0.23963636393341917"/>
          <c:w val="0.51719238155467462"/>
          <c:h val="0.69212509884522633"/>
        </c:manualLayout>
      </c:layout>
      <c:radarChart>
        <c:radarStyle val="marker"/>
        <c:ser>
          <c:idx val="0"/>
          <c:order val="0"/>
          <c:tx>
            <c:strRef>
              <c:f>Alunos_20112!$E$68</c:f>
              <c:strCache>
                <c:ptCount val="1"/>
                <c:pt idx="0">
                  <c:v>Aluno Perfil Típico</c:v>
                </c:pt>
              </c:strCache>
            </c:strRef>
          </c:tx>
          <c:cat>
            <c:strRef>
              <c:f>Alunos_20112!$D$69:$D$77</c:f>
              <c:strCache>
                <c:ptCount val="9"/>
                <c:pt idx="0">
                  <c:v>OBSERVAR E EXPLORAR</c:v>
                </c:pt>
                <c:pt idx="1">
                  <c:v>SENTIDO CRÍTICO E CRIATIVO</c:v>
                </c:pt>
                <c:pt idx="2">
                  <c:v>ASSUMIR RISCOS</c:v>
                </c:pt>
                <c:pt idx="3">
                  <c:v>DECISÕES E RESPONSABILIDADES</c:v>
                </c:pt>
                <c:pt idx="4">
                  <c:v>COMUNICAÇÃO</c:v>
                </c:pt>
                <c:pt idx="5">
                  <c:v>INSPIRAR E MOTIVAR</c:v>
                </c:pt>
                <c:pt idx="6">
                  <c:v>PLANEJAR E ORGANIZAR</c:v>
                </c:pt>
                <c:pt idx="7">
                  <c:v>TRABALHO DE FORMA ORGANIZADA E MINUNCIOSA</c:v>
                </c:pt>
                <c:pt idx="8">
                  <c:v>PERSERVERANÇA E VITALIDADE</c:v>
                </c:pt>
              </c:strCache>
            </c:strRef>
          </c:cat>
          <c:val>
            <c:numRef>
              <c:f>Alunos_20112!$E$69:$E$77</c:f>
              <c:numCache>
                <c:formatCode>0</c:formatCode>
                <c:ptCount val="9"/>
                <c:pt idx="0">
                  <c:v>17</c:v>
                </c:pt>
                <c:pt idx="1">
                  <c:v>13</c:v>
                </c:pt>
                <c:pt idx="2">
                  <c:v>19</c:v>
                </c:pt>
                <c:pt idx="3">
                  <c:v>15</c:v>
                </c:pt>
                <c:pt idx="4">
                  <c:v>17</c:v>
                </c:pt>
                <c:pt idx="5">
                  <c:v>15</c:v>
                </c:pt>
                <c:pt idx="6">
                  <c:v>16</c:v>
                </c:pt>
                <c:pt idx="7">
                  <c:v>14</c:v>
                </c:pt>
                <c:pt idx="8">
                  <c:v>13</c:v>
                </c:pt>
              </c:numCache>
            </c:numRef>
          </c:val>
        </c:ser>
        <c:axId val="80612352"/>
        <c:axId val="80616448"/>
      </c:radarChart>
      <c:catAx>
        <c:axId val="80612352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sz="1100"/>
            </a:pPr>
            <a:endParaRPr lang="pt-BR"/>
          </a:p>
        </c:txPr>
        <c:crossAx val="80616448"/>
        <c:crosses val="autoZero"/>
        <c:auto val="1"/>
        <c:lblAlgn val="ctr"/>
        <c:lblOffset val="100"/>
      </c:catAx>
      <c:valAx>
        <c:axId val="80616448"/>
        <c:scaling>
          <c:orientation val="minMax"/>
          <c:max val="25"/>
          <c:min val="0"/>
        </c:scaling>
        <c:axPos val="l"/>
        <c:majorGridlines/>
        <c:numFmt formatCode="0" sourceLinked="1"/>
        <c:majorTickMark val="cross"/>
        <c:tickLblPos val="nextTo"/>
        <c:crossAx val="80612352"/>
        <c:crosses val="autoZero"/>
        <c:crossBetween val="between"/>
        <c:majorUnit val="5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1777176273343366"/>
          <c:y val="0.14937993000777688"/>
          <c:w val="0.59904635415689744"/>
          <c:h val="0.76877615450135173"/>
        </c:manualLayout>
      </c:layout>
      <c:radarChart>
        <c:radarStyle val="marker"/>
        <c:ser>
          <c:idx val="0"/>
          <c:order val="0"/>
          <c:tx>
            <c:strRef>
              <c:f>Alunos_20112!$D$2</c:f>
              <c:strCache>
                <c:ptCount val="1"/>
                <c:pt idx="0">
                  <c:v>SENTIDO CRÍTICO E CRIATIVO</c:v>
                </c:pt>
              </c:strCache>
            </c:strRef>
          </c:tx>
          <c:val>
            <c:numRef>
              <c:f>Alunos_20112!$D$3:$D$25</c:f>
              <c:numCache>
                <c:formatCode>0</c:formatCode>
                <c:ptCount val="23"/>
                <c:pt idx="0">
                  <c:v>17</c:v>
                </c:pt>
                <c:pt idx="1">
                  <c:v>17</c:v>
                </c:pt>
                <c:pt idx="2">
                  <c:v>15</c:v>
                </c:pt>
                <c:pt idx="3">
                  <c:v>22</c:v>
                </c:pt>
                <c:pt idx="4">
                  <c:v>16</c:v>
                </c:pt>
                <c:pt idx="5">
                  <c:v>17</c:v>
                </c:pt>
                <c:pt idx="6">
                  <c:v>17</c:v>
                </c:pt>
                <c:pt idx="7">
                  <c:v>16</c:v>
                </c:pt>
                <c:pt idx="8">
                  <c:v>17</c:v>
                </c:pt>
                <c:pt idx="9">
                  <c:v>16</c:v>
                </c:pt>
                <c:pt idx="10">
                  <c:v>19</c:v>
                </c:pt>
                <c:pt idx="11">
                  <c:v>22</c:v>
                </c:pt>
                <c:pt idx="12">
                  <c:v>15</c:v>
                </c:pt>
                <c:pt idx="13">
                  <c:v>19</c:v>
                </c:pt>
                <c:pt idx="14">
                  <c:v>15</c:v>
                </c:pt>
                <c:pt idx="15">
                  <c:v>18</c:v>
                </c:pt>
                <c:pt idx="16">
                  <c:v>18</c:v>
                </c:pt>
                <c:pt idx="17">
                  <c:v>15</c:v>
                </c:pt>
                <c:pt idx="18">
                  <c:v>18</c:v>
                </c:pt>
                <c:pt idx="19">
                  <c:v>13</c:v>
                </c:pt>
                <c:pt idx="20">
                  <c:v>12</c:v>
                </c:pt>
                <c:pt idx="21">
                  <c:v>17</c:v>
                </c:pt>
                <c:pt idx="22">
                  <c:v>19</c:v>
                </c:pt>
              </c:numCache>
            </c:numRef>
          </c:val>
        </c:ser>
        <c:axId val="62589952"/>
        <c:axId val="62612224"/>
      </c:radarChart>
      <c:catAx>
        <c:axId val="62589952"/>
        <c:scaling>
          <c:orientation val="minMax"/>
        </c:scaling>
        <c:axPos val="b"/>
        <c:majorGridlines/>
        <c:tickLblPos val="nextTo"/>
        <c:crossAx val="62612224"/>
        <c:crosses val="autoZero"/>
        <c:auto val="1"/>
        <c:lblAlgn val="ctr"/>
        <c:lblOffset val="100"/>
      </c:catAx>
      <c:valAx>
        <c:axId val="62612224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62589952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19930150304936878"/>
          <c:y val="0.14561451277726883"/>
          <c:w val="0.61574317034949333"/>
          <c:h val="0.76715542535346715"/>
        </c:manualLayout>
      </c:layout>
      <c:radarChart>
        <c:radarStyle val="marker"/>
        <c:ser>
          <c:idx val="0"/>
          <c:order val="0"/>
          <c:tx>
            <c:strRef>
              <c:f>Alunos_20112!$E$2</c:f>
              <c:strCache>
                <c:ptCount val="1"/>
                <c:pt idx="0">
                  <c:v>ASSUMIR RISCOS</c:v>
                </c:pt>
              </c:strCache>
            </c:strRef>
          </c:tx>
          <c:val>
            <c:numRef>
              <c:f>Alunos_20112!$E$3:$E$25</c:f>
              <c:numCache>
                <c:formatCode>0</c:formatCode>
                <c:ptCount val="23"/>
                <c:pt idx="0">
                  <c:v>21</c:v>
                </c:pt>
                <c:pt idx="1">
                  <c:v>19</c:v>
                </c:pt>
                <c:pt idx="2">
                  <c:v>18</c:v>
                </c:pt>
                <c:pt idx="3">
                  <c:v>21</c:v>
                </c:pt>
                <c:pt idx="4">
                  <c:v>17</c:v>
                </c:pt>
                <c:pt idx="5">
                  <c:v>15</c:v>
                </c:pt>
                <c:pt idx="6">
                  <c:v>15</c:v>
                </c:pt>
                <c:pt idx="7">
                  <c:v>17</c:v>
                </c:pt>
                <c:pt idx="8">
                  <c:v>18</c:v>
                </c:pt>
                <c:pt idx="9">
                  <c:v>15</c:v>
                </c:pt>
                <c:pt idx="10">
                  <c:v>20</c:v>
                </c:pt>
                <c:pt idx="11">
                  <c:v>17</c:v>
                </c:pt>
                <c:pt idx="12">
                  <c:v>22</c:v>
                </c:pt>
                <c:pt idx="13">
                  <c:v>16</c:v>
                </c:pt>
                <c:pt idx="14">
                  <c:v>21</c:v>
                </c:pt>
                <c:pt idx="15">
                  <c:v>16</c:v>
                </c:pt>
                <c:pt idx="16">
                  <c:v>20</c:v>
                </c:pt>
                <c:pt idx="17">
                  <c:v>17</c:v>
                </c:pt>
                <c:pt idx="18">
                  <c:v>12</c:v>
                </c:pt>
                <c:pt idx="19">
                  <c:v>19</c:v>
                </c:pt>
                <c:pt idx="20">
                  <c:v>19</c:v>
                </c:pt>
                <c:pt idx="21">
                  <c:v>17</c:v>
                </c:pt>
                <c:pt idx="22">
                  <c:v>16</c:v>
                </c:pt>
              </c:numCache>
            </c:numRef>
          </c:val>
        </c:ser>
        <c:axId val="62857984"/>
        <c:axId val="62868096"/>
      </c:radarChart>
      <c:catAx>
        <c:axId val="62857984"/>
        <c:scaling>
          <c:orientation val="minMax"/>
        </c:scaling>
        <c:axPos val="b"/>
        <c:majorGridlines/>
        <c:tickLblPos val="nextTo"/>
        <c:crossAx val="62868096"/>
        <c:crosses val="autoZero"/>
        <c:auto val="1"/>
        <c:lblAlgn val="ctr"/>
        <c:lblOffset val="100"/>
      </c:catAx>
      <c:valAx>
        <c:axId val="62868096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62857984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22552669412393331"/>
          <c:y val="0.12525092997329798"/>
          <c:w val="0.53580124695139697"/>
          <c:h val="0.77598801282616103"/>
        </c:manualLayout>
      </c:layout>
      <c:radarChart>
        <c:radarStyle val="marker"/>
        <c:ser>
          <c:idx val="0"/>
          <c:order val="0"/>
          <c:tx>
            <c:strRef>
              <c:f>Alunos_20112!$F$2</c:f>
              <c:strCache>
                <c:ptCount val="1"/>
                <c:pt idx="0">
                  <c:v>DECISÕES E RESPONSABILIDADES</c:v>
                </c:pt>
              </c:strCache>
            </c:strRef>
          </c:tx>
          <c:val>
            <c:numRef>
              <c:f>Alunos_20112!$F$3:$F$25</c:f>
              <c:numCache>
                <c:formatCode>0</c:formatCode>
                <c:ptCount val="23"/>
                <c:pt idx="0">
                  <c:v>21</c:v>
                </c:pt>
                <c:pt idx="1">
                  <c:v>19</c:v>
                </c:pt>
                <c:pt idx="2">
                  <c:v>19</c:v>
                </c:pt>
                <c:pt idx="3">
                  <c:v>22</c:v>
                </c:pt>
                <c:pt idx="4">
                  <c:v>17</c:v>
                </c:pt>
                <c:pt idx="5">
                  <c:v>18</c:v>
                </c:pt>
                <c:pt idx="6">
                  <c:v>22</c:v>
                </c:pt>
                <c:pt idx="7">
                  <c:v>20</c:v>
                </c:pt>
                <c:pt idx="8">
                  <c:v>20</c:v>
                </c:pt>
                <c:pt idx="9">
                  <c:v>22</c:v>
                </c:pt>
                <c:pt idx="10">
                  <c:v>19</c:v>
                </c:pt>
                <c:pt idx="11">
                  <c:v>21</c:v>
                </c:pt>
                <c:pt idx="12">
                  <c:v>14</c:v>
                </c:pt>
                <c:pt idx="13">
                  <c:v>18</c:v>
                </c:pt>
                <c:pt idx="14">
                  <c:v>17</c:v>
                </c:pt>
                <c:pt idx="15">
                  <c:v>21</c:v>
                </c:pt>
                <c:pt idx="16">
                  <c:v>19</c:v>
                </c:pt>
                <c:pt idx="17">
                  <c:v>19</c:v>
                </c:pt>
                <c:pt idx="18">
                  <c:v>18</c:v>
                </c:pt>
                <c:pt idx="19">
                  <c:v>15</c:v>
                </c:pt>
                <c:pt idx="20">
                  <c:v>19</c:v>
                </c:pt>
                <c:pt idx="21">
                  <c:v>16</c:v>
                </c:pt>
                <c:pt idx="22">
                  <c:v>19</c:v>
                </c:pt>
              </c:numCache>
            </c:numRef>
          </c:val>
        </c:ser>
        <c:axId val="58448512"/>
        <c:axId val="60491264"/>
      </c:radarChart>
      <c:catAx>
        <c:axId val="58448512"/>
        <c:scaling>
          <c:orientation val="minMax"/>
        </c:scaling>
        <c:axPos val="b"/>
        <c:majorGridlines/>
        <c:tickLblPos val="nextTo"/>
        <c:crossAx val="60491264"/>
        <c:crosses val="autoZero"/>
        <c:auto val="1"/>
        <c:lblAlgn val="ctr"/>
        <c:lblOffset val="100"/>
      </c:catAx>
      <c:valAx>
        <c:axId val="60491264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58448512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20749426109941607"/>
          <c:y val="0.15061391483808767"/>
          <c:w val="0.58301278212954688"/>
          <c:h val="0.76088108854195113"/>
        </c:manualLayout>
      </c:layout>
      <c:radarChart>
        <c:radarStyle val="marker"/>
        <c:ser>
          <c:idx val="0"/>
          <c:order val="0"/>
          <c:tx>
            <c:strRef>
              <c:f>Alunos_20112!$G$2</c:f>
              <c:strCache>
                <c:ptCount val="1"/>
                <c:pt idx="0">
                  <c:v>COMUNICAÇÃO</c:v>
                </c:pt>
              </c:strCache>
            </c:strRef>
          </c:tx>
          <c:val>
            <c:numRef>
              <c:f>Alunos_20112!$G$3:$G$25</c:f>
              <c:numCache>
                <c:formatCode>0</c:formatCode>
                <c:ptCount val="23"/>
                <c:pt idx="0">
                  <c:v>23</c:v>
                </c:pt>
                <c:pt idx="1">
                  <c:v>18</c:v>
                </c:pt>
                <c:pt idx="2">
                  <c:v>18</c:v>
                </c:pt>
                <c:pt idx="3">
                  <c:v>22</c:v>
                </c:pt>
                <c:pt idx="4">
                  <c:v>22</c:v>
                </c:pt>
                <c:pt idx="5">
                  <c:v>17</c:v>
                </c:pt>
                <c:pt idx="6">
                  <c:v>17</c:v>
                </c:pt>
                <c:pt idx="7">
                  <c:v>21</c:v>
                </c:pt>
                <c:pt idx="8">
                  <c:v>13</c:v>
                </c:pt>
                <c:pt idx="9">
                  <c:v>22</c:v>
                </c:pt>
                <c:pt idx="10">
                  <c:v>17</c:v>
                </c:pt>
                <c:pt idx="11">
                  <c:v>16</c:v>
                </c:pt>
                <c:pt idx="12">
                  <c:v>17</c:v>
                </c:pt>
                <c:pt idx="13">
                  <c:v>20</c:v>
                </c:pt>
                <c:pt idx="14">
                  <c:v>14</c:v>
                </c:pt>
                <c:pt idx="15">
                  <c:v>22</c:v>
                </c:pt>
                <c:pt idx="16">
                  <c:v>18</c:v>
                </c:pt>
                <c:pt idx="17">
                  <c:v>18</c:v>
                </c:pt>
                <c:pt idx="18">
                  <c:v>17</c:v>
                </c:pt>
                <c:pt idx="19">
                  <c:v>17</c:v>
                </c:pt>
                <c:pt idx="20">
                  <c:v>18</c:v>
                </c:pt>
                <c:pt idx="21">
                  <c:v>15</c:v>
                </c:pt>
                <c:pt idx="22">
                  <c:v>23</c:v>
                </c:pt>
              </c:numCache>
            </c:numRef>
          </c:val>
        </c:ser>
        <c:axId val="63295488"/>
        <c:axId val="63298560"/>
      </c:radarChart>
      <c:catAx>
        <c:axId val="63295488"/>
        <c:scaling>
          <c:orientation val="minMax"/>
        </c:scaling>
        <c:axPos val="b"/>
        <c:majorGridlines/>
        <c:tickLblPos val="nextTo"/>
        <c:crossAx val="63298560"/>
        <c:crosses val="autoZero"/>
        <c:auto val="1"/>
        <c:lblAlgn val="ctr"/>
        <c:lblOffset val="100"/>
      </c:catAx>
      <c:valAx>
        <c:axId val="63298560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63295488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17502766209159942"/>
          <c:y val="0.14871487913772294"/>
          <c:w val="0.62612806535009624"/>
          <c:h val="0.78531316671029017"/>
        </c:manualLayout>
      </c:layout>
      <c:radarChart>
        <c:radarStyle val="marker"/>
        <c:ser>
          <c:idx val="0"/>
          <c:order val="0"/>
          <c:tx>
            <c:strRef>
              <c:f>Alunos_20112!$H$2</c:f>
              <c:strCache>
                <c:ptCount val="1"/>
                <c:pt idx="0">
                  <c:v>INSPIRAR E MOTIVAR</c:v>
                </c:pt>
              </c:strCache>
            </c:strRef>
          </c:tx>
          <c:val>
            <c:numRef>
              <c:f>Alunos_20112!$H$3:$H$25</c:f>
              <c:numCache>
                <c:formatCode>0</c:formatCode>
                <c:ptCount val="23"/>
                <c:pt idx="0">
                  <c:v>22</c:v>
                </c:pt>
                <c:pt idx="1">
                  <c:v>19</c:v>
                </c:pt>
                <c:pt idx="2">
                  <c:v>18</c:v>
                </c:pt>
                <c:pt idx="3">
                  <c:v>22</c:v>
                </c:pt>
                <c:pt idx="4">
                  <c:v>19</c:v>
                </c:pt>
                <c:pt idx="5">
                  <c:v>18</c:v>
                </c:pt>
                <c:pt idx="6">
                  <c:v>22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  <c:pt idx="11">
                  <c:v>18</c:v>
                </c:pt>
                <c:pt idx="12">
                  <c:v>18</c:v>
                </c:pt>
                <c:pt idx="13">
                  <c:v>20</c:v>
                </c:pt>
                <c:pt idx="14">
                  <c:v>21</c:v>
                </c:pt>
                <c:pt idx="15">
                  <c:v>17</c:v>
                </c:pt>
                <c:pt idx="16">
                  <c:v>20</c:v>
                </c:pt>
                <c:pt idx="17">
                  <c:v>18</c:v>
                </c:pt>
                <c:pt idx="18">
                  <c:v>17</c:v>
                </c:pt>
                <c:pt idx="19">
                  <c:v>15</c:v>
                </c:pt>
                <c:pt idx="20">
                  <c:v>23</c:v>
                </c:pt>
                <c:pt idx="21">
                  <c:v>19</c:v>
                </c:pt>
                <c:pt idx="22">
                  <c:v>20</c:v>
                </c:pt>
              </c:numCache>
            </c:numRef>
          </c:val>
        </c:ser>
        <c:axId val="60537088"/>
        <c:axId val="63312256"/>
      </c:radarChart>
      <c:catAx>
        <c:axId val="60537088"/>
        <c:scaling>
          <c:orientation val="minMax"/>
        </c:scaling>
        <c:axPos val="b"/>
        <c:majorGridlines/>
        <c:tickLblPos val="nextTo"/>
        <c:crossAx val="63312256"/>
        <c:crosses val="autoZero"/>
        <c:auto val="1"/>
        <c:lblAlgn val="ctr"/>
        <c:lblOffset val="100"/>
      </c:catAx>
      <c:valAx>
        <c:axId val="63312256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60537088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1853667910772677"/>
          <c:y val="0.14365903788467949"/>
          <c:w val="0.61223921816494875"/>
          <c:h val="0.75509503573677006"/>
        </c:manualLayout>
      </c:layout>
      <c:radarChart>
        <c:radarStyle val="marker"/>
        <c:ser>
          <c:idx val="0"/>
          <c:order val="0"/>
          <c:tx>
            <c:strRef>
              <c:f>Alunos_20112!$I$2</c:f>
              <c:strCache>
                <c:ptCount val="1"/>
                <c:pt idx="0">
                  <c:v>PLANEJAR E ORGANIZAR</c:v>
                </c:pt>
              </c:strCache>
            </c:strRef>
          </c:tx>
          <c:val>
            <c:numRef>
              <c:f>Alunos_20112!$I$3:$I$25</c:f>
              <c:numCache>
                <c:formatCode>0</c:formatCode>
                <c:ptCount val="23"/>
                <c:pt idx="0">
                  <c:v>21</c:v>
                </c:pt>
                <c:pt idx="1">
                  <c:v>16</c:v>
                </c:pt>
                <c:pt idx="2">
                  <c:v>17</c:v>
                </c:pt>
                <c:pt idx="3">
                  <c:v>23</c:v>
                </c:pt>
                <c:pt idx="4">
                  <c:v>13</c:v>
                </c:pt>
                <c:pt idx="5">
                  <c:v>24</c:v>
                </c:pt>
                <c:pt idx="6">
                  <c:v>20</c:v>
                </c:pt>
                <c:pt idx="7">
                  <c:v>20</c:v>
                </c:pt>
                <c:pt idx="8">
                  <c:v>19</c:v>
                </c:pt>
                <c:pt idx="9">
                  <c:v>17</c:v>
                </c:pt>
                <c:pt idx="10">
                  <c:v>21</c:v>
                </c:pt>
                <c:pt idx="11">
                  <c:v>19</c:v>
                </c:pt>
                <c:pt idx="12">
                  <c:v>14</c:v>
                </c:pt>
                <c:pt idx="13">
                  <c:v>22</c:v>
                </c:pt>
                <c:pt idx="14">
                  <c:v>20</c:v>
                </c:pt>
                <c:pt idx="15">
                  <c:v>15</c:v>
                </c:pt>
                <c:pt idx="16">
                  <c:v>18</c:v>
                </c:pt>
                <c:pt idx="17">
                  <c:v>16</c:v>
                </c:pt>
                <c:pt idx="18">
                  <c:v>19</c:v>
                </c:pt>
                <c:pt idx="19">
                  <c:v>16</c:v>
                </c:pt>
                <c:pt idx="20">
                  <c:v>20</c:v>
                </c:pt>
                <c:pt idx="21">
                  <c:v>18</c:v>
                </c:pt>
                <c:pt idx="22">
                  <c:v>18</c:v>
                </c:pt>
              </c:numCache>
            </c:numRef>
          </c:val>
        </c:ser>
        <c:axId val="67905408"/>
        <c:axId val="69459968"/>
      </c:radarChart>
      <c:catAx>
        <c:axId val="67905408"/>
        <c:scaling>
          <c:orientation val="minMax"/>
        </c:scaling>
        <c:axPos val="b"/>
        <c:majorGridlines/>
        <c:tickLblPos val="nextTo"/>
        <c:crossAx val="69459968"/>
        <c:crosses val="autoZero"/>
        <c:auto val="1"/>
        <c:lblAlgn val="ctr"/>
        <c:lblOffset val="100"/>
      </c:catAx>
      <c:valAx>
        <c:axId val="69459968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67905408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  <c:txPr>
        <a:bodyPr/>
        <a:lstStyle/>
        <a:p>
          <a:pPr>
            <a:defRPr sz="1400"/>
          </a:pPr>
          <a:endParaRPr lang="pt-BR"/>
        </a:p>
      </c:txPr>
    </c:title>
    <c:plotArea>
      <c:layout>
        <c:manualLayout>
          <c:layoutTarget val="inner"/>
          <c:xMode val="edge"/>
          <c:yMode val="edge"/>
          <c:x val="0.20584518386845907"/>
          <c:y val="0.13460262078159896"/>
          <c:w val="0.56698614683838544"/>
          <c:h val="0.76249861126541496"/>
        </c:manualLayout>
      </c:layout>
      <c:radarChart>
        <c:radarStyle val="marker"/>
        <c:ser>
          <c:idx val="0"/>
          <c:order val="0"/>
          <c:tx>
            <c:strRef>
              <c:f>Alunos_20112!$J$2</c:f>
              <c:strCache>
                <c:ptCount val="1"/>
                <c:pt idx="0">
                  <c:v>TRABALHO DE FORMA ORGANIZADA E MINUNCIOSA</c:v>
                </c:pt>
              </c:strCache>
            </c:strRef>
          </c:tx>
          <c:val>
            <c:numRef>
              <c:f>Alunos_20112!$J$3:$J$25</c:f>
              <c:numCache>
                <c:formatCode>0</c:formatCode>
                <c:ptCount val="23"/>
                <c:pt idx="0">
                  <c:v>17</c:v>
                </c:pt>
                <c:pt idx="1">
                  <c:v>16</c:v>
                </c:pt>
                <c:pt idx="2">
                  <c:v>15</c:v>
                </c:pt>
                <c:pt idx="3">
                  <c:v>24</c:v>
                </c:pt>
                <c:pt idx="4">
                  <c:v>20</c:v>
                </c:pt>
                <c:pt idx="5">
                  <c:v>19</c:v>
                </c:pt>
                <c:pt idx="6">
                  <c:v>20</c:v>
                </c:pt>
                <c:pt idx="7">
                  <c:v>17</c:v>
                </c:pt>
                <c:pt idx="8">
                  <c:v>17</c:v>
                </c:pt>
                <c:pt idx="9">
                  <c:v>16</c:v>
                </c:pt>
                <c:pt idx="10">
                  <c:v>18</c:v>
                </c:pt>
                <c:pt idx="11">
                  <c:v>18</c:v>
                </c:pt>
                <c:pt idx="12">
                  <c:v>12</c:v>
                </c:pt>
                <c:pt idx="13">
                  <c:v>17</c:v>
                </c:pt>
                <c:pt idx="14">
                  <c:v>16</c:v>
                </c:pt>
                <c:pt idx="15">
                  <c:v>16</c:v>
                </c:pt>
                <c:pt idx="16">
                  <c:v>20</c:v>
                </c:pt>
                <c:pt idx="17">
                  <c:v>13</c:v>
                </c:pt>
                <c:pt idx="18">
                  <c:v>15</c:v>
                </c:pt>
                <c:pt idx="19">
                  <c:v>14</c:v>
                </c:pt>
                <c:pt idx="20">
                  <c:v>14</c:v>
                </c:pt>
                <c:pt idx="21">
                  <c:v>15</c:v>
                </c:pt>
                <c:pt idx="22">
                  <c:v>19</c:v>
                </c:pt>
              </c:numCache>
            </c:numRef>
          </c:val>
        </c:ser>
        <c:axId val="56179712"/>
        <c:axId val="61384576"/>
      </c:radarChart>
      <c:catAx>
        <c:axId val="56179712"/>
        <c:scaling>
          <c:orientation val="minMax"/>
        </c:scaling>
        <c:axPos val="b"/>
        <c:majorGridlines/>
        <c:tickLblPos val="nextTo"/>
        <c:crossAx val="61384576"/>
        <c:crosses val="autoZero"/>
        <c:auto val="1"/>
        <c:lblAlgn val="ctr"/>
        <c:lblOffset val="100"/>
      </c:catAx>
      <c:valAx>
        <c:axId val="61384576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56179712"/>
        <c:crosses val="autoZero"/>
        <c:crossBetween val="between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0.19506725082494442"/>
          <c:y val="0.10471667865363889"/>
          <c:w val="0.61176499869422885"/>
          <c:h val="0.82641938420097583"/>
        </c:manualLayout>
      </c:layout>
      <c:radarChart>
        <c:radarStyle val="marker"/>
        <c:ser>
          <c:idx val="0"/>
          <c:order val="0"/>
          <c:tx>
            <c:strRef>
              <c:f>Alunos_20112!$K$2</c:f>
              <c:strCache>
                <c:ptCount val="1"/>
                <c:pt idx="0">
                  <c:v>PERSERVERANÇA E VITALIDADE</c:v>
                </c:pt>
              </c:strCache>
            </c:strRef>
          </c:tx>
          <c:val>
            <c:numRef>
              <c:f>Alunos_20112!$K$3:$K$25</c:f>
              <c:numCache>
                <c:formatCode>0</c:formatCode>
                <c:ptCount val="23"/>
                <c:pt idx="0">
                  <c:v>21</c:v>
                </c:pt>
                <c:pt idx="1">
                  <c:v>15</c:v>
                </c:pt>
                <c:pt idx="2">
                  <c:v>19</c:v>
                </c:pt>
                <c:pt idx="3">
                  <c:v>22</c:v>
                </c:pt>
                <c:pt idx="4">
                  <c:v>19</c:v>
                </c:pt>
                <c:pt idx="5">
                  <c:v>18</c:v>
                </c:pt>
                <c:pt idx="6">
                  <c:v>17</c:v>
                </c:pt>
                <c:pt idx="7">
                  <c:v>20</c:v>
                </c:pt>
                <c:pt idx="8">
                  <c:v>21</c:v>
                </c:pt>
                <c:pt idx="9">
                  <c:v>21</c:v>
                </c:pt>
                <c:pt idx="10">
                  <c:v>17</c:v>
                </c:pt>
                <c:pt idx="11">
                  <c:v>23</c:v>
                </c:pt>
                <c:pt idx="12">
                  <c:v>13</c:v>
                </c:pt>
                <c:pt idx="13">
                  <c:v>22</c:v>
                </c:pt>
                <c:pt idx="14">
                  <c:v>17</c:v>
                </c:pt>
                <c:pt idx="15">
                  <c:v>24</c:v>
                </c:pt>
                <c:pt idx="16">
                  <c:v>20</c:v>
                </c:pt>
                <c:pt idx="17">
                  <c:v>15</c:v>
                </c:pt>
                <c:pt idx="18">
                  <c:v>16</c:v>
                </c:pt>
                <c:pt idx="19">
                  <c:v>13</c:v>
                </c:pt>
                <c:pt idx="20">
                  <c:v>18</c:v>
                </c:pt>
                <c:pt idx="21">
                  <c:v>19</c:v>
                </c:pt>
                <c:pt idx="22">
                  <c:v>22</c:v>
                </c:pt>
              </c:numCache>
            </c:numRef>
          </c:val>
        </c:ser>
        <c:axId val="73131904"/>
        <c:axId val="79374208"/>
      </c:radarChart>
      <c:catAx>
        <c:axId val="73131904"/>
        <c:scaling>
          <c:orientation val="minMax"/>
        </c:scaling>
        <c:axPos val="b"/>
        <c:majorGridlines/>
        <c:tickLblPos val="nextTo"/>
        <c:crossAx val="79374208"/>
        <c:crosses val="autoZero"/>
        <c:auto val="1"/>
        <c:lblAlgn val="ctr"/>
        <c:lblOffset val="100"/>
      </c:catAx>
      <c:valAx>
        <c:axId val="79374208"/>
        <c:scaling>
          <c:orientation val="minMax"/>
        </c:scaling>
        <c:axPos val="l"/>
        <c:majorGridlines/>
        <c:numFmt formatCode="0" sourceLinked="1"/>
        <c:majorTickMark val="cross"/>
        <c:tickLblPos val="nextTo"/>
        <c:crossAx val="73131904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673B-A00A-4291-A4A3-3537BF1099C7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8F7B-78F2-4D8F-AC60-7EE5875EB9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Levantamento Perfil Empreendedor (Resultados Iniciais)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Empreendedorismo</a:t>
            </a:r>
          </a:p>
          <a:p>
            <a:r>
              <a:rPr lang="pt-BR" dirty="0" err="1" smtClean="0"/>
              <a:t>Périodo</a:t>
            </a:r>
            <a:r>
              <a:rPr lang="pt-BR" dirty="0" smtClean="0"/>
              <a:t> </a:t>
            </a:r>
            <a:r>
              <a:rPr lang="pt-BR" dirty="0" smtClean="0"/>
              <a:t>2011.2</a:t>
            </a:r>
            <a:endParaRPr lang="pt-BR" dirty="0" smtClean="0"/>
          </a:p>
          <a:p>
            <a:r>
              <a:rPr lang="pt-BR" dirty="0" err="1" smtClean="0"/>
              <a:t>Francilene</a:t>
            </a:r>
            <a:r>
              <a:rPr lang="pt-BR" dirty="0" smtClean="0"/>
              <a:t> Garcia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pt-BR" sz="3600" dirty="0" smtClean="0">
                <a:latin typeface="+mj-lt"/>
              </a:rPr>
              <a:t>Capacidade: TRABALHO DE FORMA ORGANIZADA E MINUNCIOSA</a:t>
            </a:r>
            <a:endParaRPr lang="pt-BR" sz="3600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347864" y="5733256"/>
            <a:ext cx="2256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Menor pontuação:  12</a:t>
            </a:r>
          </a:p>
          <a:p>
            <a:r>
              <a:rPr lang="pt-BR" dirty="0" smtClean="0"/>
              <a:t>Maior pontuação:   </a:t>
            </a:r>
            <a:r>
              <a:rPr lang="pt-BR" dirty="0" smtClean="0"/>
              <a:t>24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691680" y="1556792"/>
          <a:ext cx="561662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pt-BR" sz="4000" dirty="0" smtClean="0">
                <a:latin typeface="+mj-lt"/>
              </a:rPr>
              <a:t>Capacidade: PERSERVERANÇA E VITALIDADE </a:t>
            </a:r>
            <a:endParaRPr lang="pt-BR" sz="4000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347864" y="5733256"/>
            <a:ext cx="2256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Menor pontuação:  13</a:t>
            </a:r>
          </a:p>
          <a:p>
            <a:r>
              <a:rPr lang="pt-BR" dirty="0" smtClean="0"/>
              <a:t>Maior pontuação:   24</a:t>
            </a:r>
            <a:endParaRPr lang="pt-BR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1835696" y="1556792"/>
          <a:ext cx="554461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pt-BR" dirty="0" smtClean="0"/>
              <a:t>Valores médios por Capacidade</a:t>
            </a:r>
            <a:endParaRPr lang="pt-BR" dirty="0"/>
          </a:p>
        </p:txBody>
      </p:sp>
      <p:graphicFrame>
        <p:nvGraphicFramePr>
          <p:cNvPr id="8" name="Gráfico 7"/>
          <p:cNvGraphicFramePr/>
          <p:nvPr/>
        </p:nvGraphicFramePr>
        <p:xfrm>
          <a:off x="3491880" y="3717032"/>
          <a:ext cx="5511924" cy="2996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/>
          <p:cNvGraphicFramePr/>
          <p:nvPr/>
        </p:nvGraphicFramePr>
        <p:xfrm>
          <a:off x="0" y="836712"/>
          <a:ext cx="5314951" cy="3067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pt-BR" dirty="0" smtClean="0"/>
              <a:t>Valores médios por Aluno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0" y="908720"/>
          <a:ext cx="5148064" cy="3249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/>
        </p:nvGraphicFramePr>
        <p:xfrm>
          <a:off x="3419872" y="3356992"/>
          <a:ext cx="5551166" cy="3306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Perfil (mais) Empreendedor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475656" y="1340768"/>
          <a:ext cx="6480720" cy="518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Perfil (mais) Típico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403648" y="1340768"/>
          <a:ext cx="655272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Levantamento Perfil Empreendedor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23/30 </a:t>
            </a:r>
            <a:r>
              <a:rPr lang="pt-BR" dirty="0" smtClean="0"/>
              <a:t>alunos matriculados em Empreendedorismo – Período </a:t>
            </a:r>
            <a:r>
              <a:rPr lang="pt-BR" dirty="0" smtClean="0"/>
              <a:t>2011.2 </a:t>
            </a:r>
            <a:r>
              <a:rPr lang="pt-BR" dirty="0" smtClean="0"/>
              <a:t>responderam ao questionário</a:t>
            </a:r>
          </a:p>
          <a:p>
            <a:r>
              <a:rPr lang="pt-BR" dirty="0" smtClean="0"/>
              <a:t>45 declarações avaliadas, sendo 5 para cada uma das 9 dimensões abaixo: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/>
              <a:t>OBSERVAR E EXPLORAR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/>
              <a:t>SENTIDO CRÍTICO E CRIATIVO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/>
              <a:t>ASSUMIR RISCOS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/>
              <a:t>DECISÕES E RESPONSABILIDADES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/>
              <a:t>COMUNICAÇÃO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/>
              <a:t>INSPIRAR E MOTIVAR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/>
              <a:t>PLANEJAR E ORGANIZAR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/>
              <a:t>TRABALHO DE FORMA ORGANIZADA E MINUNCIOSA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/>
              <a:t>PERSERVERANÇA E VITALIDADE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pt-BR" sz="4000" dirty="0" smtClean="0">
                <a:latin typeface="+mn-lt"/>
              </a:rPr>
              <a:t>Capacidade: OBSERVAR E EXPLORAR oportunidades</a:t>
            </a:r>
            <a:endParaRPr lang="pt-BR" sz="4000" dirty="0"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419872" y="5733256"/>
            <a:ext cx="2256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Menor pontuação:  </a:t>
            </a:r>
            <a:r>
              <a:rPr lang="pt-BR" dirty="0" smtClean="0"/>
              <a:t>13</a:t>
            </a:r>
            <a:endParaRPr lang="pt-BR" dirty="0" smtClean="0"/>
          </a:p>
          <a:p>
            <a:r>
              <a:rPr lang="pt-BR" dirty="0" smtClean="0"/>
              <a:t>Maior pontuação:   23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907704" y="1556792"/>
          <a:ext cx="547260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pt-BR" sz="3600" dirty="0">
                <a:latin typeface="+mj-lt"/>
              </a:rPr>
              <a:t>Capacidade: </a:t>
            </a:r>
            <a:r>
              <a:rPr lang="pt-BR" sz="3600" dirty="0" smtClean="0">
                <a:latin typeface="+mj-lt"/>
              </a:rPr>
              <a:t>SENTIDO CRÍTICO E CRIATIVO</a:t>
            </a:r>
            <a:endParaRPr lang="pt-BR" sz="3600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419872" y="5733256"/>
            <a:ext cx="2256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Menor pontuação:  </a:t>
            </a:r>
            <a:r>
              <a:rPr lang="pt-BR" dirty="0" smtClean="0"/>
              <a:t>12</a:t>
            </a:r>
            <a:endParaRPr lang="pt-BR" dirty="0" smtClean="0"/>
          </a:p>
          <a:p>
            <a:r>
              <a:rPr lang="pt-BR" dirty="0" smtClean="0"/>
              <a:t>Maior pontuação:   22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691680" y="1340768"/>
          <a:ext cx="554461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pt-BR" sz="4000" dirty="0">
                <a:latin typeface="+mj-lt"/>
              </a:rPr>
              <a:t>Capacidade: </a:t>
            </a:r>
            <a:r>
              <a:rPr lang="pt-BR" sz="4000" dirty="0" smtClean="0">
                <a:latin typeface="+mj-lt"/>
              </a:rPr>
              <a:t>ASSUMIR RISCOS</a:t>
            </a:r>
            <a:endParaRPr lang="pt-BR" sz="4000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419872" y="5733256"/>
            <a:ext cx="2256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Menor pontuação:  </a:t>
            </a:r>
            <a:r>
              <a:rPr lang="pt-BR" dirty="0" smtClean="0"/>
              <a:t>12</a:t>
            </a:r>
            <a:endParaRPr lang="pt-BR" dirty="0" smtClean="0"/>
          </a:p>
          <a:p>
            <a:r>
              <a:rPr lang="pt-BR" dirty="0" smtClean="0"/>
              <a:t>Maior pontuação:   </a:t>
            </a:r>
            <a:r>
              <a:rPr lang="pt-BR" dirty="0" smtClean="0"/>
              <a:t>22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763688" y="1124744"/>
          <a:ext cx="547260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971550" lvl="1" indent="-514350" algn="ctr"/>
            <a:r>
              <a:rPr lang="pt-BR" sz="4000" dirty="0">
                <a:latin typeface="+mn-lt"/>
              </a:rPr>
              <a:t>Capacidade: </a:t>
            </a:r>
            <a:r>
              <a:rPr lang="pt-BR" sz="4000" dirty="0" smtClean="0">
                <a:latin typeface="+mn-lt"/>
              </a:rPr>
              <a:t>tomar DECISÕES E assumir RESPONSABILIDADES</a:t>
            </a:r>
            <a:endParaRPr lang="pt-BR" sz="4000" dirty="0"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419872" y="5733256"/>
            <a:ext cx="2256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Menor pontuação:  </a:t>
            </a:r>
            <a:r>
              <a:rPr lang="pt-BR" dirty="0" smtClean="0"/>
              <a:t>14</a:t>
            </a:r>
            <a:endParaRPr lang="pt-BR" dirty="0" smtClean="0"/>
          </a:p>
          <a:p>
            <a:r>
              <a:rPr lang="pt-BR" dirty="0" smtClean="0"/>
              <a:t>Maior pontuação:   22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547664" y="1484784"/>
          <a:ext cx="604867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pt-BR" sz="4000" dirty="0" smtClean="0">
                <a:latin typeface="+mj-lt"/>
              </a:rPr>
              <a:t>Capacidade: COMUNICAÇÃO</a:t>
            </a:r>
            <a:endParaRPr lang="pt-BR" sz="4000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419872" y="5733256"/>
            <a:ext cx="2256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Menor pontuação:  </a:t>
            </a:r>
            <a:r>
              <a:rPr lang="pt-BR" dirty="0" smtClean="0"/>
              <a:t>13</a:t>
            </a:r>
            <a:endParaRPr lang="pt-BR" dirty="0" smtClean="0"/>
          </a:p>
          <a:p>
            <a:r>
              <a:rPr lang="pt-BR" dirty="0" smtClean="0"/>
              <a:t>Maior pontuação:   </a:t>
            </a:r>
            <a:r>
              <a:rPr lang="pt-BR" dirty="0" smtClean="0"/>
              <a:t>23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619672" y="1412776"/>
          <a:ext cx="554461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pt-BR" sz="4000" dirty="0" smtClean="0">
                <a:latin typeface="+mj-lt"/>
              </a:rPr>
              <a:t>Capacidade: INSPIRAR E MOTIVAR </a:t>
            </a:r>
            <a:endParaRPr lang="pt-BR" sz="4000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419872" y="5733256"/>
            <a:ext cx="2256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Menor pontuação:  </a:t>
            </a:r>
            <a:r>
              <a:rPr lang="pt-BR" dirty="0" smtClean="0"/>
              <a:t>15</a:t>
            </a:r>
            <a:endParaRPr lang="pt-BR" dirty="0" smtClean="0"/>
          </a:p>
          <a:p>
            <a:r>
              <a:rPr lang="pt-BR" dirty="0" smtClean="0"/>
              <a:t>Maior pontuação:   23</a:t>
            </a:r>
            <a:endParaRPr lang="pt-BR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1835696" y="1340768"/>
          <a:ext cx="532859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pt-BR" sz="4000" dirty="0" smtClean="0">
                <a:latin typeface="+mj-lt"/>
              </a:rPr>
              <a:t>Capacidade: PLANEJAR E ORGANIZAR </a:t>
            </a:r>
            <a:endParaRPr lang="pt-BR" sz="4000" dirty="0"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347864" y="5733256"/>
            <a:ext cx="2256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Menor pontuação:  </a:t>
            </a:r>
            <a:r>
              <a:rPr lang="pt-BR" dirty="0" smtClean="0"/>
              <a:t>13</a:t>
            </a:r>
            <a:endParaRPr lang="pt-BR" dirty="0" smtClean="0"/>
          </a:p>
          <a:p>
            <a:r>
              <a:rPr lang="pt-BR" dirty="0" smtClean="0"/>
              <a:t>Maior pontuação:   </a:t>
            </a:r>
            <a:r>
              <a:rPr lang="pt-BR" dirty="0" smtClean="0"/>
              <a:t>24</a:t>
            </a:r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691680" y="1340768"/>
          <a:ext cx="532859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254</Words>
  <Application>Microsoft Office PowerPoint</Application>
  <PresentationFormat>Apresentação na tela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Levantamento Perfil Empreendedor (Resultados Iniciais)</vt:lpstr>
      <vt:lpstr>Levantamento Perfil Empreendedor</vt:lpstr>
      <vt:lpstr>Capacidade: OBSERVAR E EXPLORAR oportunidades</vt:lpstr>
      <vt:lpstr>Capacidade: SENTIDO CRÍTICO E CRIATIVO</vt:lpstr>
      <vt:lpstr>Capacidade: ASSUMIR RISCOS</vt:lpstr>
      <vt:lpstr>Capacidade: tomar DECISÕES E assumir RESPONSABILIDADES</vt:lpstr>
      <vt:lpstr>Capacidade: COMUNICAÇÃO</vt:lpstr>
      <vt:lpstr>Capacidade: INSPIRAR E MOTIVAR </vt:lpstr>
      <vt:lpstr>Capacidade: PLANEJAR E ORGANIZAR </vt:lpstr>
      <vt:lpstr>Capacidade: TRABALHO DE FORMA ORGANIZADA E MINUNCIOSA</vt:lpstr>
      <vt:lpstr>Capacidade: PERSERVERANÇA E VITALIDADE </vt:lpstr>
      <vt:lpstr>Valores médios por Capacidade</vt:lpstr>
      <vt:lpstr>Valores médios por Aluno</vt:lpstr>
      <vt:lpstr>Perfil (mais) Empreendedor</vt:lpstr>
      <vt:lpstr>Perfil (mais) Típico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Levantamento Perfil Empreendedor (Resultados Iniciais)</dc:title>
  <dc:creator>User</dc:creator>
  <cp:lastModifiedBy>User</cp:lastModifiedBy>
  <cp:revision>49</cp:revision>
  <dcterms:created xsi:type="dcterms:W3CDTF">2011-02-18T19:57:24Z</dcterms:created>
  <dcterms:modified xsi:type="dcterms:W3CDTF">2011-08-10T23:49:36Z</dcterms:modified>
</cp:coreProperties>
</file>