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diagrams/colors2.xml" ContentType="application/vnd.openxmlformats-officedocument.drawingml.diagramColors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4" r:id="rId1"/>
  </p:sldMasterIdLst>
  <p:notesMasterIdLst>
    <p:notesMasterId r:id="rId33"/>
  </p:notesMasterIdLst>
  <p:handoutMasterIdLst>
    <p:handoutMasterId r:id="rId34"/>
  </p:handoutMasterIdLst>
  <p:sldIdLst>
    <p:sldId id="261" r:id="rId2"/>
    <p:sldId id="266" r:id="rId3"/>
    <p:sldId id="268" r:id="rId4"/>
    <p:sldId id="269" r:id="rId5"/>
    <p:sldId id="270" r:id="rId6"/>
    <p:sldId id="271" r:id="rId7"/>
    <p:sldId id="273" r:id="rId8"/>
    <p:sldId id="274" r:id="rId9"/>
    <p:sldId id="275" r:id="rId10"/>
    <p:sldId id="276" r:id="rId11"/>
    <p:sldId id="277" r:id="rId12"/>
    <p:sldId id="278" r:id="rId13"/>
    <p:sldId id="279" r:id="rId14"/>
    <p:sldId id="281" r:id="rId15"/>
    <p:sldId id="282" r:id="rId16"/>
    <p:sldId id="283" r:id="rId17"/>
    <p:sldId id="284" r:id="rId18"/>
    <p:sldId id="285" r:id="rId19"/>
    <p:sldId id="286" r:id="rId20"/>
    <p:sldId id="287" r:id="rId21"/>
    <p:sldId id="288" r:id="rId22"/>
    <p:sldId id="289" r:id="rId23"/>
    <p:sldId id="290" r:id="rId24"/>
    <p:sldId id="291" r:id="rId25"/>
    <p:sldId id="292" r:id="rId26"/>
    <p:sldId id="293" r:id="rId27"/>
    <p:sldId id="294" r:id="rId28"/>
    <p:sldId id="295" r:id="rId29"/>
    <p:sldId id="296" r:id="rId30"/>
    <p:sldId id="297" r:id="rId31"/>
    <p:sldId id="298" r:id="rId32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4DBEE"/>
    <a:srgbClr val="99CCFF"/>
    <a:srgbClr val="C1D9ED"/>
    <a:srgbClr val="B5CEE3"/>
    <a:srgbClr val="BBDCEB"/>
    <a:srgbClr val="B0D7E8"/>
    <a:srgbClr val="CCECFF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2787"/>
    <p:restoredTop sz="89369" autoAdjust="0"/>
  </p:normalViewPr>
  <p:slideViewPr>
    <p:cSldViewPr>
      <p:cViewPr varScale="1">
        <p:scale>
          <a:sx n="70" d="100"/>
          <a:sy n="70" d="100"/>
        </p:scale>
        <p:origin x="-900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5" d="100"/>
          <a:sy n="55" d="100"/>
        </p:scale>
        <p:origin x="-2856" y="-102"/>
      </p:cViewPr>
      <p:guideLst>
        <p:guide orient="horz" pos="3024"/>
        <p:guide pos="2304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5867EA8-79AA-430C-A7B9-3CF1A4FC8EA0}" type="doc">
      <dgm:prSet loTypeId="urn:microsoft.com/office/officeart/2005/8/layout/radial4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t-BR"/>
        </a:p>
      </dgm:t>
    </dgm:pt>
    <dgm:pt modelId="{9C4B67A7-95CC-42EE-A413-CDD7E7640825}">
      <dgm:prSet phldrT="[Texto]"/>
      <dgm:spPr/>
      <dgm:t>
        <a:bodyPr/>
        <a:lstStyle/>
        <a:p>
          <a:r>
            <a:rPr lang="pt-BR" dirty="0" smtClean="0"/>
            <a:t>Marketing </a:t>
          </a:r>
          <a:r>
            <a:rPr lang="pt-BR" dirty="0" err="1" smtClean="0"/>
            <a:t>um-a-um</a:t>
          </a:r>
          <a:r>
            <a:rPr lang="pt-BR" dirty="0" smtClean="0"/>
            <a:t> bem sucedido</a:t>
          </a:r>
          <a:endParaRPr lang="pt-BR" dirty="0"/>
        </a:p>
      </dgm:t>
    </dgm:pt>
    <dgm:pt modelId="{63482B06-0719-46A4-838B-AFFFB95ED37A}" type="parTrans" cxnId="{8C090CC7-E905-49E9-85B6-EC169CE62212}">
      <dgm:prSet/>
      <dgm:spPr/>
      <dgm:t>
        <a:bodyPr/>
        <a:lstStyle/>
        <a:p>
          <a:endParaRPr lang="pt-BR"/>
        </a:p>
      </dgm:t>
    </dgm:pt>
    <dgm:pt modelId="{A0E41BC5-BA09-4770-8E29-93C7B5B47669}" type="sibTrans" cxnId="{8C090CC7-E905-49E9-85B6-EC169CE62212}">
      <dgm:prSet/>
      <dgm:spPr/>
      <dgm:t>
        <a:bodyPr/>
        <a:lstStyle/>
        <a:p>
          <a:endParaRPr lang="pt-BR"/>
        </a:p>
      </dgm:t>
    </dgm:pt>
    <dgm:pt modelId="{B0208EFC-1207-410A-88D3-0D1B1E2FBE1D}">
      <dgm:prSet phldrT="[Texto]"/>
      <dgm:spPr/>
      <dgm:t>
        <a:bodyPr/>
        <a:lstStyle/>
        <a:p>
          <a:r>
            <a:rPr lang="pt-BR" dirty="0" smtClean="0"/>
            <a:t>Identifique seus melhores clientes, não perca oportunidades de obter dados</a:t>
          </a:r>
          <a:endParaRPr lang="pt-BR" dirty="0"/>
        </a:p>
      </dgm:t>
    </dgm:pt>
    <dgm:pt modelId="{79082CF0-6200-455C-832C-1DE07EA8356F}" type="parTrans" cxnId="{4A102EDB-AB67-4556-829E-A3CCE751EEC0}">
      <dgm:prSet/>
      <dgm:spPr/>
      <dgm:t>
        <a:bodyPr/>
        <a:lstStyle/>
        <a:p>
          <a:endParaRPr lang="pt-BR"/>
        </a:p>
      </dgm:t>
    </dgm:pt>
    <dgm:pt modelId="{4FF5D480-0F3D-49C5-A559-7AB25619A083}" type="sibTrans" cxnId="{4A102EDB-AB67-4556-829E-A3CCE751EEC0}">
      <dgm:prSet/>
      <dgm:spPr/>
      <dgm:t>
        <a:bodyPr/>
        <a:lstStyle/>
        <a:p>
          <a:endParaRPr lang="pt-BR"/>
        </a:p>
      </dgm:t>
    </dgm:pt>
    <dgm:pt modelId="{FCEB6022-C643-44EB-883E-B41E75D888DF}">
      <dgm:prSet phldrT="[Texto]"/>
      <dgm:spPr/>
      <dgm:t>
        <a:bodyPr/>
        <a:lstStyle/>
        <a:p>
          <a:r>
            <a:rPr lang="pt-BR" dirty="0" smtClean="0"/>
            <a:t>Obtenha informação sobre os clientes,  relacione seu perfil com as compras realizadas</a:t>
          </a:r>
          <a:endParaRPr lang="pt-BR" dirty="0"/>
        </a:p>
      </dgm:t>
    </dgm:pt>
    <dgm:pt modelId="{F081F4C1-2A31-4876-A80E-663C9134DE74}" type="parTrans" cxnId="{76615A14-2945-4C8B-81D6-F56356307CDE}">
      <dgm:prSet/>
      <dgm:spPr/>
      <dgm:t>
        <a:bodyPr/>
        <a:lstStyle/>
        <a:p>
          <a:endParaRPr lang="pt-BR"/>
        </a:p>
      </dgm:t>
    </dgm:pt>
    <dgm:pt modelId="{0818FCF5-281B-4434-AD65-0B4B2857A7A9}" type="sibTrans" cxnId="{76615A14-2945-4C8B-81D6-F56356307CDE}">
      <dgm:prSet/>
      <dgm:spPr/>
      <dgm:t>
        <a:bodyPr/>
        <a:lstStyle/>
        <a:p>
          <a:endParaRPr lang="pt-BR"/>
        </a:p>
      </dgm:t>
    </dgm:pt>
    <dgm:pt modelId="{1597CD1A-D033-4AFC-886D-FC7A24CB1B40}">
      <dgm:prSet phldrT="[Texto]"/>
      <dgm:spPr/>
      <dgm:t>
        <a:bodyPr/>
        <a:lstStyle/>
        <a:p>
          <a:r>
            <a:rPr lang="pt-BR" dirty="0" smtClean="0"/>
            <a:t>Calcule valores de longo prazo dos clientes (ajuda a desvendar quais são mais lucrativos)</a:t>
          </a:r>
          <a:endParaRPr lang="pt-BR" dirty="0"/>
        </a:p>
      </dgm:t>
    </dgm:pt>
    <dgm:pt modelId="{7A2C7FC6-EC00-447B-9B68-4E41F4FB09A0}" type="parTrans" cxnId="{0B342F3B-A09C-4B9E-B448-9925C5D91772}">
      <dgm:prSet/>
      <dgm:spPr/>
      <dgm:t>
        <a:bodyPr/>
        <a:lstStyle/>
        <a:p>
          <a:endParaRPr lang="pt-BR"/>
        </a:p>
      </dgm:t>
    </dgm:pt>
    <dgm:pt modelId="{632E02B6-F53C-4CAC-AD02-1E5625C4627F}" type="sibTrans" cxnId="{0B342F3B-A09C-4B9E-B448-9925C5D91772}">
      <dgm:prSet/>
      <dgm:spPr/>
      <dgm:t>
        <a:bodyPr/>
        <a:lstStyle/>
        <a:p>
          <a:endParaRPr lang="pt-BR"/>
        </a:p>
      </dgm:t>
    </dgm:pt>
    <dgm:pt modelId="{259B944C-3A9F-4945-A71A-70E2C98F9E6D}">
      <dgm:prSet phldrT="[Texto]"/>
      <dgm:spPr/>
      <dgm:t>
        <a:bodyPr/>
        <a:lstStyle/>
        <a:p>
          <a:r>
            <a:rPr lang="pt-BR" dirty="0" smtClean="0"/>
            <a:t>Melhore o produto/serviço repassando ao cliente dados sobre seu uso</a:t>
          </a:r>
          <a:endParaRPr lang="pt-BR" dirty="0"/>
        </a:p>
      </dgm:t>
    </dgm:pt>
    <dgm:pt modelId="{E974C8D2-2540-49B1-A5A8-9578F4D9E98E}" type="parTrans" cxnId="{2C119842-1E4C-433C-A3BF-D5AA7F52752D}">
      <dgm:prSet/>
      <dgm:spPr/>
      <dgm:t>
        <a:bodyPr/>
        <a:lstStyle/>
        <a:p>
          <a:endParaRPr lang="pt-BR"/>
        </a:p>
      </dgm:t>
    </dgm:pt>
    <dgm:pt modelId="{F34F7EE0-0D9F-43D2-9C28-CEF78BE4D010}" type="sibTrans" cxnId="{2C119842-1E4C-433C-A3BF-D5AA7F52752D}">
      <dgm:prSet/>
      <dgm:spPr/>
      <dgm:t>
        <a:bodyPr/>
        <a:lstStyle/>
        <a:p>
          <a:endParaRPr lang="pt-BR"/>
        </a:p>
      </dgm:t>
    </dgm:pt>
    <dgm:pt modelId="{8D358C5F-1CC2-480F-B0B9-1E6BF0DBB1B3}">
      <dgm:prSet phldrT="[Texto]"/>
      <dgm:spPr/>
      <dgm:t>
        <a:bodyPr/>
        <a:lstStyle/>
        <a:p>
          <a:r>
            <a:rPr lang="pt-BR" dirty="0" smtClean="0"/>
            <a:t>Procure identificar o ciclo de compras de seus clientes e projete campanhas mais oportunas (marketing just-in-time)</a:t>
          </a:r>
          <a:endParaRPr lang="pt-BR" dirty="0"/>
        </a:p>
      </dgm:t>
    </dgm:pt>
    <dgm:pt modelId="{929392D1-4A19-40B9-8A12-81606A977165}" type="parTrans" cxnId="{246C6038-7C59-4C13-800F-475BBB6508A7}">
      <dgm:prSet/>
      <dgm:spPr/>
      <dgm:t>
        <a:bodyPr/>
        <a:lstStyle/>
        <a:p>
          <a:endParaRPr lang="pt-BR"/>
        </a:p>
      </dgm:t>
    </dgm:pt>
    <dgm:pt modelId="{E54844EE-D1F0-4E08-AA90-00061AEDE678}" type="sibTrans" cxnId="{246C6038-7C59-4C13-800F-475BBB6508A7}">
      <dgm:prSet/>
      <dgm:spPr/>
      <dgm:t>
        <a:bodyPr/>
        <a:lstStyle/>
        <a:p>
          <a:endParaRPr lang="pt-BR"/>
        </a:p>
      </dgm:t>
    </dgm:pt>
    <dgm:pt modelId="{782F101F-5C6D-42E4-8B09-5350F75680A5}">
      <dgm:prSet phldrT="[Texto]"/>
      <dgm:spPr/>
      <dgm:t>
        <a:bodyPr/>
        <a:lstStyle/>
        <a:p>
          <a:r>
            <a:rPr lang="pt-BR" dirty="0" smtClean="0"/>
            <a:t>Esteja seguro de que a qualidade do produto/serviço irá surpreender o cliente</a:t>
          </a:r>
          <a:endParaRPr lang="pt-BR" dirty="0"/>
        </a:p>
      </dgm:t>
    </dgm:pt>
    <dgm:pt modelId="{21CB31FB-4256-414B-876A-903EF8F15B77}" type="parTrans" cxnId="{654B619A-3101-4842-80ED-2314517BBE7B}">
      <dgm:prSet/>
      <dgm:spPr/>
      <dgm:t>
        <a:bodyPr/>
        <a:lstStyle/>
        <a:p>
          <a:endParaRPr lang="pt-BR"/>
        </a:p>
      </dgm:t>
    </dgm:pt>
    <dgm:pt modelId="{BDF9E4A4-1579-43A2-A5E9-0C852AE99527}" type="sibTrans" cxnId="{654B619A-3101-4842-80ED-2314517BBE7B}">
      <dgm:prSet/>
      <dgm:spPr/>
      <dgm:t>
        <a:bodyPr/>
        <a:lstStyle/>
        <a:p>
          <a:endParaRPr lang="pt-BR"/>
        </a:p>
      </dgm:t>
    </dgm:pt>
    <dgm:pt modelId="{1585D5BA-29FF-4728-A01B-FDA5C874CE4E}">
      <dgm:prSet phldrT="[Texto]"/>
      <dgm:spPr/>
      <dgm:t>
        <a:bodyPr/>
        <a:lstStyle/>
        <a:p>
          <a:r>
            <a:rPr lang="pt-BR" dirty="0" smtClean="0"/>
            <a:t>Obtenha dados sobre as reclamações do cliente como uma forma de superar os problemas</a:t>
          </a:r>
          <a:endParaRPr lang="pt-BR" dirty="0"/>
        </a:p>
      </dgm:t>
    </dgm:pt>
    <dgm:pt modelId="{023AFA1B-4973-498D-B5C0-05E5347BCBE2}" type="parTrans" cxnId="{FC04083E-82E2-4F30-A58B-DB152C62E5B1}">
      <dgm:prSet/>
      <dgm:spPr/>
      <dgm:t>
        <a:bodyPr/>
        <a:lstStyle/>
        <a:p>
          <a:endParaRPr lang="pt-BR"/>
        </a:p>
      </dgm:t>
    </dgm:pt>
    <dgm:pt modelId="{7F54EFD5-3BF3-498C-9621-37CE61D34901}" type="sibTrans" cxnId="{FC04083E-82E2-4F30-A58B-DB152C62E5B1}">
      <dgm:prSet/>
      <dgm:spPr/>
      <dgm:t>
        <a:bodyPr/>
        <a:lstStyle/>
        <a:p>
          <a:endParaRPr lang="pt-BR"/>
        </a:p>
      </dgm:t>
    </dgm:pt>
    <dgm:pt modelId="{1C5CEC1B-BD65-4FBD-BF3F-2D1453F86329}" type="pres">
      <dgm:prSet presAssocID="{B5867EA8-79AA-430C-A7B9-3CF1A4FC8EA0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pt-BR"/>
        </a:p>
      </dgm:t>
    </dgm:pt>
    <dgm:pt modelId="{73339894-ABDA-4B25-BF20-2074A4298BCE}" type="pres">
      <dgm:prSet presAssocID="{9C4B67A7-95CC-42EE-A413-CDD7E7640825}" presName="centerShape" presStyleLbl="node0" presStyleIdx="0" presStyleCnt="1"/>
      <dgm:spPr/>
      <dgm:t>
        <a:bodyPr/>
        <a:lstStyle/>
        <a:p>
          <a:endParaRPr lang="pt-BR"/>
        </a:p>
      </dgm:t>
    </dgm:pt>
    <dgm:pt modelId="{E18525A0-5EE7-4CC8-8E1F-3A42BB13DDBB}" type="pres">
      <dgm:prSet presAssocID="{79082CF0-6200-455C-832C-1DE07EA8356F}" presName="parTrans" presStyleLbl="bgSibTrans2D1" presStyleIdx="0" presStyleCnt="7"/>
      <dgm:spPr/>
      <dgm:t>
        <a:bodyPr/>
        <a:lstStyle/>
        <a:p>
          <a:endParaRPr lang="pt-BR"/>
        </a:p>
      </dgm:t>
    </dgm:pt>
    <dgm:pt modelId="{4CCF14C4-0945-4F91-8396-792C2B1485DD}" type="pres">
      <dgm:prSet presAssocID="{B0208EFC-1207-410A-88D3-0D1B1E2FBE1D}" presName="node" presStyleLbl="node1" presStyleIdx="0" presStyleCnt="7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4130CE24-3889-44F4-870D-D3A7590AC23B}" type="pres">
      <dgm:prSet presAssocID="{F081F4C1-2A31-4876-A80E-663C9134DE74}" presName="parTrans" presStyleLbl="bgSibTrans2D1" presStyleIdx="1" presStyleCnt="7"/>
      <dgm:spPr/>
      <dgm:t>
        <a:bodyPr/>
        <a:lstStyle/>
        <a:p>
          <a:endParaRPr lang="pt-BR"/>
        </a:p>
      </dgm:t>
    </dgm:pt>
    <dgm:pt modelId="{AC40B397-826C-48B0-857B-F2CE4127AE5E}" type="pres">
      <dgm:prSet presAssocID="{FCEB6022-C643-44EB-883E-B41E75D888DF}" presName="node" presStyleLbl="node1" presStyleIdx="1" presStyleCnt="7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239D4254-34CB-4A0A-AD0F-B3AFA4D2C09F}" type="pres">
      <dgm:prSet presAssocID="{7A2C7FC6-EC00-447B-9B68-4E41F4FB09A0}" presName="parTrans" presStyleLbl="bgSibTrans2D1" presStyleIdx="2" presStyleCnt="7"/>
      <dgm:spPr/>
      <dgm:t>
        <a:bodyPr/>
        <a:lstStyle/>
        <a:p>
          <a:endParaRPr lang="pt-BR"/>
        </a:p>
      </dgm:t>
    </dgm:pt>
    <dgm:pt modelId="{5A056808-BC0E-4C5C-9B59-1369337C203E}" type="pres">
      <dgm:prSet presAssocID="{1597CD1A-D033-4AFC-886D-FC7A24CB1B40}" presName="node" presStyleLbl="node1" presStyleIdx="2" presStyleCnt="7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340DB378-1887-44D6-892A-A66C6425CFE6}" type="pres">
      <dgm:prSet presAssocID="{929392D1-4A19-40B9-8A12-81606A977165}" presName="parTrans" presStyleLbl="bgSibTrans2D1" presStyleIdx="3" presStyleCnt="7"/>
      <dgm:spPr/>
      <dgm:t>
        <a:bodyPr/>
        <a:lstStyle/>
        <a:p>
          <a:endParaRPr lang="pt-BR"/>
        </a:p>
      </dgm:t>
    </dgm:pt>
    <dgm:pt modelId="{C1445ED9-C775-4D2D-919E-1A63B03523B7}" type="pres">
      <dgm:prSet presAssocID="{8D358C5F-1CC2-480F-B0B9-1E6BF0DBB1B3}" presName="node" presStyleLbl="node1" presStyleIdx="3" presStyleCnt="7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A38641CD-8A86-455C-B5FA-909CB79DFE62}" type="pres">
      <dgm:prSet presAssocID="{21CB31FB-4256-414B-876A-903EF8F15B77}" presName="parTrans" presStyleLbl="bgSibTrans2D1" presStyleIdx="4" presStyleCnt="7"/>
      <dgm:spPr/>
      <dgm:t>
        <a:bodyPr/>
        <a:lstStyle/>
        <a:p>
          <a:endParaRPr lang="pt-BR"/>
        </a:p>
      </dgm:t>
    </dgm:pt>
    <dgm:pt modelId="{C1FC1C90-187F-487F-8731-2D4B5ECCA4F6}" type="pres">
      <dgm:prSet presAssocID="{782F101F-5C6D-42E4-8B09-5350F75680A5}" presName="node" presStyleLbl="node1" presStyleIdx="4" presStyleCnt="7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2DD3F428-30E2-448A-8C30-FC1D00EFF643}" type="pres">
      <dgm:prSet presAssocID="{023AFA1B-4973-498D-B5C0-05E5347BCBE2}" presName="parTrans" presStyleLbl="bgSibTrans2D1" presStyleIdx="5" presStyleCnt="7"/>
      <dgm:spPr/>
      <dgm:t>
        <a:bodyPr/>
        <a:lstStyle/>
        <a:p>
          <a:endParaRPr lang="pt-BR"/>
        </a:p>
      </dgm:t>
    </dgm:pt>
    <dgm:pt modelId="{A72A4E16-6CF3-40D0-BCFB-EAD4D173EFA3}" type="pres">
      <dgm:prSet presAssocID="{1585D5BA-29FF-4728-A01B-FDA5C874CE4E}" presName="node" presStyleLbl="node1" presStyleIdx="5" presStyleCnt="7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FF4653F8-E578-49D1-A731-C87539771C2C}" type="pres">
      <dgm:prSet presAssocID="{E974C8D2-2540-49B1-A5A8-9578F4D9E98E}" presName="parTrans" presStyleLbl="bgSibTrans2D1" presStyleIdx="6" presStyleCnt="7"/>
      <dgm:spPr/>
      <dgm:t>
        <a:bodyPr/>
        <a:lstStyle/>
        <a:p>
          <a:endParaRPr lang="pt-BR"/>
        </a:p>
      </dgm:t>
    </dgm:pt>
    <dgm:pt modelId="{3C71182F-7074-440D-8BB5-6DD42BCC0699}" type="pres">
      <dgm:prSet presAssocID="{259B944C-3A9F-4945-A71A-70E2C98F9E6D}" presName="node" presStyleLbl="node1" presStyleIdx="6" presStyleCnt="7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</dgm:ptLst>
  <dgm:cxnLst>
    <dgm:cxn modelId="{0B342F3B-A09C-4B9E-B448-9925C5D91772}" srcId="{9C4B67A7-95CC-42EE-A413-CDD7E7640825}" destId="{1597CD1A-D033-4AFC-886D-FC7A24CB1B40}" srcOrd="2" destOrd="0" parTransId="{7A2C7FC6-EC00-447B-9B68-4E41F4FB09A0}" sibTransId="{632E02B6-F53C-4CAC-AD02-1E5625C4627F}"/>
    <dgm:cxn modelId="{76615A14-2945-4C8B-81D6-F56356307CDE}" srcId="{9C4B67A7-95CC-42EE-A413-CDD7E7640825}" destId="{FCEB6022-C643-44EB-883E-B41E75D888DF}" srcOrd="1" destOrd="0" parTransId="{F081F4C1-2A31-4876-A80E-663C9134DE74}" sibTransId="{0818FCF5-281B-4434-AD65-0B4B2857A7A9}"/>
    <dgm:cxn modelId="{246C6038-7C59-4C13-800F-475BBB6508A7}" srcId="{9C4B67A7-95CC-42EE-A413-CDD7E7640825}" destId="{8D358C5F-1CC2-480F-B0B9-1E6BF0DBB1B3}" srcOrd="3" destOrd="0" parTransId="{929392D1-4A19-40B9-8A12-81606A977165}" sibTransId="{E54844EE-D1F0-4E08-AA90-00061AEDE678}"/>
    <dgm:cxn modelId="{4A10C15F-3E13-4D59-8E33-0191AD9EC3DD}" type="presOf" srcId="{782F101F-5C6D-42E4-8B09-5350F75680A5}" destId="{C1FC1C90-187F-487F-8731-2D4B5ECCA4F6}" srcOrd="0" destOrd="0" presId="urn:microsoft.com/office/officeart/2005/8/layout/radial4"/>
    <dgm:cxn modelId="{2C119842-1E4C-433C-A3BF-D5AA7F52752D}" srcId="{9C4B67A7-95CC-42EE-A413-CDD7E7640825}" destId="{259B944C-3A9F-4945-A71A-70E2C98F9E6D}" srcOrd="6" destOrd="0" parTransId="{E974C8D2-2540-49B1-A5A8-9578F4D9E98E}" sibTransId="{F34F7EE0-0D9F-43D2-9C28-CEF78BE4D010}"/>
    <dgm:cxn modelId="{4AEE5986-10EF-4D86-BC52-49C11ADC218A}" type="presOf" srcId="{21CB31FB-4256-414B-876A-903EF8F15B77}" destId="{A38641CD-8A86-455C-B5FA-909CB79DFE62}" srcOrd="0" destOrd="0" presId="urn:microsoft.com/office/officeart/2005/8/layout/radial4"/>
    <dgm:cxn modelId="{8C090CC7-E905-49E9-85B6-EC169CE62212}" srcId="{B5867EA8-79AA-430C-A7B9-3CF1A4FC8EA0}" destId="{9C4B67A7-95CC-42EE-A413-CDD7E7640825}" srcOrd="0" destOrd="0" parTransId="{63482B06-0719-46A4-838B-AFFFB95ED37A}" sibTransId="{A0E41BC5-BA09-4770-8E29-93C7B5B47669}"/>
    <dgm:cxn modelId="{6E25E441-CD1C-4DDB-A799-B5161DB820D8}" type="presOf" srcId="{1585D5BA-29FF-4728-A01B-FDA5C874CE4E}" destId="{A72A4E16-6CF3-40D0-BCFB-EAD4D173EFA3}" srcOrd="0" destOrd="0" presId="urn:microsoft.com/office/officeart/2005/8/layout/radial4"/>
    <dgm:cxn modelId="{BAAA7308-CEFE-43C1-8622-F2F2BE114FCF}" type="presOf" srcId="{023AFA1B-4973-498D-B5C0-05E5347BCBE2}" destId="{2DD3F428-30E2-448A-8C30-FC1D00EFF643}" srcOrd="0" destOrd="0" presId="urn:microsoft.com/office/officeart/2005/8/layout/radial4"/>
    <dgm:cxn modelId="{4A102EDB-AB67-4556-829E-A3CCE751EEC0}" srcId="{9C4B67A7-95CC-42EE-A413-CDD7E7640825}" destId="{B0208EFC-1207-410A-88D3-0D1B1E2FBE1D}" srcOrd="0" destOrd="0" parTransId="{79082CF0-6200-455C-832C-1DE07EA8356F}" sibTransId="{4FF5D480-0F3D-49C5-A559-7AB25619A083}"/>
    <dgm:cxn modelId="{444E874B-D91A-4A74-A516-01DD0313A0D5}" type="presOf" srcId="{FCEB6022-C643-44EB-883E-B41E75D888DF}" destId="{AC40B397-826C-48B0-857B-F2CE4127AE5E}" srcOrd="0" destOrd="0" presId="urn:microsoft.com/office/officeart/2005/8/layout/radial4"/>
    <dgm:cxn modelId="{71462077-6122-4626-9FCD-9C81F0736011}" type="presOf" srcId="{79082CF0-6200-455C-832C-1DE07EA8356F}" destId="{E18525A0-5EE7-4CC8-8E1F-3A42BB13DDBB}" srcOrd="0" destOrd="0" presId="urn:microsoft.com/office/officeart/2005/8/layout/radial4"/>
    <dgm:cxn modelId="{FC04083E-82E2-4F30-A58B-DB152C62E5B1}" srcId="{9C4B67A7-95CC-42EE-A413-CDD7E7640825}" destId="{1585D5BA-29FF-4728-A01B-FDA5C874CE4E}" srcOrd="5" destOrd="0" parTransId="{023AFA1B-4973-498D-B5C0-05E5347BCBE2}" sibTransId="{7F54EFD5-3BF3-498C-9621-37CE61D34901}"/>
    <dgm:cxn modelId="{38476C31-704E-41C2-AB64-3C0C1397F4AB}" type="presOf" srcId="{7A2C7FC6-EC00-447B-9B68-4E41F4FB09A0}" destId="{239D4254-34CB-4A0A-AD0F-B3AFA4D2C09F}" srcOrd="0" destOrd="0" presId="urn:microsoft.com/office/officeart/2005/8/layout/radial4"/>
    <dgm:cxn modelId="{F23E6C18-9A9F-4E93-8AB7-DF875CAC48FA}" type="presOf" srcId="{F081F4C1-2A31-4876-A80E-663C9134DE74}" destId="{4130CE24-3889-44F4-870D-D3A7590AC23B}" srcOrd="0" destOrd="0" presId="urn:microsoft.com/office/officeart/2005/8/layout/radial4"/>
    <dgm:cxn modelId="{EC2B7EA2-7BA9-48A5-8895-7A5FE53EABEB}" type="presOf" srcId="{9C4B67A7-95CC-42EE-A413-CDD7E7640825}" destId="{73339894-ABDA-4B25-BF20-2074A4298BCE}" srcOrd="0" destOrd="0" presId="urn:microsoft.com/office/officeart/2005/8/layout/radial4"/>
    <dgm:cxn modelId="{9DB4E590-4917-4283-8627-B3D66C8CA9BE}" type="presOf" srcId="{B0208EFC-1207-410A-88D3-0D1B1E2FBE1D}" destId="{4CCF14C4-0945-4F91-8396-792C2B1485DD}" srcOrd="0" destOrd="0" presId="urn:microsoft.com/office/officeart/2005/8/layout/radial4"/>
    <dgm:cxn modelId="{E37BA975-B672-40AF-AC5C-F036015DEA82}" type="presOf" srcId="{1597CD1A-D033-4AFC-886D-FC7A24CB1B40}" destId="{5A056808-BC0E-4C5C-9B59-1369337C203E}" srcOrd="0" destOrd="0" presId="urn:microsoft.com/office/officeart/2005/8/layout/radial4"/>
    <dgm:cxn modelId="{1551B54A-3833-492E-A9F5-6A3CE0CBB06E}" type="presOf" srcId="{E974C8D2-2540-49B1-A5A8-9578F4D9E98E}" destId="{FF4653F8-E578-49D1-A731-C87539771C2C}" srcOrd="0" destOrd="0" presId="urn:microsoft.com/office/officeart/2005/8/layout/radial4"/>
    <dgm:cxn modelId="{654B619A-3101-4842-80ED-2314517BBE7B}" srcId="{9C4B67A7-95CC-42EE-A413-CDD7E7640825}" destId="{782F101F-5C6D-42E4-8B09-5350F75680A5}" srcOrd="4" destOrd="0" parTransId="{21CB31FB-4256-414B-876A-903EF8F15B77}" sibTransId="{BDF9E4A4-1579-43A2-A5E9-0C852AE99527}"/>
    <dgm:cxn modelId="{A7336FA9-BD11-4190-8740-82E765833072}" type="presOf" srcId="{B5867EA8-79AA-430C-A7B9-3CF1A4FC8EA0}" destId="{1C5CEC1B-BD65-4FBD-BF3F-2D1453F86329}" srcOrd="0" destOrd="0" presId="urn:microsoft.com/office/officeart/2005/8/layout/radial4"/>
    <dgm:cxn modelId="{23B1A43C-87A7-48A2-A554-22ADFF2954DF}" type="presOf" srcId="{929392D1-4A19-40B9-8A12-81606A977165}" destId="{340DB378-1887-44D6-892A-A66C6425CFE6}" srcOrd="0" destOrd="0" presId="urn:microsoft.com/office/officeart/2005/8/layout/radial4"/>
    <dgm:cxn modelId="{30074A52-6E80-4900-BDF7-81EC4BADCE60}" type="presOf" srcId="{259B944C-3A9F-4945-A71A-70E2C98F9E6D}" destId="{3C71182F-7074-440D-8BB5-6DD42BCC0699}" srcOrd="0" destOrd="0" presId="urn:microsoft.com/office/officeart/2005/8/layout/radial4"/>
    <dgm:cxn modelId="{7EB54D3B-CE8D-4F0D-A819-2A09F458E102}" type="presOf" srcId="{8D358C5F-1CC2-480F-B0B9-1E6BF0DBB1B3}" destId="{C1445ED9-C775-4D2D-919E-1A63B03523B7}" srcOrd="0" destOrd="0" presId="urn:microsoft.com/office/officeart/2005/8/layout/radial4"/>
    <dgm:cxn modelId="{BE8287D0-8097-48E2-BF41-FFB7BC8A3691}" type="presParOf" srcId="{1C5CEC1B-BD65-4FBD-BF3F-2D1453F86329}" destId="{73339894-ABDA-4B25-BF20-2074A4298BCE}" srcOrd="0" destOrd="0" presId="urn:microsoft.com/office/officeart/2005/8/layout/radial4"/>
    <dgm:cxn modelId="{15F0D409-E6BB-45FE-8327-16698287E52A}" type="presParOf" srcId="{1C5CEC1B-BD65-4FBD-BF3F-2D1453F86329}" destId="{E18525A0-5EE7-4CC8-8E1F-3A42BB13DDBB}" srcOrd="1" destOrd="0" presId="urn:microsoft.com/office/officeart/2005/8/layout/radial4"/>
    <dgm:cxn modelId="{615EBC2F-C917-475D-9C69-49E42B58138A}" type="presParOf" srcId="{1C5CEC1B-BD65-4FBD-BF3F-2D1453F86329}" destId="{4CCF14C4-0945-4F91-8396-792C2B1485DD}" srcOrd="2" destOrd="0" presId="urn:microsoft.com/office/officeart/2005/8/layout/radial4"/>
    <dgm:cxn modelId="{DC7D579E-3E31-42BD-986D-017698E51559}" type="presParOf" srcId="{1C5CEC1B-BD65-4FBD-BF3F-2D1453F86329}" destId="{4130CE24-3889-44F4-870D-D3A7590AC23B}" srcOrd="3" destOrd="0" presId="urn:microsoft.com/office/officeart/2005/8/layout/radial4"/>
    <dgm:cxn modelId="{82A1C0DF-AFD1-4353-9D50-6DBCE2163820}" type="presParOf" srcId="{1C5CEC1B-BD65-4FBD-BF3F-2D1453F86329}" destId="{AC40B397-826C-48B0-857B-F2CE4127AE5E}" srcOrd="4" destOrd="0" presId="urn:microsoft.com/office/officeart/2005/8/layout/radial4"/>
    <dgm:cxn modelId="{823BF878-F892-43F3-812A-DB1E9C48D4D9}" type="presParOf" srcId="{1C5CEC1B-BD65-4FBD-BF3F-2D1453F86329}" destId="{239D4254-34CB-4A0A-AD0F-B3AFA4D2C09F}" srcOrd="5" destOrd="0" presId="urn:microsoft.com/office/officeart/2005/8/layout/radial4"/>
    <dgm:cxn modelId="{A3125996-AC8B-41FA-945A-A346BC4D28BD}" type="presParOf" srcId="{1C5CEC1B-BD65-4FBD-BF3F-2D1453F86329}" destId="{5A056808-BC0E-4C5C-9B59-1369337C203E}" srcOrd="6" destOrd="0" presId="urn:microsoft.com/office/officeart/2005/8/layout/radial4"/>
    <dgm:cxn modelId="{7866FB81-EA28-4210-8443-B97126D356F7}" type="presParOf" srcId="{1C5CEC1B-BD65-4FBD-BF3F-2D1453F86329}" destId="{340DB378-1887-44D6-892A-A66C6425CFE6}" srcOrd="7" destOrd="0" presId="urn:microsoft.com/office/officeart/2005/8/layout/radial4"/>
    <dgm:cxn modelId="{41659496-28D1-4E7C-9469-27D9A1C1C8B5}" type="presParOf" srcId="{1C5CEC1B-BD65-4FBD-BF3F-2D1453F86329}" destId="{C1445ED9-C775-4D2D-919E-1A63B03523B7}" srcOrd="8" destOrd="0" presId="urn:microsoft.com/office/officeart/2005/8/layout/radial4"/>
    <dgm:cxn modelId="{8964DC2B-FA45-4584-9C06-1B40FC330CD2}" type="presParOf" srcId="{1C5CEC1B-BD65-4FBD-BF3F-2D1453F86329}" destId="{A38641CD-8A86-455C-B5FA-909CB79DFE62}" srcOrd="9" destOrd="0" presId="urn:microsoft.com/office/officeart/2005/8/layout/radial4"/>
    <dgm:cxn modelId="{04018532-9C4D-4A95-B07E-AAD8418BE0D9}" type="presParOf" srcId="{1C5CEC1B-BD65-4FBD-BF3F-2D1453F86329}" destId="{C1FC1C90-187F-487F-8731-2D4B5ECCA4F6}" srcOrd="10" destOrd="0" presId="urn:microsoft.com/office/officeart/2005/8/layout/radial4"/>
    <dgm:cxn modelId="{61CDFD0C-A40B-4B3D-B655-E5842A33C57B}" type="presParOf" srcId="{1C5CEC1B-BD65-4FBD-BF3F-2D1453F86329}" destId="{2DD3F428-30E2-448A-8C30-FC1D00EFF643}" srcOrd="11" destOrd="0" presId="urn:microsoft.com/office/officeart/2005/8/layout/radial4"/>
    <dgm:cxn modelId="{54E7DE6F-FD55-4512-BFC8-88D819A6D8B5}" type="presParOf" srcId="{1C5CEC1B-BD65-4FBD-BF3F-2D1453F86329}" destId="{A72A4E16-6CF3-40D0-BCFB-EAD4D173EFA3}" srcOrd="12" destOrd="0" presId="urn:microsoft.com/office/officeart/2005/8/layout/radial4"/>
    <dgm:cxn modelId="{40D8774A-7DCD-40E7-94C4-3B4E83E2972A}" type="presParOf" srcId="{1C5CEC1B-BD65-4FBD-BF3F-2D1453F86329}" destId="{FF4653F8-E578-49D1-A731-C87539771C2C}" srcOrd="13" destOrd="0" presId="urn:microsoft.com/office/officeart/2005/8/layout/radial4"/>
    <dgm:cxn modelId="{E8D07E27-66D9-45DB-BF9C-C70EF6D0F1A0}" type="presParOf" srcId="{1C5CEC1B-BD65-4FBD-BF3F-2D1453F86329}" destId="{3C71182F-7074-440D-8BB5-6DD42BCC0699}" srcOrd="14" destOrd="0" presId="urn:microsoft.com/office/officeart/2005/8/layout/radial4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7AEA7FB-BBD1-4A48-90CD-478278A14D73}" type="doc">
      <dgm:prSet loTypeId="urn:microsoft.com/office/officeart/2005/8/layout/venn1" loCatId="relationship" qsTypeId="urn:microsoft.com/office/officeart/2005/8/quickstyle/simple1" qsCatId="simple" csTypeId="urn:microsoft.com/office/officeart/2005/8/colors/accent1_2" csCatId="accent1" phldr="1"/>
      <dgm:spPr/>
    </dgm:pt>
    <dgm:pt modelId="{C09B10F0-387E-4CAB-A9FE-631DE4CD2EE0}">
      <dgm:prSet custT="1"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pt-BR" sz="1800" b="0" i="0" u="none" strike="noStrike" cap="none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latin typeface="+mn-lt"/>
            </a:rPr>
            <a:t>Estratégia Valor-Agregado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pt-BR" sz="1800" b="0" i="0" u="none" strike="noStrike" cap="none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latin typeface="+mn-lt"/>
            </a:rPr>
            <a:t>(direção)</a:t>
          </a:r>
        </a:p>
      </dgm:t>
    </dgm:pt>
    <dgm:pt modelId="{C0D2EB17-DF9C-4041-8D69-9375C95C05FD}" type="parTrans" cxnId="{FC751AC3-D92B-46E3-B609-772E5BDF3ED8}">
      <dgm:prSet/>
      <dgm:spPr/>
      <dgm:t>
        <a:bodyPr/>
        <a:lstStyle/>
        <a:p>
          <a:endParaRPr lang="pt-BR" sz="1800" noProof="0">
            <a:latin typeface="+mn-lt"/>
          </a:endParaRPr>
        </a:p>
      </dgm:t>
    </dgm:pt>
    <dgm:pt modelId="{A3122E59-2B5C-4D15-A6C1-969252ED6004}" type="sibTrans" cxnId="{FC751AC3-D92B-46E3-B609-772E5BDF3ED8}">
      <dgm:prSet/>
      <dgm:spPr/>
      <dgm:t>
        <a:bodyPr/>
        <a:lstStyle/>
        <a:p>
          <a:endParaRPr lang="pt-BR" sz="1800" noProof="0">
            <a:latin typeface="+mn-lt"/>
          </a:endParaRPr>
        </a:p>
      </dgm:t>
    </dgm:pt>
    <dgm:pt modelId="{8ECE93DD-B0E9-42E6-A510-3B61E879965C}">
      <dgm:prSet custT="1"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pt-BR" sz="1800" b="0" i="0" u="none" strike="noStrike" cap="none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latin typeface="+mn-lt"/>
            </a:rPr>
            <a:t>Liderança Valor-Agregado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pt-BR" sz="1800" b="0" i="0" u="none" strike="noStrike" cap="none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latin typeface="+mn-lt"/>
            </a:rPr>
            <a:t>(comportamento)</a:t>
          </a:r>
        </a:p>
      </dgm:t>
    </dgm:pt>
    <dgm:pt modelId="{26620111-583C-4E23-856A-40A2344F89BC}" type="parTrans" cxnId="{63A59218-5B0D-44AD-BAD6-98DFE33DB880}">
      <dgm:prSet/>
      <dgm:spPr/>
      <dgm:t>
        <a:bodyPr/>
        <a:lstStyle/>
        <a:p>
          <a:endParaRPr lang="pt-BR" sz="1800" noProof="0">
            <a:latin typeface="+mn-lt"/>
          </a:endParaRPr>
        </a:p>
      </dgm:t>
    </dgm:pt>
    <dgm:pt modelId="{ECFD8566-47FD-4B6B-97F0-E4D42B1BD0E6}" type="sibTrans" cxnId="{63A59218-5B0D-44AD-BAD6-98DFE33DB880}">
      <dgm:prSet/>
      <dgm:spPr/>
      <dgm:t>
        <a:bodyPr/>
        <a:lstStyle/>
        <a:p>
          <a:endParaRPr lang="pt-BR" sz="1800" noProof="0">
            <a:latin typeface="+mn-lt"/>
          </a:endParaRPr>
        </a:p>
      </dgm:t>
    </dgm:pt>
    <dgm:pt modelId="{158FFD7D-0140-4B20-BAEF-A89642861343}">
      <dgm:prSet custT="1"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pt-BR" sz="1800" b="0" i="0" u="none" strike="noStrike" cap="none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latin typeface="+mn-lt"/>
            </a:rPr>
            <a:t>Venda Valor-agregado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pt-BR" sz="1800" b="0" i="0" u="none" strike="noStrike" cap="none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latin typeface="+mn-lt"/>
            </a:rPr>
            <a:t>(processo)</a:t>
          </a:r>
        </a:p>
      </dgm:t>
    </dgm:pt>
    <dgm:pt modelId="{9759BAA3-5231-4294-B4BF-0CBFE234E52E}" type="parTrans" cxnId="{733ECCAD-8607-48D3-A841-7755FBC68F82}">
      <dgm:prSet/>
      <dgm:spPr/>
      <dgm:t>
        <a:bodyPr/>
        <a:lstStyle/>
        <a:p>
          <a:endParaRPr lang="pt-BR" sz="1800" noProof="0">
            <a:latin typeface="+mn-lt"/>
          </a:endParaRPr>
        </a:p>
      </dgm:t>
    </dgm:pt>
    <dgm:pt modelId="{84C87EB3-E2B0-4C96-9368-93AFDFDE299A}" type="sibTrans" cxnId="{733ECCAD-8607-48D3-A841-7755FBC68F82}">
      <dgm:prSet/>
      <dgm:spPr/>
      <dgm:t>
        <a:bodyPr/>
        <a:lstStyle/>
        <a:p>
          <a:endParaRPr lang="pt-BR" sz="1800" noProof="0">
            <a:latin typeface="+mn-lt"/>
          </a:endParaRPr>
        </a:p>
      </dgm:t>
    </dgm:pt>
    <dgm:pt modelId="{A511D7B5-B4F9-45DE-92EE-0FA62F1D2477}">
      <dgm:prSet custT="1"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pt-BR" sz="1800" b="0" i="0" u="none" strike="noStrike" cap="none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latin typeface="+mn-lt"/>
            </a:rPr>
            <a:t>Planejamento Valor-Agregado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pt-BR" sz="1800" b="0" i="0" u="none" strike="noStrike" cap="none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latin typeface="+mn-lt"/>
            </a:rPr>
            <a:t>(disciplina)</a:t>
          </a:r>
        </a:p>
      </dgm:t>
    </dgm:pt>
    <dgm:pt modelId="{8B461F90-4E35-4F1D-9C78-7CD39E5D0359}" type="parTrans" cxnId="{3D3E30E5-4ADF-4861-9898-9E83D60F385B}">
      <dgm:prSet/>
      <dgm:spPr/>
      <dgm:t>
        <a:bodyPr/>
        <a:lstStyle/>
        <a:p>
          <a:endParaRPr lang="pt-BR" sz="1800" noProof="0">
            <a:latin typeface="+mn-lt"/>
          </a:endParaRPr>
        </a:p>
      </dgm:t>
    </dgm:pt>
    <dgm:pt modelId="{0263456F-C13C-4B06-B30E-8CD63CF647B7}" type="sibTrans" cxnId="{3D3E30E5-4ADF-4861-9898-9E83D60F385B}">
      <dgm:prSet/>
      <dgm:spPr/>
      <dgm:t>
        <a:bodyPr/>
        <a:lstStyle/>
        <a:p>
          <a:endParaRPr lang="pt-BR" sz="1800" noProof="0">
            <a:latin typeface="+mn-lt"/>
          </a:endParaRPr>
        </a:p>
      </dgm:t>
    </dgm:pt>
    <dgm:pt modelId="{D3C3B9E6-EF45-4446-81EE-E1242A8021CD}" type="pres">
      <dgm:prSet presAssocID="{87AEA7FB-BBD1-4A48-90CD-478278A14D73}" presName="compositeShape" presStyleCnt="0">
        <dgm:presLayoutVars>
          <dgm:chMax val="7"/>
          <dgm:dir/>
          <dgm:resizeHandles val="exact"/>
        </dgm:presLayoutVars>
      </dgm:prSet>
      <dgm:spPr/>
    </dgm:pt>
    <dgm:pt modelId="{55734101-4C5F-4C73-9C84-C8C043D37E9E}" type="pres">
      <dgm:prSet presAssocID="{C09B10F0-387E-4CAB-A9FE-631DE4CD2EE0}" presName="circ1" presStyleLbl="vennNode1" presStyleIdx="0" presStyleCnt="4"/>
      <dgm:spPr/>
      <dgm:t>
        <a:bodyPr/>
        <a:lstStyle/>
        <a:p>
          <a:endParaRPr lang="pt-BR"/>
        </a:p>
      </dgm:t>
    </dgm:pt>
    <dgm:pt modelId="{7AADE4B3-E312-4DA6-BE93-EE6C6A3C3685}" type="pres">
      <dgm:prSet presAssocID="{C09B10F0-387E-4CAB-A9FE-631DE4CD2EE0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91E37728-BA59-4559-ACF3-EEEEB145916F}" type="pres">
      <dgm:prSet presAssocID="{8ECE93DD-B0E9-42E6-A510-3B61E879965C}" presName="circ2" presStyleLbl="vennNode1" presStyleIdx="1" presStyleCnt="4"/>
      <dgm:spPr/>
      <dgm:t>
        <a:bodyPr/>
        <a:lstStyle/>
        <a:p>
          <a:endParaRPr lang="pt-BR"/>
        </a:p>
      </dgm:t>
    </dgm:pt>
    <dgm:pt modelId="{5D2366F8-21A7-4137-92D1-390BD0D6F617}" type="pres">
      <dgm:prSet presAssocID="{8ECE93DD-B0E9-42E6-A510-3B61E879965C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E8146E97-D34C-4A16-8E84-E4B0442EC03A}" type="pres">
      <dgm:prSet presAssocID="{158FFD7D-0140-4B20-BAEF-A89642861343}" presName="circ3" presStyleLbl="vennNode1" presStyleIdx="2" presStyleCnt="4"/>
      <dgm:spPr/>
      <dgm:t>
        <a:bodyPr/>
        <a:lstStyle/>
        <a:p>
          <a:endParaRPr lang="pt-BR"/>
        </a:p>
      </dgm:t>
    </dgm:pt>
    <dgm:pt modelId="{2F3E2364-F1B4-4D02-8CB7-347FEAFBE59F}" type="pres">
      <dgm:prSet presAssocID="{158FFD7D-0140-4B20-BAEF-A89642861343}" presName="circ3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D1F892A1-F712-41EA-BB4D-5340886BED41}" type="pres">
      <dgm:prSet presAssocID="{A511D7B5-B4F9-45DE-92EE-0FA62F1D2477}" presName="circ4" presStyleLbl="vennNode1" presStyleIdx="3" presStyleCnt="4"/>
      <dgm:spPr/>
      <dgm:t>
        <a:bodyPr/>
        <a:lstStyle/>
        <a:p>
          <a:endParaRPr lang="pt-BR"/>
        </a:p>
      </dgm:t>
    </dgm:pt>
    <dgm:pt modelId="{280D0399-8916-45B7-90DE-18FC5069ECAD}" type="pres">
      <dgm:prSet presAssocID="{A511D7B5-B4F9-45DE-92EE-0FA62F1D2477}" presName="circ4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pt-BR"/>
        </a:p>
      </dgm:t>
    </dgm:pt>
  </dgm:ptLst>
  <dgm:cxnLst>
    <dgm:cxn modelId="{C2D14340-E9D9-4939-A327-CB09E8158216}" type="presOf" srcId="{C09B10F0-387E-4CAB-A9FE-631DE4CD2EE0}" destId="{7AADE4B3-E312-4DA6-BE93-EE6C6A3C3685}" srcOrd="1" destOrd="0" presId="urn:microsoft.com/office/officeart/2005/8/layout/venn1"/>
    <dgm:cxn modelId="{3D3E30E5-4ADF-4861-9898-9E83D60F385B}" srcId="{87AEA7FB-BBD1-4A48-90CD-478278A14D73}" destId="{A511D7B5-B4F9-45DE-92EE-0FA62F1D2477}" srcOrd="3" destOrd="0" parTransId="{8B461F90-4E35-4F1D-9C78-7CD39E5D0359}" sibTransId="{0263456F-C13C-4B06-B30E-8CD63CF647B7}"/>
    <dgm:cxn modelId="{AA220061-4265-4A16-852A-89DCC42D93D3}" type="presOf" srcId="{158FFD7D-0140-4B20-BAEF-A89642861343}" destId="{E8146E97-D34C-4A16-8E84-E4B0442EC03A}" srcOrd="0" destOrd="0" presId="urn:microsoft.com/office/officeart/2005/8/layout/venn1"/>
    <dgm:cxn modelId="{D9093CFE-6AE6-48FE-A9C6-ED8238713C43}" type="presOf" srcId="{8ECE93DD-B0E9-42E6-A510-3B61E879965C}" destId="{91E37728-BA59-4559-ACF3-EEEEB145916F}" srcOrd="0" destOrd="0" presId="urn:microsoft.com/office/officeart/2005/8/layout/venn1"/>
    <dgm:cxn modelId="{9CB3E7CF-8023-4F23-8142-1C95508BDB3E}" type="presOf" srcId="{A511D7B5-B4F9-45DE-92EE-0FA62F1D2477}" destId="{D1F892A1-F712-41EA-BB4D-5340886BED41}" srcOrd="0" destOrd="0" presId="urn:microsoft.com/office/officeart/2005/8/layout/venn1"/>
    <dgm:cxn modelId="{733ECCAD-8607-48D3-A841-7755FBC68F82}" srcId="{87AEA7FB-BBD1-4A48-90CD-478278A14D73}" destId="{158FFD7D-0140-4B20-BAEF-A89642861343}" srcOrd="2" destOrd="0" parTransId="{9759BAA3-5231-4294-B4BF-0CBFE234E52E}" sibTransId="{84C87EB3-E2B0-4C96-9368-93AFDFDE299A}"/>
    <dgm:cxn modelId="{3F4ECE8B-875D-4BD0-B895-32D623F05019}" type="presOf" srcId="{158FFD7D-0140-4B20-BAEF-A89642861343}" destId="{2F3E2364-F1B4-4D02-8CB7-347FEAFBE59F}" srcOrd="1" destOrd="0" presId="urn:microsoft.com/office/officeart/2005/8/layout/venn1"/>
    <dgm:cxn modelId="{FC751AC3-D92B-46E3-B609-772E5BDF3ED8}" srcId="{87AEA7FB-BBD1-4A48-90CD-478278A14D73}" destId="{C09B10F0-387E-4CAB-A9FE-631DE4CD2EE0}" srcOrd="0" destOrd="0" parTransId="{C0D2EB17-DF9C-4041-8D69-9375C95C05FD}" sibTransId="{A3122E59-2B5C-4D15-A6C1-969252ED6004}"/>
    <dgm:cxn modelId="{32DE541B-311C-4531-B828-F2EAE50A9872}" type="presOf" srcId="{87AEA7FB-BBD1-4A48-90CD-478278A14D73}" destId="{D3C3B9E6-EF45-4446-81EE-E1242A8021CD}" srcOrd="0" destOrd="0" presId="urn:microsoft.com/office/officeart/2005/8/layout/venn1"/>
    <dgm:cxn modelId="{82A09953-E7AE-4B68-88B0-0B8A7756DDFB}" type="presOf" srcId="{A511D7B5-B4F9-45DE-92EE-0FA62F1D2477}" destId="{280D0399-8916-45B7-90DE-18FC5069ECAD}" srcOrd="1" destOrd="0" presId="urn:microsoft.com/office/officeart/2005/8/layout/venn1"/>
    <dgm:cxn modelId="{46320259-710F-4A98-8957-DE2D27781EAE}" type="presOf" srcId="{C09B10F0-387E-4CAB-A9FE-631DE4CD2EE0}" destId="{55734101-4C5F-4C73-9C84-C8C043D37E9E}" srcOrd="0" destOrd="0" presId="urn:microsoft.com/office/officeart/2005/8/layout/venn1"/>
    <dgm:cxn modelId="{63A59218-5B0D-44AD-BAD6-98DFE33DB880}" srcId="{87AEA7FB-BBD1-4A48-90CD-478278A14D73}" destId="{8ECE93DD-B0E9-42E6-A510-3B61E879965C}" srcOrd="1" destOrd="0" parTransId="{26620111-583C-4E23-856A-40A2344F89BC}" sibTransId="{ECFD8566-47FD-4B6B-97F0-E4D42B1BD0E6}"/>
    <dgm:cxn modelId="{58D98B98-628B-4BEA-AA7F-3F799630D0D8}" type="presOf" srcId="{8ECE93DD-B0E9-42E6-A510-3B61E879965C}" destId="{5D2366F8-21A7-4137-92D1-390BD0D6F617}" srcOrd="1" destOrd="0" presId="urn:microsoft.com/office/officeart/2005/8/layout/venn1"/>
    <dgm:cxn modelId="{679F7615-8087-4EA9-B282-8BBB7A620D76}" type="presParOf" srcId="{D3C3B9E6-EF45-4446-81EE-E1242A8021CD}" destId="{55734101-4C5F-4C73-9C84-C8C043D37E9E}" srcOrd="0" destOrd="0" presId="urn:microsoft.com/office/officeart/2005/8/layout/venn1"/>
    <dgm:cxn modelId="{0BCE3363-87EE-4157-9C44-2BA168B66E93}" type="presParOf" srcId="{D3C3B9E6-EF45-4446-81EE-E1242A8021CD}" destId="{7AADE4B3-E312-4DA6-BE93-EE6C6A3C3685}" srcOrd="1" destOrd="0" presId="urn:microsoft.com/office/officeart/2005/8/layout/venn1"/>
    <dgm:cxn modelId="{7C9C3737-B417-4305-8A39-B0D8A315D6AB}" type="presParOf" srcId="{D3C3B9E6-EF45-4446-81EE-E1242A8021CD}" destId="{91E37728-BA59-4559-ACF3-EEEEB145916F}" srcOrd="2" destOrd="0" presId="urn:microsoft.com/office/officeart/2005/8/layout/venn1"/>
    <dgm:cxn modelId="{33537625-8383-4539-B6DB-2C7D900DC023}" type="presParOf" srcId="{D3C3B9E6-EF45-4446-81EE-E1242A8021CD}" destId="{5D2366F8-21A7-4137-92D1-390BD0D6F617}" srcOrd="3" destOrd="0" presId="urn:microsoft.com/office/officeart/2005/8/layout/venn1"/>
    <dgm:cxn modelId="{1D0EDA00-3BDB-40A8-8ACC-58111C440B60}" type="presParOf" srcId="{D3C3B9E6-EF45-4446-81EE-E1242A8021CD}" destId="{E8146E97-D34C-4A16-8E84-E4B0442EC03A}" srcOrd="4" destOrd="0" presId="urn:microsoft.com/office/officeart/2005/8/layout/venn1"/>
    <dgm:cxn modelId="{CBCAAD2D-5E80-4C87-98EB-3EAEED8B2218}" type="presParOf" srcId="{D3C3B9E6-EF45-4446-81EE-E1242A8021CD}" destId="{2F3E2364-F1B4-4D02-8CB7-347FEAFBE59F}" srcOrd="5" destOrd="0" presId="urn:microsoft.com/office/officeart/2005/8/layout/venn1"/>
    <dgm:cxn modelId="{B4A2AC21-B187-4134-8D6D-5AAD59450CD6}" type="presParOf" srcId="{D3C3B9E6-EF45-4446-81EE-E1242A8021CD}" destId="{D1F892A1-F712-41EA-BB4D-5340886BED41}" srcOrd="6" destOrd="0" presId="urn:microsoft.com/office/officeart/2005/8/layout/venn1"/>
    <dgm:cxn modelId="{24C4D537-1010-442D-BC68-A689041B747D}" type="presParOf" srcId="{D3C3B9E6-EF45-4446-81EE-E1242A8021CD}" destId="{280D0399-8916-45B7-90DE-18FC5069ECAD}" srcOrd="7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4143375" y="0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AD45F94-2953-4577-8EF8-9794DF3C4C27}" type="datetimeFigureOut">
              <a:rPr lang="pt-BR" smtClean="0"/>
              <a:pPr/>
              <a:t>01/05/2011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9120188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4143375" y="9120188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319A79C-C598-4FFB-BE0B-4DD9A5C20F45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pPr>
              <a:defRPr/>
            </a:pPr>
            <a:fld id="{DFF20C00-9958-4BCD-8EDF-78ADD3624CE9}" type="datetimeFigureOut">
              <a:rPr lang="pt-BR"/>
              <a:pPr>
                <a:defRPr/>
              </a:pPr>
              <a:t>01/05/2011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pPr lvl="0"/>
            <a:endParaRPr lang="pt-BR" noProof="0" smtClean="0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</p:spPr>
        <p:txBody>
          <a:bodyPr vert="horz" lIns="96661" tIns="48331" rIns="96661" bIns="48331" rtlCol="0">
            <a:normAutofit/>
          </a:bodyPr>
          <a:lstStyle/>
          <a:p>
            <a:pPr lvl="0"/>
            <a:r>
              <a:rPr lang="pt-BR" noProof="0" smtClean="0"/>
              <a:t>Clique para editar os estilos do texto mestre</a:t>
            </a:r>
          </a:p>
          <a:p>
            <a:pPr lvl="1"/>
            <a:r>
              <a:rPr lang="pt-BR" noProof="0" smtClean="0"/>
              <a:t>Segundo nível</a:t>
            </a:r>
          </a:p>
          <a:p>
            <a:pPr lvl="2"/>
            <a:r>
              <a:rPr lang="pt-BR" noProof="0" smtClean="0"/>
              <a:t>Terceiro nível</a:t>
            </a:r>
          </a:p>
          <a:p>
            <a:pPr lvl="3"/>
            <a:r>
              <a:rPr lang="pt-BR" noProof="0" smtClean="0"/>
              <a:t>Quarto nível</a:t>
            </a:r>
          </a:p>
          <a:p>
            <a:pPr lvl="4"/>
            <a:r>
              <a:rPr lang="pt-BR" noProof="0" smtClean="0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pPr>
              <a:defRPr/>
            </a:pPr>
            <a:fld id="{FF524B45-0F73-451F-953F-ED2294A44C1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F524B45-0F73-451F-953F-ED2294A44C19}" type="slidenum">
              <a:rPr lang="pt-BR" smtClean="0"/>
              <a:pPr>
                <a:defRPr/>
              </a:pPr>
              <a:t>1</a:t>
            </a:fld>
            <a:endParaRPr lang="pt-B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9CB88-5E1A-4FAC-892A-60949ACB1F6F}" type="datetimeFigureOut">
              <a:rPr lang="en-US" smtClean="0"/>
              <a:pPr/>
              <a:t>5/1/2011</a:t>
            </a:fld>
            <a:endParaRPr lang="en-US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74DF9-AD47-4691-BA21-BBFCE3637A9A}" type="slidenum">
              <a:rPr kumimoji="0" lang="en-US" smtClean="0"/>
              <a:pPr/>
              <a:t>‹nº›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9CB88-5E1A-4FAC-892A-60949ACB1F6F}" type="datetimeFigureOut">
              <a:rPr lang="en-US" smtClean="0"/>
              <a:pPr/>
              <a:t>5/1/2011</a:t>
            </a:fld>
            <a:endParaRPr lang="en-US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74DF9-AD47-4691-BA21-BBFCE3637A9A}" type="slidenum">
              <a:rPr kumimoji="0" lang="en-US" smtClean="0"/>
              <a:pPr/>
              <a:t>‹nº›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9CB88-5E1A-4FAC-892A-60949ACB1F6F}" type="datetimeFigureOut">
              <a:rPr lang="en-US" smtClean="0"/>
              <a:pPr/>
              <a:t>5/1/2011</a:t>
            </a:fld>
            <a:endParaRPr lang="en-US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74DF9-AD47-4691-BA21-BBFCE3637A9A}" type="slidenum">
              <a:rPr kumimoji="0" lang="en-US" smtClean="0"/>
              <a:pPr/>
              <a:t>‹nº›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Layout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9CB88-5E1A-4FAC-892A-60949ACB1F6F}" type="datetimeFigureOut">
              <a:rPr lang="en-US" smtClean="0"/>
              <a:pPr/>
              <a:t>5/1/2011</a:t>
            </a:fld>
            <a:endParaRPr lang="en-US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74DF9-AD47-4691-BA21-BBFCE3637A9A}" type="slidenum">
              <a:rPr kumimoji="0" lang="en-US" smtClean="0"/>
              <a:pPr/>
              <a:t>‹nº›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9CB88-5E1A-4FAC-892A-60949ACB1F6F}" type="datetimeFigureOut">
              <a:rPr lang="en-US" smtClean="0"/>
              <a:pPr/>
              <a:t>5/1/2011</a:t>
            </a:fld>
            <a:endParaRPr lang="en-US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74DF9-AD47-4691-BA21-BBFCE3637A9A}" type="slidenum">
              <a:rPr kumimoji="0" lang="en-US" smtClean="0"/>
              <a:pPr/>
              <a:t>‹nº›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9CB88-5E1A-4FAC-892A-60949ACB1F6F}" type="datetimeFigureOut">
              <a:rPr lang="en-US" smtClean="0"/>
              <a:pPr/>
              <a:t>5/1/2011</a:t>
            </a:fld>
            <a:endParaRPr lang="en-US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74DF9-AD47-4691-BA21-BBFCE3637A9A}" type="slidenum">
              <a:rPr kumimoji="0" lang="en-US" smtClean="0"/>
              <a:pPr/>
              <a:t>‹nº›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9CB88-5E1A-4FAC-892A-60949ACB1F6F}" type="datetimeFigureOut">
              <a:rPr lang="en-US" smtClean="0"/>
              <a:pPr/>
              <a:t>5/1/2011</a:t>
            </a:fld>
            <a:endParaRPr lang="en-US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74DF9-AD47-4691-BA21-BBFCE3637A9A}" type="slidenum">
              <a:rPr kumimoji="0" lang="en-US" smtClean="0"/>
              <a:pPr/>
              <a:t>‹nº›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9CB88-5E1A-4FAC-892A-60949ACB1F6F}" type="datetimeFigureOut">
              <a:rPr lang="en-US" smtClean="0"/>
              <a:pPr/>
              <a:t>5/1/2011</a:t>
            </a:fld>
            <a:endParaRPr lang="en-US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74DF9-AD47-4691-BA21-BBFCE3637A9A}" type="slidenum">
              <a:rPr kumimoji="0" lang="en-US" smtClean="0"/>
              <a:pPr/>
              <a:t>‹nº›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9CB88-5E1A-4FAC-892A-60949ACB1F6F}" type="datetimeFigureOut">
              <a:rPr lang="en-US" smtClean="0"/>
              <a:pPr/>
              <a:t>5/1/2011</a:t>
            </a:fld>
            <a:endParaRPr lang="en-US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74DF9-AD47-4691-BA21-BBFCE3637A9A}" type="slidenum">
              <a:rPr kumimoji="0" lang="en-US" smtClean="0"/>
              <a:pPr/>
              <a:t>‹nº›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9CB88-5E1A-4FAC-892A-60949ACB1F6F}" type="datetimeFigureOut">
              <a:rPr lang="en-US" smtClean="0"/>
              <a:pPr/>
              <a:t>5/1/2011</a:t>
            </a:fld>
            <a:endParaRPr lang="en-US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74DF9-AD47-4691-BA21-BBFCE3637A9A}" type="slidenum">
              <a:rPr kumimoji="0" lang="en-US" smtClean="0"/>
              <a:pPr/>
              <a:t>‹nº›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9CB88-5E1A-4FAC-892A-60949ACB1F6F}" type="datetimeFigureOut">
              <a:rPr lang="en-US" smtClean="0"/>
              <a:pPr/>
              <a:t>5/1/2011</a:t>
            </a:fld>
            <a:endParaRPr lang="en-US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74DF9-AD47-4691-BA21-BBFCE3637A9A}" type="slidenum">
              <a:rPr kumimoji="0" lang="en-US" smtClean="0"/>
              <a:pPr/>
              <a:t>‹nº›</a:t>
            </a:fld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99CB88-5E1A-4FAC-892A-60949ACB1F6F}" type="datetimeFigureOut">
              <a:rPr lang="en-US" smtClean="0"/>
              <a:pPr/>
              <a:t>5/1/2011</a:t>
            </a:fld>
            <a:endParaRPr lang="en-US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0" lang="en-U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974DF9-AD47-4691-BA21-BBFCE3637A9A}" type="slidenum">
              <a:rPr kumimoji="0" lang="en-US" smtClean="0"/>
              <a:pPr/>
              <a:t>‹nº›</a:t>
            </a:fld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55" r:id="rId12"/>
    <p:sldLayoutId id="2147483660" r:id="rId13"/>
    <p:sldLayoutId id="2147483661" r:id="rId14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3568" y="2492896"/>
            <a:ext cx="7772400" cy="1728191"/>
          </a:xfrm>
        </p:spPr>
        <p:txBody>
          <a:bodyPr>
            <a:normAutofit/>
          </a:bodyPr>
          <a:lstStyle/>
          <a:p>
            <a:r>
              <a:rPr lang="pt-B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O negócio precisa chegar ao mercado (plano de marketing)</a:t>
            </a:r>
            <a:endParaRPr lang="pt-BR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475656" y="4484712"/>
            <a:ext cx="6400800" cy="1752600"/>
          </a:xfrm>
        </p:spPr>
        <p:txBody>
          <a:bodyPr/>
          <a:lstStyle/>
          <a:p>
            <a:r>
              <a:rPr lang="pt-BR" dirty="0" err="1" smtClean="0"/>
              <a:t>Francilene</a:t>
            </a:r>
            <a:r>
              <a:rPr lang="pt-BR" dirty="0" smtClean="0"/>
              <a:t> Garcia</a:t>
            </a:r>
          </a:p>
          <a:p>
            <a:r>
              <a:rPr lang="pt-BR" dirty="0" smtClean="0"/>
              <a:t>DSC/CEEI/UFCG</a:t>
            </a:r>
            <a:endParaRPr lang="pt-BR" dirty="0"/>
          </a:p>
        </p:txBody>
      </p:sp>
      <p:pic>
        <p:nvPicPr>
          <p:cNvPr id="14338" name="Picture 2" descr="http://t2.gstatic.com/images?q=tbn:ANd9GcTx2karvPJtcPkx0g4n15fgiIsCtip6eijiXT8cJIAJzKEmPkDd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419872" y="764704"/>
            <a:ext cx="2714625" cy="168592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Matriz de Marketing 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Bef>
                <a:spcPct val="0"/>
              </a:spcBef>
              <a:buFontTx/>
              <a:buChar char="•"/>
            </a:pPr>
            <a:r>
              <a:rPr lang="pt-BR" dirty="0" smtClean="0"/>
              <a:t>“ENGANAÇÃO” e “FAMA ANTIGA” são posições temporárias, pois dependem da ingenuidade do cliente</a:t>
            </a:r>
          </a:p>
          <a:p>
            <a:pPr>
              <a:spcBef>
                <a:spcPct val="0"/>
              </a:spcBef>
              <a:buFontTx/>
              <a:buChar char="•"/>
            </a:pPr>
            <a:r>
              <a:rPr lang="pt-BR" dirty="0" smtClean="0"/>
              <a:t>LÍDER SEM LUCRO é temporário porque levam a empresa à perda de dinheiro</a:t>
            </a:r>
          </a:p>
          <a:p>
            <a:pPr>
              <a:spcBef>
                <a:spcPct val="0"/>
              </a:spcBef>
              <a:buFontTx/>
              <a:buChar char="•"/>
            </a:pPr>
            <a:r>
              <a:rPr lang="pt-BR" dirty="0" smtClean="0"/>
              <a:t>LÍDER, BOA MARCA, e DESEMPENHO são posições mais lucrativas</a:t>
            </a: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74DF9-AD47-4691-BA21-BBFCE3637A9A}" type="slidenum">
              <a:rPr kumimoji="0" lang="en-US" smtClean="0"/>
              <a:pPr/>
              <a:t>10</a:t>
            </a:fld>
            <a:endParaRPr kumimoji="0" 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 smtClean="0"/>
              <a:t>Estratégias de mercado para empreendedores de risco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10000"/>
              </a:lnSpc>
            </a:pPr>
            <a:r>
              <a:rPr lang="pt-BR" sz="3400" u="sng" dirty="0" smtClean="0"/>
              <a:t>Estratégias de seleção do mercado alvo:</a:t>
            </a:r>
            <a:endParaRPr lang="pt-BR" sz="3600" dirty="0" smtClean="0"/>
          </a:p>
          <a:p>
            <a:pPr marL="854075" lvl="1" indent="-396875">
              <a:lnSpc>
                <a:spcPct val="110000"/>
              </a:lnSpc>
              <a:buClr>
                <a:schemeClr val="tx1"/>
              </a:buClr>
              <a:buSzPct val="75000"/>
            </a:pPr>
            <a:r>
              <a:rPr lang="pt-BR" sz="3600" dirty="0" smtClean="0"/>
              <a:t>Especialização do mercado</a:t>
            </a:r>
          </a:p>
          <a:p>
            <a:pPr marL="854075" lvl="1" indent="-396875">
              <a:lnSpc>
                <a:spcPct val="110000"/>
              </a:lnSpc>
              <a:buClr>
                <a:schemeClr val="tx1"/>
              </a:buClr>
              <a:buSzPct val="75000"/>
            </a:pPr>
            <a:r>
              <a:rPr lang="pt-BR" sz="3600" dirty="0" smtClean="0"/>
              <a:t>Concentração num segmento</a:t>
            </a:r>
          </a:p>
          <a:p>
            <a:pPr marL="854075" lvl="1" indent="-396875">
              <a:lnSpc>
                <a:spcPct val="110000"/>
              </a:lnSpc>
              <a:buClr>
                <a:schemeClr val="tx1"/>
              </a:buClr>
              <a:buSzPct val="75000"/>
            </a:pPr>
            <a:r>
              <a:rPr lang="pt-BR" sz="3600" dirty="0" smtClean="0"/>
              <a:t>Especialização seletiva</a:t>
            </a:r>
          </a:p>
          <a:p>
            <a:pPr marL="854075" lvl="1" indent="-396875">
              <a:lnSpc>
                <a:spcPct val="110000"/>
              </a:lnSpc>
              <a:buClr>
                <a:schemeClr val="tx1"/>
              </a:buClr>
              <a:buSzPct val="75000"/>
            </a:pPr>
            <a:r>
              <a:rPr lang="pt-BR" sz="3600" dirty="0" smtClean="0"/>
              <a:t>Especialização de produto</a:t>
            </a:r>
          </a:p>
          <a:p>
            <a:pPr marL="854075" lvl="1" indent="-396875">
              <a:lnSpc>
                <a:spcPct val="110000"/>
              </a:lnSpc>
              <a:buClr>
                <a:schemeClr val="tx1"/>
              </a:buClr>
              <a:buSzPct val="75000"/>
            </a:pPr>
            <a:r>
              <a:rPr lang="pt-BR" sz="3600" dirty="0" smtClean="0"/>
              <a:t>Cobertura ampla do mercado</a:t>
            </a:r>
          </a:p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74DF9-AD47-4691-BA21-BBFCE3637A9A}" type="slidenum">
              <a:rPr kumimoji="0" lang="en-US" smtClean="0"/>
              <a:pPr/>
              <a:t>11</a:t>
            </a:fld>
            <a:endParaRPr kumimoji="0" lang="en-US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 smtClean="0"/>
              <a:t>Estratégias de mercado para empreendedores de risco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10000"/>
              </a:lnSpc>
            </a:pPr>
            <a:r>
              <a:rPr lang="en-US" sz="3600" u="sng" dirty="0" err="1" smtClean="0"/>
              <a:t>Estratégias</a:t>
            </a:r>
            <a:r>
              <a:rPr lang="en-US" sz="3600" u="sng" dirty="0" smtClean="0"/>
              <a:t> de </a:t>
            </a:r>
            <a:r>
              <a:rPr lang="en-US" sz="3600" u="sng" dirty="0" err="1" smtClean="0"/>
              <a:t>segmentação</a:t>
            </a:r>
            <a:r>
              <a:rPr lang="en-US" sz="3600" u="sng" dirty="0" smtClean="0"/>
              <a:t>:</a:t>
            </a:r>
            <a:endParaRPr lang="en-US" sz="3600" dirty="0" smtClean="0"/>
          </a:p>
          <a:p>
            <a:pPr marL="854075" lvl="1" indent="-396875">
              <a:lnSpc>
                <a:spcPct val="110000"/>
              </a:lnSpc>
              <a:buClr>
                <a:schemeClr val="tx1"/>
              </a:buClr>
              <a:buSzPct val="75000"/>
            </a:pPr>
            <a:r>
              <a:rPr lang="en-US" sz="3600" dirty="0" err="1" smtClean="0"/>
              <a:t>Geográfica</a:t>
            </a:r>
            <a:endParaRPr lang="en-US" sz="3600" dirty="0" smtClean="0"/>
          </a:p>
          <a:p>
            <a:pPr marL="854075" lvl="1" indent="-396875">
              <a:lnSpc>
                <a:spcPct val="110000"/>
              </a:lnSpc>
              <a:buClr>
                <a:schemeClr val="tx1"/>
              </a:buClr>
              <a:buSzPct val="75000"/>
            </a:pPr>
            <a:r>
              <a:rPr lang="en-US" sz="3600" dirty="0" err="1" smtClean="0"/>
              <a:t>Demográfica</a:t>
            </a:r>
            <a:endParaRPr lang="en-US" sz="3600" dirty="0" smtClean="0"/>
          </a:p>
          <a:p>
            <a:pPr marL="854075" lvl="1" indent="-396875">
              <a:lnSpc>
                <a:spcPct val="110000"/>
              </a:lnSpc>
              <a:buClr>
                <a:schemeClr val="tx1"/>
              </a:buClr>
              <a:buSzPct val="75000"/>
            </a:pPr>
            <a:r>
              <a:rPr lang="pt-BR" sz="3600" dirty="0" smtClean="0"/>
              <a:t>Psicográfico</a:t>
            </a:r>
          </a:p>
          <a:p>
            <a:pPr marL="854075" lvl="1" indent="-396875">
              <a:lnSpc>
                <a:spcPct val="110000"/>
              </a:lnSpc>
              <a:buClr>
                <a:schemeClr val="tx1"/>
              </a:buClr>
              <a:buSzPct val="75000"/>
            </a:pPr>
            <a:r>
              <a:rPr lang="en-US" sz="3600" dirty="0" err="1" smtClean="0"/>
              <a:t>Comportamental</a:t>
            </a:r>
            <a:r>
              <a:rPr lang="en-US" sz="3600" dirty="0" smtClean="0"/>
              <a:t> </a:t>
            </a:r>
          </a:p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74DF9-AD47-4691-BA21-BBFCE3637A9A}" type="slidenum">
              <a:rPr kumimoji="0" lang="en-US" smtClean="0"/>
              <a:pPr/>
              <a:t>12</a:t>
            </a:fld>
            <a:endParaRPr kumimoji="0" lang="en-US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 smtClean="0"/>
              <a:t>Estratégias de mercado para empreendedores de risco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10000"/>
              </a:lnSpc>
            </a:pPr>
            <a:r>
              <a:rPr lang="en-US" sz="3600" u="sng" dirty="0" err="1" smtClean="0"/>
              <a:t>Estratégias</a:t>
            </a:r>
            <a:r>
              <a:rPr lang="en-US" sz="3600" u="sng" dirty="0" smtClean="0"/>
              <a:t> de </a:t>
            </a:r>
            <a:r>
              <a:rPr lang="en-US" sz="3600" u="sng" dirty="0" err="1" smtClean="0"/>
              <a:t>diferenciação</a:t>
            </a:r>
            <a:r>
              <a:rPr lang="en-US" sz="3600" u="sng" dirty="0" smtClean="0"/>
              <a:t>:</a:t>
            </a:r>
            <a:endParaRPr lang="en-US" sz="3600" dirty="0" smtClean="0"/>
          </a:p>
          <a:p>
            <a:pPr marL="854075" lvl="1" indent="-396875">
              <a:lnSpc>
                <a:spcPct val="110000"/>
              </a:lnSpc>
              <a:buClr>
                <a:schemeClr val="tx1"/>
              </a:buClr>
              <a:buSzPct val="75000"/>
            </a:pPr>
            <a:r>
              <a:rPr lang="en-US" sz="3600" dirty="0" err="1" smtClean="0"/>
              <a:t>Produto</a:t>
            </a:r>
            <a:endParaRPr lang="en-US" sz="3600" dirty="0" smtClean="0"/>
          </a:p>
          <a:p>
            <a:pPr marL="854075" lvl="1" indent="-396875">
              <a:lnSpc>
                <a:spcPct val="110000"/>
              </a:lnSpc>
              <a:buClr>
                <a:schemeClr val="tx1"/>
              </a:buClr>
              <a:buSzPct val="75000"/>
            </a:pPr>
            <a:r>
              <a:rPr lang="en-US" sz="3600" dirty="0" err="1" smtClean="0"/>
              <a:t>Serviço</a:t>
            </a:r>
            <a:endParaRPr lang="en-US" sz="3600" dirty="0" smtClean="0"/>
          </a:p>
          <a:p>
            <a:pPr marL="854075" lvl="1" indent="-396875">
              <a:lnSpc>
                <a:spcPct val="110000"/>
              </a:lnSpc>
              <a:buClr>
                <a:schemeClr val="tx1"/>
              </a:buClr>
              <a:buSzPct val="75000"/>
            </a:pPr>
            <a:r>
              <a:rPr lang="pt-BR" sz="3600" dirty="0" smtClean="0"/>
              <a:t>Pessoas</a:t>
            </a:r>
          </a:p>
          <a:p>
            <a:pPr marL="854075" lvl="1" indent="-396875">
              <a:lnSpc>
                <a:spcPct val="110000"/>
              </a:lnSpc>
              <a:buClr>
                <a:schemeClr val="tx1"/>
              </a:buClr>
              <a:buSzPct val="75000"/>
            </a:pPr>
            <a:r>
              <a:rPr lang="en-US" sz="3600" dirty="0" err="1" smtClean="0"/>
              <a:t>Imagem</a:t>
            </a:r>
            <a:r>
              <a:rPr lang="en-US" sz="3600" dirty="0" smtClean="0"/>
              <a:t> </a:t>
            </a:r>
          </a:p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74DF9-AD47-4691-BA21-BBFCE3637A9A}" type="slidenum">
              <a:rPr kumimoji="0" lang="en-US" smtClean="0"/>
              <a:pPr/>
              <a:t>13</a:t>
            </a:fld>
            <a:endParaRPr kumimoji="0" lang="en-US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 smtClean="0"/>
              <a:t>Estratégias de mercado para empreendedores de risco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10000"/>
              </a:lnSpc>
            </a:pPr>
            <a:r>
              <a:rPr lang="pt-BR" sz="3600" u="sng" dirty="0" smtClean="0"/>
              <a:t>Mix de Estratégias de marketing:</a:t>
            </a:r>
            <a:endParaRPr lang="pt-BR" sz="3600" dirty="0" smtClean="0"/>
          </a:p>
          <a:p>
            <a:pPr marL="854075" lvl="1" indent="-396875">
              <a:lnSpc>
                <a:spcPct val="110000"/>
              </a:lnSpc>
              <a:buClr>
                <a:schemeClr val="tx1"/>
              </a:buClr>
              <a:buSzPct val="75000"/>
            </a:pPr>
            <a:r>
              <a:rPr lang="pt-BR" sz="3600" dirty="0" smtClean="0"/>
              <a:t>Desenvolvimento de novos produtos</a:t>
            </a:r>
          </a:p>
          <a:p>
            <a:pPr marL="854075" lvl="1" indent="-396875">
              <a:lnSpc>
                <a:spcPct val="110000"/>
              </a:lnSpc>
              <a:buClr>
                <a:schemeClr val="tx1"/>
              </a:buClr>
              <a:buSzPct val="75000"/>
            </a:pPr>
            <a:r>
              <a:rPr lang="pt-BR" sz="3600" dirty="0" smtClean="0"/>
              <a:t>Linha de produtos</a:t>
            </a:r>
          </a:p>
          <a:p>
            <a:pPr marL="854075" lvl="1" indent="-396875">
              <a:lnSpc>
                <a:spcPct val="110000"/>
              </a:lnSpc>
              <a:buClr>
                <a:schemeClr val="tx1"/>
              </a:buClr>
              <a:buSzPct val="75000"/>
            </a:pPr>
            <a:r>
              <a:rPr lang="pt-BR" sz="3600" dirty="0" smtClean="0"/>
              <a:t>Marca</a:t>
            </a:r>
          </a:p>
          <a:p>
            <a:pPr marL="854075" lvl="1" indent="-396875">
              <a:lnSpc>
                <a:spcPct val="110000"/>
              </a:lnSpc>
              <a:buClr>
                <a:schemeClr val="tx1"/>
              </a:buClr>
              <a:buSzPct val="75000"/>
            </a:pPr>
            <a:r>
              <a:rPr lang="pt-BR" sz="3600" dirty="0" smtClean="0"/>
              <a:t>Embalagem e etiqueta</a:t>
            </a:r>
          </a:p>
          <a:p>
            <a:pPr marL="854075" lvl="1" indent="-396875">
              <a:lnSpc>
                <a:spcPct val="110000"/>
              </a:lnSpc>
              <a:buClr>
                <a:schemeClr val="tx1"/>
              </a:buClr>
              <a:buSzPct val="75000"/>
            </a:pPr>
            <a:r>
              <a:rPr lang="pt-BR" sz="3600" dirty="0" smtClean="0"/>
              <a:t>Ciclo de vida do produto </a:t>
            </a:r>
          </a:p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74DF9-AD47-4691-BA21-BBFCE3637A9A}" type="slidenum">
              <a:rPr kumimoji="0" lang="en-US" smtClean="0"/>
              <a:pPr/>
              <a:t>14</a:t>
            </a:fld>
            <a:endParaRPr kumimoji="0" lang="en-US"/>
          </a:p>
        </p:txBody>
      </p:sp>
      <p:sp>
        <p:nvSpPr>
          <p:cNvPr id="5" name="Retângulo 4"/>
          <p:cNvSpPr/>
          <p:nvPr/>
        </p:nvSpPr>
        <p:spPr>
          <a:xfrm>
            <a:off x="6804248" y="1353542"/>
            <a:ext cx="259590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perspectiveContrastingLeftFacing"/>
              <a:lightRig rig="threePt" dir="t"/>
            </a:scene3d>
          </a:bodyPr>
          <a:lstStyle/>
          <a:p>
            <a:pPr algn="ctr"/>
            <a:r>
              <a:rPr lang="pt-BR" sz="5400" b="1" cap="none" spc="0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Produto</a:t>
            </a:r>
            <a:endParaRPr lang="pt-BR" sz="5400" b="1" cap="none" spc="0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 smtClean="0"/>
              <a:t>Estratégias de mercado para empreendedores de risco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10000"/>
              </a:lnSpc>
            </a:pPr>
            <a:r>
              <a:rPr lang="pt-BR" sz="3600" u="sng" dirty="0" smtClean="0"/>
              <a:t>Mix de Estratégias de marketing:</a:t>
            </a:r>
            <a:endParaRPr lang="pt-BR" sz="3600" dirty="0" smtClean="0"/>
          </a:p>
          <a:p>
            <a:pPr marL="854075" lvl="1" indent="-396875">
              <a:lnSpc>
                <a:spcPct val="110000"/>
              </a:lnSpc>
              <a:buClr>
                <a:schemeClr val="tx1"/>
              </a:buClr>
              <a:buSzPct val="75000"/>
            </a:pPr>
            <a:r>
              <a:rPr lang="pt-BR" sz="3600" dirty="0" smtClean="0"/>
              <a:t>Escolha de canais de venda</a:t>
            </a:r>
          </a:p>
          <a:p>
            <a:pPr marL="854075" lvl="1" indent="-396875">
              <a:lnSpc>
                <a:spcPct val="110000"/>
              </a:lnSpc>
              <a:buClr>
                <a:schemeClr val="tx1"/>
              </a:buClr>
              <a:buSzPct val="75000"/>
            </a:pPr>
            <a:r>
              <a:rPr lang="pt-BR" sz="3600" dirty="0" smtClean="0"/>
              <a:t>Logística do mercado</a:t>
            </a:r>
          </a:p>
          <a:p>
            <a:pPr marL="854075" lvl="1" indent="-396875">
              <a:lnSpc>
                <a:spcPct val="110000"/>
              </a:lnSpc>
              <a:buClr>
                <a:schemeClr val="tx1"/>
              </a:buClr>
              <a:buSzPct val="75000"/>
            </a:pPr>
            <a:r>
              <a:rPr lang="pt-BR" sz="3600" dirty="0" smtClean="0"/>
              <a:t>Estoque</a:t>
            </a:r>
          </a:p>
          <a:p>
            <a:pPr marL="854075" lvl="1" indent="-396875">
              <a:lnSpc>
                <a:spcPct val="110000"/>
              </a:lnSpc>
              <a:buClr>
                <a:schemeClr val="tx1"/>
              </a:buClr>
              <a:buSzPct val="75000"/>
            </a:pPr>
            <a:r>
              <a:rPr lang="pt-BR" sz="3600" dirty="0" smtClean="0"/>
              <a:t>Alternativas de transporte</a:t>
            </a:r>
          </a:p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74DF9-AD47-4691-BA21-BBFCE3637A9A}" type="slidenum">
              <a:rPr kumimoji="0" lang="en-US" smtClean="0"/>
              <a:pPr/>
              <a:t>15</a:t>
            </a:fld>
            <a:endParaRPr kumimoji="0" lang="en-US"/>
          </a:p>
        </p:txBody>
      </p:sp>
      <p:sp>
        <p:nvSpPr>
          <p:cNvPr id="5" name="Retângulo 4"/>
          <p:cNvSpPr/>
          <p:nvPr/>
        </p:nvSpPr>
        <p:spPr>
          <a:xfrm>
            <a:off x="7224718" y="1353542"/>
            <a:ext cx="175496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perspectiveContrastingLeftFacing"/>
              <a:lightRig rig="threePt" dir="t"/>
            </a:scene3d>
          </a:bodyPr>
          <a:lstStyle/>
          <a:p>
            <a:pPr algn="ctr"/>
            <a:r>
              <a:rPr lang="pt-BR" sz="5400" b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Lugar</a:t>
            </a:r>
            <a:endParaRPr lang="pt-BR" sz="5400" b="1" cap="none" spc="0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 smtClean="0"/>
              <a:t>Criando uma estratégia de mercado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Foco</a:t>
            </a:r>
            <a:r>
              <a:rPr lang="en-US" dirty="0" smtClean="0"/>
              <a:t> no </a:t>
            </a:r>
            <a:r>
              <a:rPr lang="en-US" dirty="0" err="1" smtClean="0"/>
              <a:t>cliente</a:t>
            </a:r>
            <a:endParaRPr lang="en-US" dirty="0" smtClean="0"/>
          </a:p>
          <a:p>
            <a:r>
              <a:rPr lang="en-US" dirty="0" err="1" smtClean="0"/>
              <a:t>Busca</a:t>
            </a:r>
            <a:r>
              <a:rPr lang="en-US" dirty="0" smtClean="0"/>
              <a:t> </a:t>
            </a:r>
            <a:r>
              <a:rPr lang="en-US" dirty="0" err="1" smtClean="0"/>
              <a:t>pela</a:t>
            </a:r>
            <a:r>
              <a:rPr lang="en-US" dirty="0" smtClean="0"/>
              <a:t> </a:t>
            </a:r>
            <a:r>
              <a:rPr lang="en-US" dirty="0" err="1" smtClean="0"/>
              <a:t>qualidade</a:t>
            </a:r>
            <a:endParaRPr lang="en-US" dirty="0" smtClean="0"/>
          </a:p>
          <a:p>
            <a:r>
              <a:rPr lang="en-US" dirty="0" err="1" smtClean="0"/>
              <a:t>Atenção</a:t>
            </a:r>
            <a:r>
              <a:rPr lang="en-US" dirty="0" smtClean="0"/>
              <a:t> com a </a:t>
            </a:r>
            <a:r>
              <a:rPr lang="en-US" dirty="0" err="1" smtClean="0"/>
              <a:t>satisfação</a:t>
            </a:r>
            <a:r>
              <a:rPr lang="en-US" dirty="0" smtClean="0"/>
              <a:t> do </a:t>
            </a:r>
            <a:r>
              <a:rPr lang="en-US" dirty="0" err="1" smtClean="0"/>
              <a:t>cliente</a:t>
            </a:r>
            <a:endParaRPr lang="en-US" dirty="0" smtClean="0"/>
          </a:p>
          <a:p>
            <a:r>
              <a:rPr lang="en-US" dirty="0" err="1" smtClean="0"/>
              <a:t>Concentração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inovação</a:t>
            </a:r>
            <a:endParaRPr lang="en-US" dirty="0" smtClean="0"/>
          </a:p>
          <a:p>
            <a:r>
              <a:rPr lang="en-US" dirty="0" err="1" smtClean="0"/>
              <a:t>Ênfase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velocidade</a:t>
            </a:r>
            <a:r>
              <a:rPr lang="en-US" dirty="0" smtClean="0"/>
              <a:t> de </a:t>
            </a:r>
            <a:r>
              <a:rPr lang="en-US" dirty="0" err="1" smtClean="0"/>
              <a:t>atendimento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74DF9-AD47-4691-BA21-BBFCE3637A9A}" type="slidenum">
              <a:rPr kumimoji="0" lang="en-US" smtClean="0"/>
              <a:pPr/>
              <a:t>16</a:t>
            </a:fld>
            <a:endParaRPr kumimoji="0" lang="en-US"/>
          </a:p>
        </p:txBody>
      </p:sp>
      <p:pic>
        <p:nvPicPr>
          <p:cNvPr id="5" name="Picture 4"/>
          <p:cNvPicPr>
            <a:picLocks noChangeArrowheads="1"/>
          </p:cNvPicPr>
          <p:nvPr/>
        </p:nvPicPr>
        <p:blipFill>
          <a:blip r:embed="rId2" cstate="print"/>
          <a:srcRect l="23564" t="31435" r="24913" b="34633"/>
          <a:stretch>
            <a:fillRect/>
          </a:stretch>
        </p:blipFill>
        <p:spPr bwMode="auto">
          <a:xfrm>
            <a:off x="5562600" y="5029200"/>
            <a:ext cx="2794000" cy="12303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Foco no cliente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pt-BR" sz="2800" smtClean="0"/>
              <a:t>67% dos clientes que deixaram de ser frequentes em um dado negócio é porque foram tratados de forma indevida.</a:t>
            </a:r>
          </a:p>
          <a:p>
            <a:r>
              <a:rPr lang="pt-BR" sz="2800" smtClean="0"/>
              <a:t>96% dos clientes insatisfeitos nunca reclamam sobre um tratamento rude ou grosseiro da empresa, mas …</a:t>
            </a:r>
          </a:p>
          <a:p>
            <a:pPr lvl="1"/>
            <a:r>
              <a:rPr lang="pt-BR" smtClean="0"/>
              <a:t> 91% não comprarão mais.</a:t>
            </a:r>
          </a:p>
          <a:p>
            <a:pPr lvl="1"/>
            <a:r>
              <a:rPr lang="pt-BR" smtClean="0"/>
              <a:t>100% contarão o ocorrido a no mínimo outras nove pessoas.</a:t>
            </a:r>
          </a:p>
          <a:p>
            <a:pPr lvl="1"/>
            <a:r>
              <a:rPr lang="pt-BR" smtClean="0"/>
              <a:t>13% dos clientes infelizes contarão o ocorrido para no mínimo 20 pessoas.</a:t>
            </a:r>
          </a:p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74DF9-AD47-4691-BA21-BBFCE3637A9A}" type="slidenum">
              <a:rPr kumimoji="0" lang="en-US" smtClean="0"/>
              <a:pPr/>
              <a:t>17</a:t>
            </a:fld>
            <a:endParaRPr kumimoji="0" lang="en-US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Foco no cliente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Monotype Sorts" pitchFamily="2" charset="2"/>
              <a:buNone/>
            </a:pPr>
            <a:r>
              <a:rPr lang="pt-BR" dirty="0" smtClean="0"/>
              <a:t>    Empresas bem sucedidas na retenção de seus clientes costumam se perguntar (e aos seus clientes) quatro questões:</a:t>
            </a:r>
          </a:p>
          <a:p>
            <a:pPr>
              <a:buFont typeface="Monotype Sorts" pitchFamily="2" charset="2"/>
              <a:buNone/>
            </a:pPr>
            <a:r>
              <a:rPr lang="pt-BR" dirty="0" smtClean="0"/>
              <a:t>		1. O que fazemos certo?</a:t>
            </a:r>
          </a:p>
          <a:p>
            <a:pPr>
              <a:buFont typeface="Monotype Sorts" pitchFamily="2" charset="2"/>
              <a:buNone/>
            </a:pPr>
            <a:r>
              <a:rPr lang="pt-BR" dirty="0" smtClean="0"/>
              <a:t>		2. Como podemos fazer melhor?</a:t>
            </a:r>
          </a:p>
          <a:p>
            <a:pPr>
              <a:buFont typeface="Monotype Sorts" pitchFamily="2" charset="2"/>
              <a:buNone/>
            </a:pPr>
            <a:r>
              <a:rPr lang="pt-BR" dirty="0" smtClean="0"/>
              <a:t>		3. O que fizemos de errado?</a:t>
            </a:r>
          </a:p>
          <a:p>
            <a:pPr>
              <a:buFont typeface="Monotype Sorts" pitchFamily="2" charset="2"/>
              <a:buNone/>
            </a:pPr>
            <a:r>
              <a:rPr lang="pt-BR" dirty="0" smtClean="0"/>
              <a:t>		4. O que podemos fazer no futuro?</a:t>
            </a:r>
          </a:p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74DF9-AD47-4691-BA21-BBFCE3637A9A}" type="slidenum">
              <a:rPr kumimoji="0" lang="en-US" smtClean="0"/>
              <a:pPr/>
              <a:t>18</a:t>
            </a:fld>
            <a:endParaRPr kumimoji="0" lang="en-US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Busca pela qualidade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pt-BR" sz="2800" dirty="0" smtClean="0"/>
              <a:t>Qualidade </a:t>
            </a:r>
            <a:r>
              <a:rPr lang="pt-BR" sz="2800" dirty="0" smtClean="0">
                <a:cs typeface="Times New Roman" pitchFamily="18" charset="0"/>
              </a:rPr>
              <a:t>– </a:t>
            </a:r>
            <a:r>
              <a:rPr lang="pt-BR" sz="2800" dirty="0" smtClean="0"/>
              <a:t>deve ser mais do que um slogan da empresa</a:t>
            </a:r>
          </a:p>
          <a:p>
            <a:pPr>
              <a:lnSpc>
                <a:spcPct val="90000"/>
              </a:lnSpc>
            </a:pPr>
            <a:r>
              <a:rPr lang="pt-BR" sz="2800" dirty="0" smtClean="0"/>
              <a:t>Empresas classe mundial tratam a qualidade como um objetivo estratégico, parte da cultura da empresa</a:t>
            </a:r>
          </a:p>
          <a:p>
            <a:pPr>
              <a:lnSpc>
                <a:spcPct val="90000"/>
              </a:lnSpc>
            </a:pPr>
            <a:r>
              <a:rPr lang="pt-BR" sz="2800" dirty="0" smtClean="0"/>
              <a:t>Esta é a </a:t>
            </a:r>
            <a:r>
              <a:rPr lang="pt-BR" sz="2800" dirty="0" err="1" smtClean="0"/>
              <a:t>folosofia</a:t>
            </a:r>
            <a:r>
              <a:rPr lang="pt-BR" sz="2800" dirty="0" smtClean="0"/>
              <a:t> da “Gestão da Qualidade Total” (Total </a:t>
            </a:r>
            <a:r>
              <a:rPr lang="pt-BR" sz="2800" dirty="0" err="1" smtClean="0"/>
              <a:t>Quality</a:t>
            </a:r>
            <a:r>
              <a:rPr lang="pt-BR" sz="2800" dirty="0" smtClean="0"/>
              <a:t> Management)</a:t>
            </a:r>
          </a:p>
          <a:p>
            <a:pPr lvl="1">
              <a:lnSpc>
                <a:spcPct val="90000"/>
              </a:lnSpc>
            </a:pPr>
            <a:r>
              <a:rPr lang="pt-BR" sz="2400" dirty="0" smtClean="0"/>
              <a:t>Qualidade no produto e serviço</a:t>
            </a:r>
          </a:p>
          <a:p>
            <a:pPr lvl="1">
              <a:lnSpc>
                <a:spcPct val="90000"/>
              </a:lnSpc>
            </a:pPr>
            <a:r>
              <a:rPr lang="pt-BR" sz="2400" dirty="0" smtClean="0"/>
              <a:t>Qualidade em todos os aspectos do negócio e na sua relação com o cliente</a:t>
            </a:r>
          </a:p>
          <a:p>
            <a:pPr lvl="1">
              <a:lnSpc>
                <a:spcPct val="90000"/>
              </a:lnSpc>
            </a:pPr>
            <a:r>
              <a:rPr lang="pt-BR" sz="2400" dirty="0" smtClean="0"/>
              <a:t>Melhoria contínua da qualidade</a:t>
            </a:r>
          </a:p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74DF9-AD47-4691-BA21-BBFCE3637A9A}" type="slidenum">
              <a:rPr kumimoji="0" lang="en-US" smtClean="0"/>
              <a:pPr/>
              <a:t>19</a:t>
            </a:fld>
            <a:endParaRPr kumimoji="0"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Posicionamento da empresa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Empresa e produto(s)</a:t>
            </a:r>
          </a:p>
          <a:p>
            <a:r>
              <a:rPr lang="pt-BR" dirty="0" smtClean="0"/>
              <a:t>Devem:</a:t>
            </a:r>
          </a:p>
          <a:p>
            <a:pPr lvl="1"/>
            <a:r>
              <a:rPr lang="pt-BR" dirty="0" smtClean="0"/>
              <a:t>Atender as necessidades dos CLIENTES</a:t>
            </a:r>
          </a:p>
          <a:p>
            <a:pPr lvl="1"/>
            <a:r>
              <a:rPr lang="pt-BR" dirty="0" smtClean="0"/>
              <a:t>Explicitar as forças da EMPRESA</a:t>
            </a:r>
          </a:p>
          <a:p>
            <a:pPr lvl="1"/>
            <a:r>
              <a:rPr lang="pt-BR" dirty="0" smtClean="0"/>
              <a:t>Enfraquecer a CONCORRÊNCIA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74DF9-AD47-4691-BA21-BBFCE3637A9A}" type="slidenum">
              <a:rPr kumimoji="0" lang="en-US" smtClean="0"/>
              <a:pPr/>
              <a:t>2</a:t>
            </a:fld>
            <a:endParaRPr kumimoji="0" lang="en-US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Atenção</a:t>
            </a:r>
            <a:r>
              <a:rPr lang="en-US" dirty="0" smtClean="0"/>
              <a:t> com a </a:t>
            </a:r>
            <a:r>
              <a:rPr lang="en-US" dirty="0" err="1" smtClean="0"/>
              <a:t>satisfação</a:t>
            </a:r>
            <a:r>
              <a:rPr lang="en-US" dirty="0" smtClean="0"/>
              <a:t> do </a:t>
            </a:r>
            <a:r>
              <a:rPr lang="en-US" dirty="0" err="1" smtClean="0"/>
              <a:t>cliente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lnSpc>
                <a:spcPct val="90000"/>
              </a:lnSpc>
            </a:pPr>
            <a:r>
              <a:rPr lang="pt-BR" dirty="0" smtClean="0"/>
              <a:t>O negócio está acessível (local) ao cliente?</a:t>
            </a:r>
          </a:p>
          <a:p>
            <a:pPr>
              <a:lnSpc>
                <a:spcPct val="90000"/>
              </a:lnSpc>
            </a:pPr>
            <a:r>
              <a:rPr lang="pt-BR" dirty="0" smtClean="0"/>
              <a:t>O negócio está acessível (horas) ao cliente?</a:t>
            </a:r>
          </a:p>
          <a:p>
            <a:pPr>
              <a:lnSpc>
                <a:spcPct val="90000"/>
              </a:lnSpc>
            </a:pPr>
            <a:r>
              <a:rPr lang="pt-BR" dirty="0" smtClean="0"/>
              <a:t>A forma de entrega do produto ou serviços ao cliente é satisfatória?</a:t>
            </a:r>
          </a:p>
          <a:p>
            <a:pPr>
              <a:lnSpc>
                <a:spcPct val="90000"/>
              </a:lnSpc>
            </a:pPr>
            <a:r>
              <a:rPr lang="pt-BR" dirty="0" smtClean="0"/>
              <a:t>O cliente tem facilidades para realizar o pagamento?</a:t>
            </a:r>
          </a:p>
          <a:p>
            <a:pPr>
              <a:lnSpc>
                <a:spcPct val="90000"/>
              </a:lnSpc>
            </a:pPr>
            <a:r>
              <a:rPr lang="pt-BR" dirty="0" smtClean="0"/>
              <a:t>Os empregados foram treinados para lidar com as demandas do cliente de forma eficiente e polida?</a:t>
            </a:r>
          </a:p>
          <a:p>
            <a:pPr>
              <a:lnSpc>
                <a:spcPct val="90000"/>
              </a:lnSpc>
            </a:pPr>
            <a:r>
              <a:rPr lang="pt-BR" dirty="0" smtClean="0"/>
              <a:t>A empresa atende as chamadas do cliente de forma adequada?</a:t>
            </a: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74DF9-AD47-4691-BA21-BBFCE3637A9A}" type="slidenum">
              <a:rPr kumimoji="0" lang="en-US" smtClean="0"/>
              <a:pPr/>
              <a:t>20</a:t>
            </a:fld>
            <a:endParaRPr kumimoji="0" lang="en-US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Concentração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inovação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pt-BR" dirty="0" smtClean="0"/>
              <a:t>Inovação – a chave do contínuo sucesso</a:t>
            </a:r>
          </a:p>
          <a:p>
            <a:r>
              <a:rPr lang="pt-BR" dirty="0" smtClean="0"/>
              <a:t>Inovação – uma das maiores forças do </a:t>
            </a:r>
            <a:r>
              <a:rPr lang="pt-BR" dirty="0" err="1" smtClean="0"/>
              <a:t>emprendedor</a:t>
            </a:r>
            <a:r>
              <a:rPr lang="pt-BR" dirty="0" smtClean="0"/>
              <a:t>.  Ela é empregada em novos produtos, no processo de fabricação, e na forma atípica como se insere no mercado</a:t>
            </a:r>
          </a:p>
          <a:p>
            <a:r>
              <a:rPr lang="pt-BR" dirty="0" smtClean="0"/>
              <a:t>Empreendedores em geral criam novos produtos e serviços focando seus esforços em uma área e utilizam sua flexibilidade como uma vantagem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74DF9-AD47-4691-BA21-BBFCE3637A9A}" type="slidenum">
              <a:rPr kumimoji="0" lang="en-US" smtClean="0"/>
              <a:pPr/>
              <a:t>21</a:t>
            </a:fld>
            <a:endParaRPr kumimoji="0" lang="en-US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Ênfase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velocidade</a:t>
            </a:r>
            <a:r>
              <a:rPr lang="en-US" dirty="0" smtClean="0"/>
              <a:t> de </a:t>
            </a:r>
            <a:r>
              <a:rPr lang="en-US" dirty="0" err="1" smtClean="0"/>
              <a:t>atendimento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Reinventar o processo é melhor do que tentar fazer a mesma coisa sempre </a:t>
            </a:r>
            <a:r>
              <a:rPr lang="pt-BR" dirty="0" smtClean="0">
                <a:cs typeface="Times New Roman" pitchFamily="18" charset="0"/>
              </a:rPr>
              <a:t>–</a:t>
            </a:r>
            <a:r>
              <a:rPr lang="pt-BR" dirty="0" smtClean="0"/>
              <a:t> mais rápido.</a:t>
            </a:r>
          </a:p>
          <a:p>
            <a:r>
              <a:rPr lang="pt-BR" dirty="0" smtClean="0"/>
              <a:t>Criar  equipes </a:t>
            </a:r>
            <a:r>
              <a:rPr lang="pt-BR" dirty="0" err="1" smtClean="0"/>
              <a:t>multi-funcionais</a:t>
            </a:r>
            <a:r>
              <a:rPr lang="pt-BR" dirty="0" smtClean="0"/>
              <a:t> e motivá-los a atuar na resolução de problemas</a:t>
            </a:r>
          </a:p>
          <a:p>
            <a:r>
              <a:rPr lang="pt-BR" dirty="0" smtClean="0"/>
              <a:t>Estabelecer metas agressivas para produção e cumprir o cronograma</a:t>
            </a:r>
          </a:p>
          <a:p>
            <a:pPr>
              <a:buNone/>
            </a:pP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74DF9-AD47-4691-BA21-BBFCE3637A9A}" type="slidenum">
              <a:rPr kumimoji="0" lang="en-US" smtClean="0"/>
              <a:pPr/>
              <a:t>22</a:t>
            </a:fld>
            <a:endParaRPr kumimoji="0" lang="en-US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Benefícios do marketing na WEB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Mesmo as micro empresas podem oferecer seus produtos/serviços em todo o globo</a:t>
            </a:r>
          </a:p>
          <a:p>
            <a:r>
              <a:rPr lang="pt-BR" dirty="0" smtClean="0"/>
              <a:t>A Web cresce rapidamente</a:t>
            </a:r>
          </a:p>
          <a:p>
            <a:r>
              <a:rPr lang="pt-BR" dirty="0" smtClean="0"/>
              <a:t>A Web pode ser um excelente canal para a pequena empresa</a:t>
            </a:r>
          </a:p>
          <a:p>
            <a:r>
              <a:rPr lang="pt-BR" dirty="0" smtClean="0"/>
              <a:t>Clientes Web são atrativos demograficamente: são jovens, com alguma formação e renda</a:t>
            </a:r>
          </a:p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74DF9-AD47-4691-BA21-BBFCE3637A9A}" type="slidenum">
              <a:rPr kumimoji="0" lang="en-US" smtClean="0"/>
              <a:pPr/>
              <a:t>23</a:t>
            </a:fld>
            <a:endParaRPr kumimoji="0" lang="en-US"/>
          </a:p>
        </p:txBody>
      </p:sp>
      <p:pic>
        <p:nvPicPr>
          <p:cNvPr id="5" name="Picture 5" descr="dd00072_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91542" y="5247506"/>
            <a:ext cx="1552458" cy="161049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O Mix do Marketing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u="sng" dirty="0" err="1" smtClean="0"/>
              <a:t>P</a:t>
            </a:r>
            <a:r>
              <a:rPr lang="en-US" dirty="0" err="1" smtClean="0"/>
              <a:t>roduto</a:t>
            </a:r>
            <a:endParaRPr lang="en-US" dirty="0" smtClean="0"/>
          </a:p>
          <a:p>
            <a:r>
              <a:rPr lang="en-US" u="sng" dirty="0" err="1" smtClean="0"/>
              <a:t>P</a:t>
            </a:r>
            <a:r>
              <a:rPr lang="en-US" dirty="0" err="1" smtClean="0"/>
              <a:t>osição</a:t>
            </a:r>
            <a:r>
              <a:rPr lang="en-US" dirty="0" smtClean="0"/>
              <a:t> (</a:t>
            </a:r>
            <a:r>
              <a:rPr lang="en-US" dirty="0" err="1" smtClean="0"/>
              <a:t>lugar</a:t>
            </a:r>
            <a:r>
              <a:rPr lang="en-US" dirty="0" smtClean="0"/>
              <a:t>)</a:t>
            </a:r>
          </a:p>
          <a:p>
            <a:r>
              <a:rPr lang="en-US" u="sng" dirty="0" err="1" smtClean="0"/>
              <a:t>P</a:t>
            </a:r>
            <a:r>
              <a:rPr lang="en-US" dirty="0" err="1" smtClean="0"/>
              <a:t>reço</a:t>
            </a:r>
            <a:endParaRPr lang="en-US" dirty="0" smtClean="0"/>
          </a:p>
          <a:p>
            <a:r>
              <a:rPr lang="en-US" u="sng" dirty="0" err="1" smtClean="0"/>
              <a:t>P</a:t>
            </a:r>
            <a:r>
              <a:rPr lang="en-US" dirty="0" err="1" smtClean="0"/>
              <a:t>romoção</a:t>
            </a:r>
            <a:endParaRPr lang="en-US" dirty="0" smtClean="0"/>
          </a:p>
          <a:p>
            <a:pPr>
              <a:buNone/>
            </a:pP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74DF9-AD47-4691-BA21-BBFCE3637A9A}" type="slidenum">
              <a:rPr kumimoji="0" lang="en-US" smtClean="0"/>
              <a:pPr/>
              <a:t>24</a:t>
            </a:fld>
            <a:endParaRPr kumimoji="0" lang="en-US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 smtClean="0"/>
              <a:t>Estágios no ciclo de vida do produto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3052936"/>
          </a:xfrm>
        </p:spPr>
        <p:txBody>
          <a:bodyPr/>
          <a:lstStyle/>
          <a:p>
            <a:r>
              <a:rPr lang="pt-BR" dirty="0" smtClean="0"/>
              <a:t>Estágio inicial</a:t>
            </a:r>
          </a:p>
          <a:p>
            <a:r>
              <a:rPr lang="pt-BR" dirty="0" smtClean="0"/>
              <a:t>Crescimento e aceitação</a:t>
            </a:r>
          </a:p>
          <a:p>
            <a:r>
              <a:rPr lang="pt-BR" dirty="0" smtClean="0"/>
              <a:t>Maturidade e maior competição</a:t>
            </a:r>
          </a:p>
          <a:p>
            <a:r>
              <a:rPr lang="pt-BR" dirty="0" smtClean="0"/>
              <a:t>Saturação do mercado</a:t>
            </a:r>
          </a:p>
          <a:p>
            <a:r>
              <a:rPr lang="pt-BR" dirty="0" smtClean="0"/>
              <a:t>Queda do produto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74DF9-AD47-4691-BA21-BBFCE3637A9A}" type="slidenum">
              <a:rPr kumimoji="0" lang="en-US" smtClean="0"/>
              <a:pPr/>
              <a:t>25</a:t>
            </a:fld>
            <a:endParaRPr kumimoji="0" lang="en-US" dirty="0"/>
          </a:p>
        </p:txBody>
      </p:sp>
      <p:grpSp>
        <p:nvGrpSpPr>
          <p:cNvPr id="1028" name="Group 4"/>
          <p:cNvGrpSpPr>
            <a:grpSpLocks noChangeAspect="1"/>
          </p:cNvGrpSpPr>
          <p:nvPr/>
        </p:nvGrpSpPr>
        <p:grpSpPr bwMode="auto">
          <a:xfrm>
            <a:off x="533400" y="4630738"/>
            <a:ext cx="7620000" cy="1617662"/>
            <a:chOff x="336" y="2917"/>
            <a:chExt cx="4800" cy="1019"/>
          </a:xfrm>
        </p:grpSpPr>
        <p:sp>
          <p:nvSpPr>
            <p:cNvPr id="1027" name="AutoShape 3"/>
            <p:cNvSpPr>
              <a:spLocks noChangeAspect="1" noChangeArrowheads="1" noTextEdit="1"/>
            </p:cNvSpPr>
            <p:nvPr/>
          </p:nvSpPr>
          <p:spPr bwMode="auto">
            <a:xfrm>
              <a:off x="336" y="2917"/>
              <a:ext cx="4800" cy="101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1029" name="Freeform 5"/>
            <p:cNvSpPr>
              <a:spLocks/>
            </p:cNvSpPr>
            <p:nvPr/>
          </p:nvSpPr>
          <p:spPr bwMode="auto">
            <a:xfrm>
              <a:off x="1692" y="2971"/>
              <a:ext cx="1106" cy="322"/>
            </a:xfrm>
            <a:custGeom>
              <a:avLst/>
              <a:gdLst/>
              <a:ahLst/>
              <a:cxnLst>
                <a:cxn ang="0">
                  <a:pos x="0" y="322"/>
                </a:cxn>
                <a:cxn ang="0">
                  <a:pos x="38" y="268"/>
                </a:cxn>
                <a:cxn ang="0">
                  <a:pos x="96" y="198"/>
                </a:cxn>
                <a:cxn ang="0">
                  <a:pos x="144" y="151"/>
                </a:cxn>
                <a:cxn ang="0">
                  <a:pos x="189" y="116"/>
                </a:cxn>
                <a:cxn ang="0">
                  <a:pos x="244" y="83"/>
                </a:cxn>
                <a:cxn ang="0">
                  <a:pos x="306" y="53"/>
                </a:cxn>
                <a:cxn ang="0">
                  <a:pos x="370" y="29"/>
                </a:cxn>
                <a:cxn ang="0">
                  <a:pos x="429" y="14"/>
                </a:cxn>
                <a:cxn ang="0">
                  <a:pos x="490" y="3"/>
                </a:cxn>
                <a:cxn ang="0">
                  <a:pos x="555" y="0"/>
                </a:cxn>
                <a:cxn ang="0">
                  <a:pos x="617" y="2"/>
                </a:cxn>
                <a:cxn ang="0">
                  <a:pos x="680" y="11"/>
                </a:cxn>
                <a:cxn ang="0">
                  <a:pos x="740" y="27"/>
                </a:cxn>
                <a:cxn ang="0">
                  <a:pos x="801" y="48"/>
                </a:cxn>
                <a:cxn ang="0">
                  <a:pos x="859" y="75"/>
                </a:cxn>
                <a:cxn ang="0">
                  <a:pos x="914" y="111"/>
                </a:cxn>
                <a:cxn ang="0">
                  <a:pos x="965" y="154"/>
                </a:cxn>
                <a:cxn ang="0">
                  <a:pos x="1014" y="199"/>
                </a:cxn>
                <a:cxn ang="0">
                  <a:pos x="1106" y="158"/>
                </a:cxn>
                <a:cxn ang="0">
                  <a:pos x="1041" y="321"/>
                </a:cxn>
                <a:cxn ang="0">
                  <a:pos x="845" y="262"/>
                </a:cxn>
                <a:cxn ang="0">
                  <a:pos x="941" y="229"/>
                </a:cxn>
                <a:cxn ang="0">
                  <a:pos x="904" y="196"/>
                </a:cxn>
                <a:cxn ang="0">
                  <a:pos x="866" y="168"/>
                </a:cxn>
                <a:cxn ang="0">
                  <a:pos x="806" y="135"/>
                </a:cxn>
                <a:cxn ang="0">
                  <a:pos x="748" y="112"/>
                </a:cxn>
                <a:cxn ang="0">
                  <a:pos x="684" y="97"/>
                </a:cxn>
                <a:cxn ang="0">
                  <a:pos x="622" y="87"/>
                </a:cxn>
                <a:cxn ang="0">
                  <a:pos x="559" y="84"/>
                </a:cxn>
                <a:cxn ang="0">
                  <a:pos x="496" y="89"/>
                </a:cxn>
                <a:cxn ang="0">
                  <a:pos x="434" y="99"/>
                </a:cxn>
                <a:cxn ang="0">
                  <a:pos x="374" y="117"/>
                </a:cxn>
                <a:cxn ang="0">
                  <a:pos x="322" y="140"/>
                </a:cxn>
                <a:cxn ang="0">
                  <a:pos x="278" y="164"/>
                </a:cxn>
                <a:cxn ang="0">
                  <a:pos x="234" y="198"/>
                </a:cxn>
                <a:cxn ang="0">
                  <a:pos x="189" y="236"/>
                </a:cxn>
                <a:cxn ang="0">
                  <a:pos x="150" y="283"/>
                </a:cxn>
                <a:cxn ang="0">
                  <a:pos x="121" y="322"/>
                </a:cxn>
                <a:cxn ang="0">
                  <a:pos x="0" y="322"/>
                </a:cxn>
              </a:cxnLst>
              <a:rect l="0" t="0" r="r" b="b"/>
              <a:pathLst>
                <a:path w="1106" h="322">
                  <a:moveTo>
                    <a:pt x="0" y="322"/>
                  </a:moveTo>
                  <a:lnTo>
                    <a:pt x="38" y="268"/>
                  </a:lnTo>
                  <a:lnTo>
                    <a:pt x="96" y="198"/>
                  </a:lnTo>
                  <a:lnTo>
                    <a:pt x="144" y="151"/>
                  </a:lnTo>
                  <a:lnTo>
                    <a:pt x="189" y="116"/>
                  </a:lnTo>
                  <a:lnTo>
                    <a:pt x="244" y="83"/>
                  </a:lnTo>
                  <a:lnTo>
                    <a:pt x="306" y="53"/>
                  </a:lnTo>
                  <a:lnTo>
                    <a:pt x="370" y="29"/>
                  </a:lnTo>
                  <a:lnTo>
                    <a:pt x="429" y="14"/>
                  </a:lnTo>
                  <a:lnTo>
                    <a:pt x="490" y="3"/>
                  </a:lnTo>
                  <a:lnTo>
                    <a:pt x="555" y="0"/>
                  </a:lnTo>
                  <a:lnTo>
                    <a:pt x="617" y="2"/>
                  </a:lnTo>
                  <a:lnTo>
                    <a:pt x="680" y="11"/>
                  </a:lnTo>
                  <a:lnTo>
                    <a:pt x="740" y="27"/>
                  </a:lnTo>
                  <a:lnTo>
                    <a:pt x="801" y="48"/>
                  </a:lnTo>
                  <a:lnTo>
                    <a:pt x="859" y="75"/>
                  </a:lnTo>
                  <a:lnTo>
                    <a:pt x="914" y="111"/>
                  </a:lnTo>
                  <a:lnTo>
                    <a:pt x="965" y="154"/>
                  </a:lnTo>
                  <a:lnTo>
                    <a:pt x="1014" y="199"/>
                  </a:lnTo>
                  <a:lnTo>
                    <a:pt x="1106" y="158"/>
                  </a:lnTo>
                  <a:lnTo>
                    <a:pt x="1041" y="321"/>
                  </a:lnTo>
                  <a:lnTo>
                    <a:pt x="845" y="262"/>
                  </a:lnTo>
                  <a:lnTo>
                    <a:pt x="941" y="229"/>
                  </a:lnTo>
                  <a:lnTo>
                    <a:pt x="904" y="196"/>
                  </a:lnTo>
                  <a:lnTo>
                    <a:pt x="866" y="168"/>
                  </a:lnTo>
                  <a:lnTo>
                    <a:pt x="806" y="135"/>
                  </a:lnTo>
                  <a:lnTo>
                    <a:pt x="748" y="112"/>
                  </a:lnTo>
                  <a:lnTo>
                    <a:pt x="684" y="97"/>
                  </a:lnTo>
                  <a:lnTo>
                    <a:pt x="622" y="87"/>
                  </a:lnTo>
                  <a:lnTo>
                    <a:pt x="559" y="84"/>
                  </a:lnTo>
                  <a:lnTo>
                    <a:pt x="496" y="89"/>
                  </a:lnTo>
                  <a:lnTo>
                    <a:pt x="434" y="99"/>
                  </a:lnTo>
                  <a:lnTo>
                    <a:pt x="374" y="117"/>
                  </a:lnTo>
                  <a:lnTo>
                    <a:pt x="322" y="140"/>
                  </a:lnTo>
                  <a:lnTo>
                    <a:pt x="278" y="164"/>
                  </a:lnTo>
                  <a:lnTo>
                    <a:pt x="234" y="198"/>
                  </a:lnTo>
                  <a:lnTo>
                    <a:pt x="189" y="236"/>
                  </a:lnTo>
                  <a:lnTo>
                    <a:pt x="150" y="283"/>
                  </a:lnTo>
                  <a:lnTo>
                    <a:pt x="121" y="322"/>
                  </a:lnTo>
                  <a:lnTo>
                    <a:pt x="0" y="322"/>
                  </a:lnTo>
                  <a:close/>
                </a:path>
              </a:pathLst>
            </a:custGeom>
            <a:solidFill>
              <a:srgbClr val="FC0128"/>
            </a:solidFill>
            <a:ln w="0">
              <a:solidFill>
                <a:srgbClr val="FC0128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1030" name="Freeform 6"/>
            <p:cNvSpPr>
              <a:spLocks/>
            </p:cNvSpPr>
            <p:nvPr/>
          </p:nvSpPr>
          <p:spPr bwMode="auto">
            <a:xfrm>
              <a:off x="498" y="2917"/>
              <a:ext cx="1106" cy="323"/>
            </a:xfrm>
            <a:custGeom>
              <a:avLst/>
              <a:gdLst/>
              <a:ahLst/>
              <a:cxnLst>
                <a:cxn ang="0">
                  <a:pos x="0" y="323"/>
                </a:cxn>
                <a:cxn ang="0">
                  <a:pos x="39" y="267"/>
                </a:cxn>
                <a:cxn ang="0">
                  <a:pos x="96" y="198"/>
                </a:cxn>
                <a:cxn ang="0">
                  <a:pos x="144" y="151"/>
                </a:cxn>
                <a:cxn ang="0">
                  <a:pos x="209" y="103"/>
                </a:cxn>
                <a:cxn ang="0">
                  <a:pos x="260" y="72"/>
                </a:cxn>
                <a:cxn ang="0">
                  <a:pos x="310" y="49"/>
                </a:cxn>
                <a:cxn ang="0">
                  <a:pos x="369" y="29"/>
                </a:cxn>
                <a:cxn ang="0">
                  <a:pos x="428" y="14"/>
                </a:cxn>
                <a:cxn ang="0">
                  <a:pos x="490" y="3"/>
                </a:cxn>
                <a:cxn ang="0">
                  <a:pos x="554" y="0"/>
                </a:cxn>
                <a:cxn ang="0">
                  <a:pos x="618" y="3"/>
                </a:cxn>
                <a:cxn ang="0">
                  <a:pos x="681" y="11"/>
                </a:cxn>
                <a:cxn ang="0">
                  <a:pos x="741" y="28"/>
                </a:cxn>
                <a:cxn ang="0">
                  <a:pos x="801" y="49"/>
                </a:cxn>
                <a:cxn ang="0">
                  <a:pos x="859" y="74"/>
                </a:cxn>
                <a:cxn ang="0">
                  <a:pos x="912" y="107"/>
                </a:cxn>
                <a:cxn ang="0">
                  <a:pos x="959" y="147"/>
                </a:cxn>
                <a:cxn ang="0">
                  <a:pos x="1014" y="199"/>
                </a:cxn>
                <a:cxn ang="0">
                  <a:pos x="1106" y="158"/>
                </a:cxn>
                <a:cxn ang="0">
                  <a:pos x="1041" y="321"/>
                </a:cxn>
                <a:cxn ang="0">
                  <a:pos x="846" y="263"/>
                </a:cxn>
                <a:cxn ang="0">
                  <a:pos x="940" y="229"/>
                </a:cxn>
                <a:cxn ang="0">
                  <a:pos x="904" y="196"/>
                </a:cxn>
                <a:cxn ang="0">
                  <a:pos x="860" y="164"/>
                </a:cxn>
                <a:cxn ang="0">
                  <a:pos x="805" y="133"/>
                </a:cxn>
                <a:cxn ang="0">
                  <a:pos x="748" y="112"/>
                </a:cxn>
                <a:cxn ang="0">
                  <a:pos x="684" y="97"/>
                </a:cxn>
                <a:cxn ang="0">
                  <a:pos x="622" y="87"/>
                </a:cxn>
                <a:cxn ang="0">
                  <a:pos x="559" y="84"/>
                </a:cxn>
                <a:cxn ang="0">
                  <a:pos x="496" y="89"/>
                </a:cxn>
                <a:cxn ang="0">
                  <a:pos x="432" y="101"/>
                </a:cxn>
                <a:cxn ang="0">
                  <a:pos x="378" y="117"/>
                </a:cxn>
                <a:cxn ang="0">
                  <a:pos x="321" y="140"/>
                </a:cxn>
                <a:cxn ang="0">
                  <a:pos x="281" y="163"/>
                </a:cxn>
                <a:cxn ang="0">
                  <a:pos x="235" y="198"/>
                </a:cxn>
                <a:cxn ang="0">
                  <a:pos x="190" y="239"/>
                </a:cxn>
                <a:cxn ang="0">
                  <a:pos x="150" y="283"/>
                </a:cxn>
                <a:cxn ang="0">
                  <a:pos x="116" y="323"/>
                </a:cxn>
                <a:cxn ang="0">
                  <a:pos x="0" y="323"/>
                </a:cxn>
              </a:cxnLst>
              <a:rect l="0" t="0" r="r" b="b"/>
              <a:pathLst>
                <a:path w="1106" h="323">
                  <a:moveTo>
                    <a:pt x="0" y="323"/>
                  </a:moveTo>
                  <a:lnTo>
                    <a:pt x="39" y="267"/>
                  </a:lnTo>
                  <a:lnTo>
                    <a:pt x="96" y="198"/>
                  </a:lnTo>
                  <a:lnTo>
                    <a:pt x="144" y="151"/>
                  </a:lnTo>
                  <a:lnTo>
                    <a:pt x="209" y="103"/>
                  </a:lnTo>
                  <a:lnTo>
                    <a:pt x="260" y="72"/>
                  </a:lnTo>
                  <a:lnTo>
                    <a:pt x="310" y="49"/>
                  </a:lnTo>
                  <a:lnTo>
                    <a:pt x="369" y="29"/>
                  </a:lnTo>
                  <a:lnTo>
                    <a:pt x="428" y="14"/>
                  </a:lnTo>
                  <a:lnTo>
                    <a:pt x="490" y="3"/>
                  </a:lnTo>
                  <a:lnTo>
                    <a:pt x="554" y="0"/>
                  </a:lnTo>
                  <a:lnTo>
                    <a:pt x="618" y="3"/>
                  </a:lnTo>
                  <a:lnTo>
                    <a:pt x="681" y="11"/>
                  </a:lnTo>
                  <a:lnTo>
                    <a:pt x="741" y="28"/>
                  </a:lnTo>
                  <a:lnTo>
                    <a:pt x="801" y="49"/>
                  </a:lnTo>
                  <a:lnTo>
                    <a:pt x="859" y="74"/>
                  </a:lnTo>
                  <a:lnTo>
                    <a:pt x="912" y="107"/>
                  </a:lnTo>
                  <a:lnTo>
                    <a:pt x="959" y="147"/>
                  </a:lnTo>
                  <a:lnTo>
                    <a:pt x="1014" y="199"/>
                  </a:lnTo>
                  <a:lnTo>
                    <a:pt x="1106" y="158"/>
                  </a:lnTo>
                  <a:lnTo>
                    <a:pt x="1041" y="321"/>
                  </a:lnTo>
                  <a:lnTo>
                    <a:pt x="846" y="263"/>
                  </a:lnTo>
                  <a:lnTo>
                    <a:pt x="940" y="229"/>
                  </a:lnTo>
                  <a:lnTo>
                    <a:pt x="904" y="196"/>
                  </a:lnTo>
                  <a:lnTo>
                    <a:pt x="860" y="164"/>
                  </a:lnTo>
                  <a:lnTo>
                    <a:pt x="805" y="133"/>
                  </a:lnTo>
                  <a:lnTo>
                    <a:pt x="748" y="112"/>
                  </a:lnTo>
                  <a:lnTo>
                    <a:pt x="684" y="97"/>
                  </a:lnTo>
                  <a:lnTo>
                    <a:pt x="622" y="87"/>
                  </a:lnTo>
                  <a:lnTo>
                    <a:pt x="559" y="84"/>
                  </a:lnTo>
                  <a:lnTo>
                    <a:pt x="496" y="89"/>
                  </a:lnTo>
                  <a:lnTo>
                    <a:pt x="432" y="101"/>
                  </a:lnTo>
                  <a:lnTo>
                    <a:pt x="378" y="117"/>
                  </a:lnTo>
                  <a:lnTo>
                    <a:pt x="321" y="140"/>
                  </a:lnTo>
                  <a:lnTo>
                    <a:pt x="281" y="163"/>
                  </a:lnTo>
                  <a:lnTo>
                    <a:pt x="235" y="198"/>
                  </a:lnTo>
                  <a:lnTo>
                    <a:pt x="190" y="239"/>
                  </a:lnTo>
                  <a:lnTo>
                    <a:pt x="150" y="283"/>
                  </a:lnTo>
                  <a:lnTo>
                    <a:pt x="116" y="323"/>
                  </a:lnTo>
                  <a:lnTo>
                    <a:pt x="0" y="323"/>
                  </a:lnTo>
                  <a:close/>
                </a:path>
              </a:pathLst>
            </a:custGeom>
            <a:solidFill>
              <a:srgbClr val="FC0128"/>
            </a:solidFill>
            <a:ln w="0">
              <a:solidFill>
                <a:srgbClr val="FC0128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1031" name="Rectangle 7"/>
            <p:cNvSpPr>
              <a:spLocks noChangeArrowheads="1"/>
            </p:cNvSpPr>
            <p:nvPr/>
          </p:nvSpPr>
          <p:spPr bwMode="auto">
            <a:xfrm>
              <a:off x="387" y="3406"/>
              <a:ext cx="570" cy="510"/>
            </a:xfrm>
            <a:prstGeom prst="rect">
              <a:avLst/>
            </a:prstGeom>
            <a:solidFill>
              <a:srgbClr val="B3B900"/>
            </a:solidFill>
            <a:ln w="0">
              <a:solidFill>
                <a:srgbClr val="B3B9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1032" name="Rectangle 8"/>
            <p:cNvSpPr>
              <a:spLocks noChangeArrowheads="1"/>
            </p:cNvSpPr>
            <p:nvPr/>
          </p:nvSpPr>
          <p:spPr bwMode="auto">
            <a:xfrm>
              <a:off x="334" y="3358"/>
              <a:ext cx="587" cy="527"/>
            </a:xfrm>
            <a:prstGeom prst="rect">
              <a:avLst/>
            </a:prstGeom>
            <a:solidFill>
              <a:srgbClr val="FAFD00"/>
            </a:solidFill>
            <a:ln w="0">
              <a:solidFill>
                <a:srgbClr val="00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1033" name="Rectangle 9"/>
            <p:cNvSpPr>
              <a:spLocks noChangeArrowheads="1"/>
            </p:cNvSpPr>
            <p:nvPr/>
          </p:nvSpPr>
          <p:spPr bwMode="auto">
            <a:xfrm>
              <a:off x="1401" y="3425"/>
              <a:ext cx="572" cy="509"/>
            </a:xfrm>
            <a:prstGeom prst="rect">
              <a:avLst/>
            </a:prstGeom>
            <a:solidFill>
              <a:srgbClr val="B3B900"/>
            </a:solidFill>
            <a:ln w="0">
              <a:solidFill>
                <a:srgbClr val="B3B9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1034" name="Rectangle 10"/>
            <p:cNvSpPr>
              <a:spLocks noChangeArrowheads="1"/>
            </p:cNvSpPr>
            <p:nvPr/>
          </p:nvSpPr>
          <p:spPr bwMode="auto">
            <a:xfrm>
              <a:off x="1350" y="3377"/>
              <a:ext cx="587" cy="527"/>
            </a:xfrm>
            <a:prstGeom prst="rect">
              <a:avLst/>
            </a:prstGeom>
            <a:solidFill>
              <a:srgbClr val="FAFD00"/>
            </a:solidFill>
            <a:ln w="0">
              <a:solidFill>
                <a:srgbClr val="00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1035" name="Rectangle 11"/>
            <p:cNvSpPr>
              <a:spLocks noChangeArrowheads="1"/>
            </p:cNvSpPr>
            <p:nvPr/>
          </p:nvSpPr>
          <p:spPr bwMode="auto">
            <a:xfrm>
              <a:off x="2441" y="3414"/>
              <a:ext cx="571" cy="510"/>
            </a:xfrm>
            <a:prstGeom prst="rect">
              <a:avLst/>
            </a:prstGeom>
            <a:solidFill>
              <a:srgbClr val="B3B900"/>
            </a:solidFill>
            <a:ln w="0">
              <a:solidFill>
                <a:srgbClr val="B3B9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1036" name="Rectangle 12"/>
            <p:cNvSpPr>
              <a:spLocks noChangeArrowheads="1"/>
            </p:cNvSpPr>
            <p:nvPr/>
          </p:nvSpPr>
          <p:spPr bwMode="auto">
            <a:xfrm>
              <a:off x="2389" y="3366"/>
              <a:ext cx="588" cy="527"/>
            </a:xfrm>
            <a:prstGeom prst="rect">
              <a:avLst/>
            </a:prstGeom>
            <a:solidFill>
              <a:srgbClr val="FAFD00"/>
            </a:solidFill>
            <a:ln w="0">
              <a:solidFill>
                <a:srgbClr val="00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1037" name="Freeform 13"/>
            <p:cNvSpPr>
              <a:spLocks/>
            </p:cNvSpPr>
            <p:nvPr/>
          </p:nvSpPr>
          <p:spPr bwMode="auto">
            <a:xfrm>
              <a:off x="2851" y="2969"/>
              <a:ext cx="1105" cy="322"/>
            </a:xfrm>
            <a:custGeom>
              <a:avLst/>
              <a:gdLst/>
              <a:ahLst/>
              <a:cxnLst>
                <a:cxn ang="0">
                  <a:pos x="0" y="322"/>
                </a:cxn>
                <a:cxn ang="0">
                  <a:pos x="39" y="266"/>
                </a:cxn>
                <a:cxn ang="0">
                  <a:pos x="96" y="198"/>
                </a:cxn>
                <a:cxn ang="0">
                  <a:pos x="144" y="151"/>
                </a:cxn>
                <a:cxn ang="0">
                  <a:pos x="208" y="103"/>
                </a:cxn>
                <a:cxn ang="0">
                  <a:pos x="259" y="72"/>
                </a:cxn>
                <a:cxn ang="0">
                  <a:pos x="310" y="49"/>
                </a:cxn>
                <a:cxn ang="0">
                  <a:pos x="369" y="29"/>
                </a:cxn>
                <a:cxn ang="0">
                  <a:pos x="428" y="13"/>
                </a:cxn>
                <a:cxn ang="0">
                  <a:pos x="490" y="3"/>
                </a:cxn>
                <a:cxn ang="0">
                  <a:pos x="554" y="0"/>
                </a:cxn>
                <a:cxn ang="0">
                  <a:pos x="617" y="2"/>
                </a:cxn>
                <a:cxn ang="0">
                  <a:pos x="680" y="11"/>
                </a:cxn>
                <a:cxn ang="0">
                  <a:pos x="740" y="27"/>
                </a:cxn>
                <a:cxn ang="0">
                  <a:pos x="801" y="48"/>
                </a:cxn>
                <a:cxn ang="0">
                  <a:pos x="859" y="74"/>
                </a:cxn>
                <a:cxn ang="0">
                  <a:pos x="911" y="107"/>
                </a:cxn>
                <a:cxn ang="0">
                  <a:pos x="959" y="147"/>
                </a:cxn>
                <a:cxn ang="0">
                  <a:pos x="1014" y="199"/>
                </a:cxn>
                <a:cxn ang="0">
                  <a:pos x="1105" y="157"/>
                </a:cxn>
                <a:cxn ang="0">
                  <a:pos x="1041" y="321"/>
                </a:cxn>
                <a:cxn ang="0">
                  <a:pos x="845" y="262"/>
                </a:cxn>
                <a:cxn ang="0">
                  <a:pos x="940" y="229"/>
                </a:cxn>
                <a:cxn ang="0">
                  <a:pos x="904" y="196"/>
                </a:cxn>
                <a:cxn ang="0">
                  <a:pos x="860" y="164"/>
                </a:cxn>
                <a:cxn ang="0">
                  <a:pos x="805" y="133"/>
                </a:cxn>
                <a:cxn ang="0">
                  <a:pos x="748" y="112"/>
                </a:cxn>
                <a:cxn ang="0">
                  <a:pos x="683" y="97"/>
                </a:cxn>
                <a:cxn ang="0">
                  <a:pos x="622" y="87"/>
                </a:cxn>
                <a:cxn ang="0">
                  <a:pos x="558" y="84"/>
                </a:cxn>
                <a:cxn ang="0">
                  <a:pos x="496" y="89"/>
                </a:cxn>
                <a:cxn ang="0">
                  <a:pos x="431" y="101"/>
                </a:cxn>
                <a:cxn ang="0">
                  <a:pos x="378" y="117"/>
                </a:cxn>
                <a:cxn ang="0">
                  <a:pos x="321" y="140"/>
                </a:cxn>
                <a:cxn ang="0">
                  <a:pos x="280" y="163"/>
                </a:cxn>
                <a:cxn ang="0">
                  <a:pos x="234" y="198"/>
                </a:cxn>
                <a:cxn ang="0">
                  <a:pos x="190" y="238"/>
                </a:cxn>
                <a:cxn ang="0">
                  <a:pos x="149" y="283"/>
                </a:cxn>
                <a:cxn ang="0">
                  <a:pos x="115" y="322"/>
                </a:cxn>
                <a:cxn ang="0">
                  <a:pos x="0" y="322"/>
                </a:cxn>
              </a:cxnLst>
              <a:rect l="0" t="0" r="r" b="b"/>
              <a:pathLst>
                <a:path w="1105" h="322">
                  <a:moveTo>
                    <a:pt x="0" y="322"/>
                  </a:moveTo>
                  <a:lnTo>
                    <a:pt x="39" y="266"/>
                  </a:lnTo>
                  <a:lnTo>
                    <a:pt x="96" y="198"/>
                  </a:lnTo>
                  <a:lnTo>
                    <a:pt x="144" y="151"/>
                  </a:lnTo>
                  <a:lnTo>
                    <a:pt x="208" y="103"/>
                  </a:lnTo>
                  <a:lnTo>
                    <a:pt x="259" y="72"/>
                  </a:lnTo>
                  <a:lnTo>
                    <a:pt x="310" y="49"/>
                  </a:lnTo>
                  <a:lnTo>
                    <a:pt x="369" y="29"/>
                  </a:lnTo>
                  <a:lnTo>
                    <a:pt x="428" y="13"/>
                  </a:lnTo>
                  <a:lnTo>
                    <a:pt x="490" y="3"/>
                  </a:lnTo>
                  <a:lnTo>
                    <a:pt x="554" y="0"/>
                  </a:lnTo>
                  <a:lnTo>
                    <a:pt x="617" y="2"/>
                  </a:lnTo>
                  <a:lnTo>
                    <a:pt x="680" y="11"/>
                  </a:lnTo>
                  <a:lnTo>
                    <a:pt x="740" y="27"/>
                  </a:lnTo>
                  <a:lnTo>
                    <a:pt x="801" y="48"/>
                  </a:lnTo>
                  <a:lnTo>
                    <a:pt x="859" y="74"/>
                  </a:lnTo>
                  <a:lnTo>
                    <a:pt x="911" y="107"/>
                  </a:lnTo>
                  <a:lnTo>
                    <a:pt x="959" y="147"/>
                  </a:lnTo>
                  <a:lnTo>
                    <a:pt x="1014" y="199"/>
                  </a:lnTo>
                  <a:lnTo>
                    <a:pt x="1105" y="157"/>
                  </a:lnTo>
                  <a:lnTo>
                    <a:pt x="1041" y="321"/>
                  </a:lnTo>
                  <a:lnTo>
                    <a:pt x="845" y="262"/>
                  </a:lnTo>
                  <a:lnTo>
                    <a:pt x="940" y="229"/>
                  </a:lnTo>
                  <a:lnTo>
                    <a:pt x="904" y="196"/>
                  </a:lnTo>
                  <a:lnTo>
                    <a:pt x="860" y="164"/>
                  </a:lnTo>
                  <a:lnTo>
                    <a:pt x="805" y="133"/>
                  </a:lnTo>
                  <a:lnTo>
                    <a:pt x="748" y="112"/>
                  </a:lnTo>
                  <a:lnTo>
                    <a:pt x="683" y="97"/>
                  </a:lnTo>
                  <a:lnTo>
                    <a:pt x="622" y="87"/>
                  </a:lnTo>
                  <a:lnTo>
                    <a:pt x="558" y="84"/>
                  </a:lnTo>
                  <a:lnTo>
                    <a:pt x="496" y="89"/>
                  </a:lnTo>
                  <a:lnTo>
                    <a:pt x="431" y="101"/>
                  </a:lnTo>
                  <a:lnTo>
                    <a:pt x="378" y="117"/>
                  </a:lnTo>
                  <a:lnTo>
                    <a:pt x="321" y="140"/>
                  </a:lnTo>
                  <a:lnTo>
                    <a:pt x="280" y="163"/>
                  </a:lnTo>
                  <a:lnTo>
                    <a:pt x="234" y="198"/>
                  </a:lnTo>
                  <a:lnTo>
                    <a:pt x="190" y="238"/>
                  </a:lnTo>
                  <a:lnTo>
                    <a:pt x="149" y="283"/>
                  </a:lnTo>
                  <a:lnTo>
                    <a:pt x="115" y="322"/>
                  </a:lnTo>
                  <a:lnTo>
                    <a:pt x="0" y="322"/>
                  </a:lnTo>
                  <a:close/>
                </a:path>
              </a:pathLst>
            </a:custGeom>
            <a:solidFill>
              <a:srgbClr val="FC0128"/>
            </a:solidFill>
            <a:ln w="0">
              <a:solidFill>
                <a:srgbClr val="FC0128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1038" name="Rectangle 14"/>
            <p:cNvSpPr>
              <a:spLocks noChangeArrowheads="1"/>
            </p:cNvSpPr>
            <p:nvPr/>
          </p:nvSpPr>
          <p:spPr bwMode="auto">
            <a:xfrm>
              <a:off x="3499" y="3427"/>
              <a:ext cx="570" cy="510"/>
            </a:xfrm>
            <a:prstGeom prst="rect">
              <a:avLst/>
            </a:prstGeom>
            <a:solidFill>
              <a:srgbClr val="B3B900"/>
            </a:solidFill>
            <a:ln w="0">
              <a:solidFill>
                <a:srgbClr val="B3B9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1039" name="Rectangle 15"/>
            <p:cNvSpPr>
              <a:spLocks noChangeArrowheads="1"/>
            </p:cNvSpPr>
            <p:nvPr/>
          </p:nvSpPr>
          <p:spPr bwMode="auto">
            <a:xfrm>
              <a:off x="3446" y="3379"/>
              <a:ext cx="587" cy="527"/>
            </a:xfrm>
            <a:prstGeom prst="rect">
              <a:avLst/>
            </a:prstGeom>
            <a:solidFill>
              <a:srgbClr val="FAFD00"/>
            </a:solidFill>
            <a:ln w="0">
              <a:solidFill>
                <a:srgbClr val="00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1040" name="Rectangle 16"/>
            <p:cNvSpPr>
              <a:spLocks noChangeArrowheads="1"/>
            </p:cNvSpPr>
            <p:nvPr/>
          </p:nvSpPr>
          <p:spPr bwMode="auto">
            <a:xfrm>
              <a:off x="4565" y="3414"/>
              <a:ext cx="571" cy="510"/>
            </a:xfrm>
            <a:prstGeom prst="rect">
              <a:avLst/>
            </a:prstGeom>
            <a:solidFill>
              <a:srgbClr val="B3B900"/>
            </a:solidFill>
            <a:ln w="0">
              <a:solidFill>
                <a:srgbClr val="B3B9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1041" name="Rectangle 17"/>
            <p:cNvSpPr>
              <a:spLocks noChangeArrowheads="1"/>
            </p:cNvSpPr>
            <p:nvPr/>
          </p:nvSpPr>
          <p:spPr bwMode="auto">
            <a:xfrm>
              <a:off x="4513" y="3366"/>
              <a:ext cx="587" cy="527"/>
            </a:xfrm>
            <a:prstGeom prst="rect">
              <a:avLst/>
            </a:prstGeom>
            <a:solidFill>
              <a:srgbClr val="FAFD00"/>
            </a:solidFill>
            <a:ln w="0">
              <a:solidFill>
                <a:srgbClr val="00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1042" name="Freeform 18"/>
            <p:cNvSpPr>
              <a:spLocks/>
            </p:cNvSpPr>
            <p:nvPr/>
          </p:nvSpPr>
          <p:spPr bwMode="auto">
            <a:xfrm>
              <a:off x="3997" y="2949"/>
              <a:ext cx="1105" cy="322"/>
            </a:xfrm>
            <a:custGeom>
              <a:avLst/>
              <a:gdLst/>
              <a:ahLst/>
              <a:cxnLst>
                <a:cxn ang="0">
                  <a:pos x="0" y="322"/>
                </a:cxn>
                <a:cxn ang="0">
                  <a:pos x="39" y="266"/>
                </a:cxn>
                <a:cxn ang="0">
                  <a:pos x="96" y="198"/>
                </a:cxn>
                <a:cxn ang="0">
                  <a:pos x="143" y="151"/>
                </a:cxn>
                <a:cxn ang="0">
                  <a:pos x="208" y="103"/>
                </a:cxn>
                <a:cxn ang="0">
                  <a:pos x="259" y="72"/>
                </a:cxn>
                <a:cxn ang="0">
                  <a:pos x="310" y="49"/>
                </a:cxn>
                <a:cxn ang="0">
                  <a:pos x="369" y="29"/>
                </a:cxn>
                <a:cxn ang="0">
                  <a:pos x="428" y="13"/>
                </a:cxn>
                <a:cxn ang="0">
                  <a:pos x="490" y="3"/>
                </a:cxn>
                <a:cxn ang="0">
                  <a:pos x="553" y="0"/>
                </a:cxn>
                <a:cxn ang="0">
                  <a:pos x="617" y="2"/>
                </a:cxn>
                <a:cxn ang="0">
                  <a:pos x="680" y="11"/>
                </a:cxn>
                <a:cxn ang="0">
                  <a:pos x="740" y="27"/>
                </a:cxn>
                <a:cxn ang="0">
                  <a:pos x="800" y="48"/>
                </a:cxn>
                <a:cxn ang="0">
                  <a:pos x="858" y="74"/>
                </a:cxn>
                <a:cxn ang="0">
                  <a:pos x="911" y="107"/>
                </a:cxn>
                <a:cxn ang="0">
                  <a:pos x="959" y="147"/>
                </a:cxn>
                <a:cxn ang="0">
                  <a:pos x="1013" y="199"/>
                </a:cxn>
                <a:cxn ang="0">
                  <a:pos x="1105" y="157"/>
                </a:cxn>
                <a:cxn ang="0">
                  <a:pos x="1041" y="321"/>
                </a:cxn>
                <a:cxn ang="0">
                  <a:pos x="845" y="262"/>
                </a:cxn>
                <a:cxn ang="0">
                  <a:pos x="940" y="229"/>
                </a:cxn>
                <a:cxn ang="0">
                  <a:pos x="904" y="196"/>
                </a:cxn>
                <a:cxn ang="0">
                  <a:pos x="859" y="164"/>
                </a:cxn>
                <a:cxn ang="0">
                  <a:pos x="804" y="133"/>
                </a:cxn>
                <a:cxn ang="0">
                  <a:pos x="748" y="112"/>
                </a:cxn>
                <a:cxn ang="0">
                  <a:pos x="683" y="97"/>
                </a:cxn>
                <a:cxn ang="0">
                  <a:pos x="622" y="87"/>
                </a:cxn>
                <a:cxn ang="0">
                  <a:pos x="558" y="84"/>
                </a:cxn>
                <a:cxn ang="0">
                  <a:pos x="495" y="89"/>
                </a:cxn>
                <a:cxn ang="0">
                  <a:pos x="431" y="101"/>
                </a:cxn>
                <a:cxn ang="0">
                  <a:pos x="377" y="117"/>
                </a:cxn>
                <a:cxn ang="0">
                  <a:pos x="321" y="140"/>
                </a:cxn>
                <a:cxn ang="0">
                  <a:pos x="280" y="163"/>
                </a:cxn>
                <a:cxn ang="0">
                  <a:pos x="234" y="198"/>
                </a:cxn>
                <a:cxn ang="0">
                  <a:pos x="190" y="238"/>
                </a:cxn>
                <a:cxn ang="0">
                  <a:pos x="149" y="283"/>
                </a:cxn>
                <a:cxn ang="0">
                  <a:pos x="115" y="322"/>
                </a:cxn>
                <a:cxn ang="0">
                  <a:pos x="0" y="322"/>
                </a:cxn>
              </a:cxnLst>
              <a:rect l="0" t="0" r="r" b="b"/>
              <a:pathLst>
                <a:path w="1105" h="322">
                  <a:moveTo>
                    <a:pt x="0" y="322"/>
                  </a:moveTo>
                  <a:lnTo>
                    <a:pt x="39" y="266"/>
                  </a:lnTo>
                  <a:lnTo>
                    <a:pt x="96" y="198"/>
                  </a:lnTo>
                  <a:lnTo>
                    <a:pt x="143" y="151"/>
                  </a:lnTo>
                  <a:lnTo>
                    <a:pt x="208" y="103"/>
                  </a:lnTo>
                  <a:lnTo>
                    <a:pt x="259" y="72"/>
                  </a:lnTo>
                  <a:lnTo>
                    <a:pt x="310" y="49"/>
                  </a:lnTo>
                  <a:lnTo>
                    <a:pt x="369" y="29"/>
                  </a:lnTo>
                  <a:lnTo>
                    <a:pt x="428" y="13"/>
                  </a:lnTo>
                  <a:lnTo>
                    <a:pt x="490" y="3"/>
                  </a:lnTo>
                  <a:lnTo>
                    <a:pt x="553" y="0"/>
                  </a:lnTo>
                  <a:lnTo>
                    <a:pt x="617" y="2"/>
                  </a:lnTo>
                  <a:lnTo>
                    <a:pt x="680" y="11"/>
                  </a:lnTo>
                  <a:lnTo>
                    <a:pt x="740" y="27"/>
                  </a:lnTo>
                  <a:lnTo>
                    <a:pt x="800" y="48"/>
                  </a:lnTo>
                  <a:lnTo>
                    <a:pt x="858" y="74"/>
                  </a:lnTo>
                  <a:lnTo>
                    <a:pt x="911" y="107"/>
                  </a:lnTo>
                  <a:lnTo>
                    <a:pt x="959" y="147"/>
                  </a:lnTo>
                  <a:lnTo>
                    <a:pt x="1013" y="199"/>
                  </a:lnTo>
                  <a:lnTo>
                    <a:pt x="1105" y="157"/>
                  </a:lnTo>
                  <a:lnTo>
                    <a:pt x="1041" y="321"/>
                  </a:lnTo>
                  <a:lnTo>
                    <a:pt x="845" y="262"/>
                  </a:lnTo>
                  <a:lnTo>
                    <a:pt x="940" y="229"/>
                  </a:lnTo>
                  <a:lnTo>
                    <a:pt x="904" y="196"/>
                  </a:lnTo>
                  <a:lnTo>
                    <a:pt x="859" y="164"/>
                  </a:lnTo>
                  <a:lnTo>
                    <a:pt x="804" y="133"/>
                  </a:lnTo>
                  <a:lnTo>
                    <a:pt x="748" y="112"/>
                  </a:lnTo>
                  <a:lnTo>
                    <a:pt x="683" y="97"/>
                  </a:lnTo>
                  <a:lnTo>
                    <a:pt x="622" y="87"/>
                  </a:lnTo>
                  <a:lnTo>
                    <a:pt x="558" y="84"/>
                  </a:lnTo>
                  <a:lnTo>
                    <a:pt x="495" y="89"/>
                  </a:lnTo>
                  <a:lnTo>
                    <a:pt x="431" y="101"/>
                  </a:lnTo>
                  <a:lnTo>
                    <a:pt x="377" y="117"/>
                  </a:lnTo>
                  <a:lnTo>
                    <a:pt x="321" y="140"/>
                  </a:lnTo>
                  <a:lnTo>
                    <a:pt x="280" y="163"/>
                  </a:lnTo>
                  <a:lnTo>
                    <a:pt x="234" y="198"/>
                  </a:lnTo>
                  <a:lnTo>
                    <a:pt x="190" y="238"/>
                  </a:lnTo>
                  <a:lnTo>
                    <a:pt x="149" y="283"/>
                  </a:lnTo>
                  <a:lnTo>
                    <a:pt x="115" y="322"/>
                  </a:lnTo>
                  <a:lnTo>
                    <a:pt x="0" y="322"/>
                  </a:lnTo>
                  <a:close/>
                </a:path>
              </a:pathLst>
            </a:custGeom>
            <a:solidFill>
              <a:srgbClr val="FC0128"/>
            </a:solidFill>
            <a:ln w="0">
              <a:solidFill>
                <a:srgbClr val="FC0128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</p:grpSp>
      <p:sp>
        <p:nvSpPr>
          <p:cNvPr id="22" name="Rectangle 5"/>
          <p:cNvSpPr>
            <a:spLocks noChangeArrowheads="1"/>
          </p:cNvSpPr>
          <p:nvPr/>
        </p:nvSpPr>
        <p:spPr bwMode="auto">
          <a:xfrm>
            <a:off x="595313" y="5387975"/>
            <a:ext cx="736327" cy="58221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 lIns="90488" tIns="44450" rIns="90488" bIns="44450">
            <a:spAutoFit/>
          </a:bodyPr>
          <a:lstStyle/>
          <a:p>
            <a:r>
              <a:rPr lang="en-US" sz="1600" b="1" dirty="0" err="1" smtClean="0">
                <a:latin typeface="+mn-lt"/>
              </a:rPr>
              <a:t>Custo</a:t>
            </a:r>
            <a:r>
              <a:rPr lang="en-US" sz="1600" b="1" dirty="0" smtClean="0">
                <a:latin typeface="+mn-lt"/>
              </a:rPr>
              <a:t> Alto</a:t>
            </a:r>
            <a:endParaRPr lang="en-US" sz="1600" b="1" dirty="0">
              <a:latin typeface="+mn-lt"/>
            </a:endParaRPr>
          </a:p>
        </p:txBody>
      </p:sp>
      <p:sp>
        <p:nvSpPr>
          <p:cNvPr id="23" name="Rectangle 6"/>
          <p:cNvSpPr>
            <a:spLocks noChangeArrowheads="1"/>
          </p:cNvSpPr>
          <p:nvPr/>
        </p:nvSpPr>
        <p:spPr bwMode="auto">
          <a:xfrm>
            <a:off x="2195736" y="5445224"/>
            <a:ext cx="860127" cy="8284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 lIns="90488" tIns="44450" rIns="90488" bIns="44450">
            <a:spAutoFit/>
          </a:bodyPr>
          <a:lstStyle/>
          <a:p>
            <a:r>
              <a:rPr lang="en-US" sz="1600" b="1" dirty="0" err="1" smtClean="0">
                <a:latin typeface="+mn-lt"/>
              </a:rPr>
              <a:t>Cresci-mento</a:t>
            </a:r>
            <a:r>
              <a:rPr lang="en-US" sz="1600" b="1" dirty="0" smtClean="0">
                <a:latin typeface="+mn-lt"/>
              </a:rPr>
              <a:t> </a:t>
            </a:r>
            <a:r>
              <a:rPr lang="en-US" sz="1600" b="1" dirty="0" err="1" smtClean="0">
                <a:latin typeface="+mn-lt"/>
              </a:rPr>
              <a:t>Vendas</a:t>
            </a:r>
            <a:endParaRPr lang="en-US" sz="1600" b="1" dirty="0">
              <a:latin typeface="+mn-lt"/>
            </a:endParaRPr>
          </a:p>
        </p:txBody>
      </p:sp>
      <p:sp>
        <p:nvSpPr>
          <p:cNvPr id="24" name="Rectangle 7"/>
          <p:cNvSpPr>
            <a:spLocks noChangeArrowheads="1"/>
          </p:cNvSpPr>
          <p:nvPr/>
        </p:nvSpPr>
        <p:spPr bwMode="auto">
          <a:xfrm>
            <a:off x="3795713" y="5464175"/>
            <a:ext cx="920303" cy="58221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 lIns="90488" tIns="44450" rIns="90488" bIns="44450">
            <a:spAutoFit/>
          </a:bodyPr>
          <a:lstStyle/>
          <a:p>
            <a:r>
              <a:rPr lang="en-US" sz="1600" b="1" dirty="0" smtClean="0">
                <a:latin typeface="+mn-lt"/>
              </a:rPr>
              <a:t>Pico </a:t>
            </a:r>
            <a:r>
              <a:rPr lang="en-US" sz="1600" b="1" dirty="0" err="1" smtClean="0">
                <a:latin typeface="+mn-lt"/>
              </a:rPr>
              <a:t>Lucro</a:t>
            </a:r>
            <a:endParaRPr lang="en-US" sz="1600" b="1" dirty="0">
              <a:latin typeface="+mn-lt"/>
            </a:endParaRPr>
          </a:p>
        </p:txBody>
      </p:sp>
      <p:sp>
        <p:nvSpPr>
          <p:cNvPr id="25" name="Rectangle 8"/>
          <p:cNvSpPr>
            <a:spLocks noChangeArrowheads="1"/>
          </p:cNvSpPr>
          <p:nvPr/>
        </p:nvSpPr>
        <p:spPr bwMode="auto">
          <a:xfrm>
            <a:off x="5548313" y="5464175"/>
            <a:ext cx="823887" cy="58221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 lIns="90488" tIns="44450" rIns="90488" bIns="44450">
            <a:spAutoFit/>
          </a:bodyPr>
          <a:lstStyle/>
          <a:p>
            <a:r>
              <a:rPr lang="en-US" sz="1600" b="1" dirty="0" smtClean="0">
                <a:latin typeface="+mn-lt"/>
              </a:rPr>
              <a:t>Pico </a:t>
            </a:r>
            <a:r>
              <a:rPr lang="en-US" sz="1600" b="1" dirty="0" err="1" smtClean="0">
                <a:latin typeface="+mn-lt"/>
              </a:rPr>
              <a:t>Vendas</a:t>
            </a:r>
            <a:endParaRPr lang="en-US" sz="1600" b="1" dirty="0">
              <a:latin typeface="+mn-lt"/>
            </a:endParaRPr>
          </a:p>
        </p:txBody>
      </p:sp>
      <p:sp>
        <p:nvSpPr>
          <p:cNvPr id="26" name="Rectangle 9"/>
          <p:cNvSpPr>
            <a:spLocks noChangeArrowheads="1"/>
          </p:cNvSpPr>
          <p:nvPr/>
        </p:nvSpPr>
        <p:spPr bwMode="auto">
          <a:xfrm>
            <a:off x="7224713" y="5311775"/>
            <a:ext cx="875679" cy="8284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 lIns="90488" tIns="44450" rIns="90488" bIns="44450">
            <a:spAutoFit/>
          </a:bodyPr>
          <a:lstStyle/>
          <a:p>
            <a:r>
              <a:rPr lang="en-US" sz="1600" b="1" dirty="0" err="1" smtClean="0">
                <a:latin typeface="+mn-lt"/>
              </a:rPr>
              <a:t>Queda</a:t>
            </a:r>
            <a:r>
              <a:rPr lang="en-US" sz="1600" b="1" dirty="0" smtClean="0">
                <a:latin typeface="+mn-lt"/>
              </a:rPr>
              <a:t> </a:t>
            </a:r>
            <a:r>
              <a:rPr lang="en-US" sz="1600" b="1" dirty="0" err="1" smtClean="0">
                <a:latin typeface="+mn-lt"/>
              </a:rPr>
              <a:t>Vendas</a:t>
            </a:r>
            <a:r>
              <a:rPr lang="en-US" sz="1600" b="1" dirty="0" smtClean="0">
                <a:latin typeface="+mn-lt"/>
              </a:rPr>
              <a:t> e </a:t>
            </a:r>
            <a:r>
              <a:rPr lang="en-US" sz="1600" b="1" dirty="0" err="1" smtClean="0">
                <a:latin typeface="+mn-lt"/>
              </a:rPr>
              <a:t>Lucro</a:t>
            </a:r>
            <a:endParaRPr lang="en-US" sz="1600" b="1" dirty="0">
              <a:latin typeface="+mn-lt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Ciclo de vida do produto</a:t>
            </a:r>
            <a:endParaRPr lang="pt-BR" dirty="0"/>
          </a:p>
        </p:txBody>
      </p:sp>
      <p:sp>
        <p:nvSpPr>
          <p:cNvPr id="3" name="Espaço Reservado para Número de Slid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74DF9-AD47-4691-BA21-BBFCE3637A9A}" type="slidenum">
              <a:rPr kumimoji="0" lang="en-US" smtClean="0"/>
              <a:pPr/>
              <a:t>26</a:t>
            </a:fld>
            <a:endParaRPr kumimoji="0" lang="en-US"/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984250" y="1670050"/>
            <a:ext cx="7327900" cy="37465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>
              <a:lnSpc>
                <a:spcPct val="120000"/>
              </a:lnSpc>
              <a:spcBef>
                <a:spcPct val="20000"/>
              </a:spcBef>
            </a:pPr>
            <a:r>
              <a:rPr lang="pt-BR" sz="2000" smtClean="0">
                <a:latin typeface="+mn-lt"/>
              </a:rPr>
              <a:t>Introdução	    Crescimento	 Maturidade	Queda</a:t>
            </a:r>
            <a:endParaRPr lang="pt-BR" sz="2000">
              <a:latin typeface="+mn-lt"/>
            </a:endParaRPr>
          </a:p>
        </p:txBody>
      </p:sp>
      <p:sp>
        <p:nvSpPr>
          <p:cNvPr id="5" name="Rectangle 8"/>
          <p:cNvSpPr>
            <a:spLocks noChangeArrowheads="1"/>
          </p:cNvSpPr>
          <p:nvPr/>
        </p:nvSpPr>
        <p:spPr bwMode="auto">
          <a:xfrm>
            <a:off x="1295400" y="5562600"/>
            <a:ext cx="1447800" cy="7620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>
              <a:lnSpc>
                <a:spcPct val="120000"/>
              </a:lnSpc>
              <a:spcBef>
                <a:spcPct val="20000"/>
              </a:spcBef>
            </a:pPr>
            <a:r>
              <a:rPr lang="en-US" sz="2800" dirty="0" smtClean="0">
                <a:latin typeface="+mn-lt"/>
              </a:rPr>
              <a:t>Tempo</a:t>
            </a:r>
            <a:endParaRPr lang="en-US" sz="2800" dirty="0">
              <a:latin typeface="+mn-lt"/>
            </a:endParaRPr>
          </a:p>
        </p:txBody>
      </p:sp>
      <p:sp>
        <p:nvSpPr>
          <p:cNvPr id="6" name="Text Box 49"/>
          <p:cNvSpPr txBox="1">
            <a:spLocks noChangeArrowheads="1"/>
          </p:cNvSpPr>
          <p:nvPr/>
        </p:nvSpPr>
        <p:spPr bwMode="auto">
          <a:xfrm rot="16200000">
            <a:off x="-174524" y="4396909"/>
            <a:ext cx="1325363" cy="52322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 dirty="0">
                <a:latin typeface="+mn-lt"/>
              </a:rPr>
              <a:t>Volume</a:t>
            </a:r>
          </a:p>
        </p:txBody>
      </p:sp>
      <p:sp>
        <p:nvSpPr>
          <p:cNvPr id="7" name="Line 50"/>
          <p:cNvSpPr>
            <a:spLocks noChangeShapeType="1"/>
          </p:cNvSpPr>
          <p:nvPr/>
        </p:nvSpPr>
        <p:spPr bwMode="auto">
          <a:xfrm>
            <a:off x="2743200" y="5943600"/>
            <a:ext cx="4343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pt-BR"/>
          </a:p>
        </p:txBody>
      </p:sp>
      <p:sp>
        <p:nvSpPr>
          <p:cNvPr id="8" name="Line 51"/>
          <p:cNvSpPr>
            <a:spLocks noChangeShapeType="1"/>
          </p:cNvSpPr>
          <p:nvPr/>
        </p:nvSpPr>
        <p:spPr bwMode="auto">
          <a:xfrm flipV="1">
            <a:off x="533400" y="1905000"/>
            <a:ext cx="0" cy="1905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pt-BR"/>
          </a:p>
        </p:txBody>
      </p:sp>
      <p:sp>
        <p:nvSpPr>
          <p:cNvPr id="9" name="Rectangle 9"/>
          <p:cNvSpPr>
            <a:spLocks noChangeArrowheads="1"/>
          </p:cNvSpPr>
          <p:nvPr/>
        </p:nvSpPr>
        <p:spPr bwMode="auto">
          <a:xfrm>
            <a:off x="3048000" y="3962400"/>
            <a:ext cx="228600" cy="14478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BR"/>
          </a:p>
        </p:txBody>
      </p:sp>
      <p:sp>
        <p:nvSpPr>
          <p:cNvPr id="10" name="Rectangle 10"/>
          <p:cNvSpPr>
            <a:spLocks noChangeArrowheads="1"/>
          </p:cNvSpPr>
          <p:nvPr/>
        </p:nvSpPr>
        <p:spPr bwMode="auto">
          <a:xfrm>
            <a:off x="3276600" y="3733800"/>
            <a:ext cx="4572000" cy="16764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BR"/>
          </a:p>
        </p:txBody>
      </p:sp>
      <p:sp>
        <p:nvSpPr>
          <p:cNvPr id="11" name="Rectangle 11"/>
          <p:cNvSpPr>
            <a:spLocks noChangeArrowheads="1"/>
          </p:cNvSpPr>
          <p:nvPr/>
        </p:nvSpPr>
        <p:spPr bwMode="auto">
          <a:xfrm>
            <a:off x="3505200" y="3505200"/>
            <a:ext cx="228600" cy="15240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BR"/>
          </a:p>
        </p:txBody>
      </p:sp>
      <p:sp>
        <p:nvSpPr>
          <p:cNvPr id="12" name="Rectangle 12"/>
          <p:cNvSpPr>
            <a:spLocks noChangeArrowheads="1"/>
          </p:cNvSpPr>
          <p:nvPr/>
        </p:nvSpPr>
        <p:spPr bwMode="auto">
          <a:xfrm>
            <a:off x="3733800" y="3276600"/>
            <a:ext cx="228600" cy="15240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BR"/>
          </a:p>
        </p:txBody>
      </p:sp>
      <p:sp>
        <p:nvSpPr>
          <p:cNvPr id="13" name="Rectangle 13"/>
          <p:cNvSpPr>
            <a:spLocks noChangeArrowheads="1"/>
          </p:cNvSpPr>
          <p:nvPr/>
        </p:nvSpPr>
        <p:spPr bwMode="auto">
          <a:xfrm>
            <a:off x="3962400" y="3048000"/>
            <a:ext cx="228600" cy="15240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BR"/>
          </a:p>
        </p:txBody>
      </p:sp>
      <p:sp>
        <p:nvSpPr>
          <p:cNvPr id="14" name="Rectangle 14"/>
          <p:cNvSpPr>
            <a:spLocks noChangeArrowheads="1"/>
          </p:cNvSpPr>
          <p:nvPr/>
        </p:nvSpPr>
        <p:spPr bwMode="auto">
          <a:xfrm>
            <a:off x="4191000" y="2819400"/>
            <a:ext cx="228600" cy="15240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BR"/>
          </a:p>
        </p:txBody>
      </p:sp>
      <p:sp>
        <p:nvSpPr>
          <p:cNvPr id="15" name="Rectangle 15"/>
          <p:cNvSpPr>
            <a:spLocks noChangeArrowheads="1"/>
          </p:cNvSpPr>
          <p:nvPr/>
        </p:nvSpPr>
        <p:spPr bwMode="auto">
          <a:xfrm>
            <a:off x="4419600" y="2667000"/>
            <a:ext cx="228600" cy="15240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BR"/>
          </a:p>
        </p:txBody>
      </p:sp>
      <p:sp>
        <p:nvSpPr>
          <p:cNvPr id="16" name="Rectangle 16"/>
          <p:cNvSpPr>
            <a:spLocks noChangeArrowheads="1"/>
          </p:cNvSpPr>
          <p:nvPr/>
        </p:nvSpPr>
        <p:spPr bwMode="auto">
          <a:xfrm>
            <a:off x="4648200" y="2514600"/>
            <a:ext cx="228600" cy="15240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BR"/>
          </a:p>
        </p:txBody>
      </p:sp>
      <p:sp>
        <p:nvSpPr>
          <p:cNvPr id="17" name="Rectangle 17"/>
          <p:cNvSpPr>
            <a:spLocks noChangeArrowheads="1"/>
          </p:cNvSpPr>
          <p:nvPr/>
        </p:nvSpPr>
        <p:spPr bwMode="auto">
          <a:xfrm>
            <a:off x="4876800" y="2362200"/>
            <a:ext cx="228600" cy="15240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BR"/>
          </a:p>
        </p:txBody>
      </p:sp>
      <p:sp>
        <p:nvSpPr>
          <p:cNvPr id="18" name="Rectangle 18"/>
          <p:cNvSpPr>
            <a:spLocks noChangeArrowheads="1"/>
          </p:cNvSpPr>
          <p:nvPr/>
        </p:nvSpPr>
        <p:spPr bwMode="auto">
          <a:xfrm>
            <a:off x="5105400" y="2286000"/>
            <a:ext cx="228600" cy="15240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BR"/>
          </a:p>
        </p:txBody>
      </p:sp>
      <p:sp>
        <p:nvSpPr>
          <p:cNvPr id="19" name="Rectangle 19"/>
          <p:cNvSpPr>
            <a:spLocks noChangeArrowheads="1"/>
          </p:cNvSpPr>
          <p:nvPr/>
        </p:nvSpPr>
        <p:spPr bwMode="auto">
          <a:xfrm>
            <a:off x="5334000" y="2209800"/>
            <a:ext cx="228600" cy="15240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BR"/>
          </a:p>
        </p:txBody>
      </p:sp>
      <p:sp>
        <p:nvSpPr>
          <p:cNvPr id="20" name="Rectangle 20"/>
          <p:cNvSpPr>
            <a:spLocks noChangeArrowheads="1"/>
          </p:cNvSpPr>
          <p:nvPr/>
        </p:nvSpPr>
        <p:spPr bwMode="auto">
          <a:xfrm>
            <a:off x="5562600" y="2133600"/>
            <a:ext cx="685800" cy="16764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BR"/>
          </a:p>
        </p:txBody>
      </p:sp>
      <p:sp>
        <p:nvSpPr>
          <p:cNvPr id="21" name="Rectangle 21"/>
          <p:cNvSpPr>
            <a:spLocks noChangeArrowheads="1"/>
          </p:cNvSpPr>
          <p:nvPr/>
        </p:nvSpPr>
        <p:spPr bwMode="auto">
          <a:xfrm>
            <a:off x="5791200" y="2133600"/>
            <a:ext cx="228600" cy="15240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BR"/>
          </a:p>
        </p:txBody>
      </p:sp>
      <p:sp>
        <p:nvSpPr>
          <p:cNvPr id="22" name="Rectangle 22"/>
          <p:cNvSpPr>
            <a:spLocks noChangeArrowheads="1"/>
          </p:cNvSpPr>
          <p:nvPr/>
        </p:nvSpPr>
        <p:spPr bwMode="auto">
          <a:xfrm>
            <a:off x="6019800" y="2133600"/>
            <a:ext cx="228600" cy="15240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BR"/>
          </a:p>
        </p:txBody>
      </p:sp>
      <p:sp>
        <p:nvSpPr>
          <p:cNvPr id="23" name="Rectangle 23"/>
          <p:cNvSpPr>
            <a:spLocks noChangeArrowheads="1"/>
          </p:cNvSpPr>
          <p:nvPr/>
        </p:nvSpPr>
        <p:spPr bwMode="auto">
          <a:xfrm>
            <a:off x="6248400" y="2209800"/>
            <a:ext cx="228600" cy="15240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BR"/>
          </a:p>
        </p:txBody>
      </p:sp>
      <p:sp>
        <p:nvSpPr>
          <p:cNvPr id="24" name="Rectangle 24"/>
          <p:cNvSpPr>
            <a:spLocks noChangeArrowheads="1"/>
          </p:cNvSpPr>
          <p:nvPr/>
        </p:nvSpPr>
        <p:spPr bwMode="auto">
          <a:xfrm>
            <a:off x="6477000" y="2286000"/>
            <a:ext cx="228600" cy="15240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BR"/>
          </a:p>
        </p:txBody>
      </p:sp>
      <p:sp>
        <p:nvSpPr>
          <p:cNvPr id="25" name="Rectangle 25"/>
          <p:cNvSpPr>
            <a:spLocks noChangeArrowheads="1"/>
          </p:cNvSpPr>
          <p:nvPr/>
        </p:nvSpPr>
        <p:spPr bwMode="auto">
          <a:xfrm>
            <a:off x="6705600" y="2438400"/>
            <a:ext cx="228600" cy="15240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BR"/>
          </a:p>
        </p:txBody>
      </p:sp>
      <p:sp>
        <p:nvSpPr>
          <p:cNvPr id="26" name="Rectangle 26"/>
          <p:cNvSpPr>
            <a:spLocks noChangeArrowheads="1"/>
          </p:cNvSpPr>
          <p:nvPr/>
        </p:nvSpPr>
        <p:spPr bwMode="auto">
          <a:xfrm>
            <a:off x="6934200" y="2590800"/>
            <a:ext cx="228600" cy="15240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BR"/>
          </a:p>
        </p:txBody>
      </p:sp>
      <p:sp>
        <p:nvSpPr>
          <p:cNvPr id="27" name="Rectangle 27"/>
          <p:cNvSpPr>
            <a:spLocks noChangeArrowheads="1"/>
          </p:cNvSpPr>
          <p:nvPr/>
        </p:nvSpPr>
        <p:spPr bwMode="auto">
          <a:xfrm>
            <a:off x="2819400" y="4191000"/>
            <a:ext cx="228600" cy="12192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BR"/>
          </a:p>
        </p:txBody>
      </p:sp>
      <p:sp>
        <p:nvSpPr>
          <p:cNvPr id="28" name="Rectangle 28"/>
          <p:cNvSpPr>
            <a:spLocks noChangeArrowheads="1"/>
          </p:cNvSpPr>
          <p:nvPr/>
        </p:nvSpPr>
        <p:spPr bwMode="auto">
          <a:xfrm>
            <a:off x="2590800" y="4419600"/>
            <a:ext cx="228600" cy="9906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BR"/>
          </a:p>
        </p:txBody>
      </p:sp>
      <p:sp>
        <p:nvSpPr>
          <p:cNvPr id="29" name="Rectangle 29"/>
          <p:cNvSpPr>
            <a:spLocks noChangeArrowheads="1"/>
          </p:cNvSpPr>
          <p:nvPr/>
        </p:nvSpPr>
        <p:spPr bwMode="auto">
          <a:xfrm>
            <a:off x="2362200" y="4648200"/>
            <a:ext cx="228600" cy="7620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BR"/>
          </a:p>
        </p:txBody>
      </p:sp>
      <p:sp>
        <p:nvSpPr>
          <p:cNvPr id="30" name="Rectangle 30"/>
          <p:cNvSpPr>
            <a:spLocks noChangeArrowheads="1"/>
          </p:cNvSpPr>
          <p:nvPr/>
        </p:nvSpPr>
        <p:spPr bwMode="auto">
          <a:xfrm>
            <a:off x="2133600" y="4876800"/>
            <a:ext cx="228600" cy="5334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BR"/>
          </a:p>
        </p:txBody>
      </p:sp>
      <p:sp>
        <p:nvSpPr>
          <p:cNvPr id="31" name="Rectangle 31"/>
          <p:cNvSpPr>
            <a:spLocks noChangeArrowheads="1"/>
          </p:cNvSpPr>
          <p:nvPr/>
        </p:nvSpPr>
        <p:spPr bwMode="auto">
          <a:xfrm>
            <a:off x="1905000" y="5029200"/>
            <a:ext cx="228600" cy="3810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BR"/>
          </a:p>
        </p:txBody>
      </p:sp>
      <p:sp>
        <p:nvSpPr>
          <p:cNvPr id="32" name="Rectangle 32"/>
          <p:cNvSpPr>
            <a:spLocks noChangeArrowheads="1"/>
          </p:cNvSpPr>
          <p:nvPr/>
        </p:nvSpPr>
        <p:spPr bwMode="auto">
          <a:xfrm>
            <a:off x="1676400" y="5105400"/>
            <a:ext cx="228600" cy="3048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BR"/>
          </a:p>
        </p:txBody>
      </p:sp>
      <p:sp>
        <p:nvSpPr>
          <p:cNvPr id="33" name="Rectangle 33"/>
          <p:cNvSpPr>
            <a:spLocks noChangeArrowheads="1"/>
          </p:cNvSpPr>
          <p:nvPr/>
        </p:nvSpPr>
        <p:spPr bwMode="auto">
          <a:xfrm>
            <a:off x="1447800" y="5181600"/>
            <a:ext cx="228600" cy="2286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BR"/>
          </a:p>
        </p:txBody>
      </p:sp>
      <p:sp>
        <p:nvSpPr>
          <p:cNvPr id="34" name="Rectangle 34"/>
          <p:cNvSpPr>
            <a:spLocks noChangeArrowheads="1"/>
          </p:cNvSpPr>
          <p:nvPr/>
        </p:nvSpPr>
        <p:spPr bwMode="auto">
          <a:xfrm>
            <a:off x="1219200" y="5257800"/>
            <a:ext cx="228600" cy="1524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BR"/>
          </a:p>
        </p:txBody>
      </p:sp>
      <p:sp>
        <p:nvSpPr>
          <p:cNvPr id="35" name="Rectangle 35"/>
          <p:cNvSpPr>
            <a:spLocks noChangeArrowheads="1"/>
          </p:cNvSpPr>
          <p:nvPr/>
        </p:nvSpPr>
        <p:spPr bwMode="auto">
          <a:xfrm>
            <a:off x="990600" y="5334000"/>
            <a:ext cx="228600" cy="762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BR"/>
          </a:p>
        </p:txBody>
      </p:sp>
      <p:sp>
        <p:nvSpPr>
          <p:cNvPr id="36" name="Rectangle 36"/>
          <p:cNvSpPr>
            <a:spLocks noChangeArrowheads="1"/>
          </p:cNvSpPr>
          <p:nvPr/>
        </p:nvSpPr>
        <p:spPr bwMode="auto">
          <a:xfrm>
            <a:off x="7162800" y="2819400"/>
            <a:ext cx="228600" cy="15240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BR"/>
          </a:p>
        </p:txBody>
      </p:sp>
      <p:sp>
        <p:nvSpPr>
          <p:cNvPr id="37" name="Rectangle 37"/>
          <p:cNvSpPr>
            <a:spLocks noChangeArrowheads="1"/>
          </p:cNvSpPr>
          <p:nvPr/>
        </p:nvSpPr>
        <p:spPr bwMode="auto">
          <a:xfrm>
            <a:off x="7391400" y="3200400"/>
            <a:ext cx="228600" cy="15240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BR"/>
          </a:p>
        </p:txBody>
      </p:sp>
      <p:sp>
        <p:nvSpPr>
          <p:cNvPr id="38" name="Rectangle 38"/>
          <p:cNvSpPr>
            <a:spLocks noChangeArrowheads="1"/>
          </p:cNvSpPr>
          <p:nvPr/>
        </p:nvSpPr>
        <p:spPr bwMode="auto">
          <a:xfrm>
            <a:off x="7543800" y="3505200"/>
            <a:ext cx="228600" cy="15240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BR"/>
          </a:p>
        </p:txBody>
      </p:sp>
      <p:sp>
        <p:nvSpPr>
          <p:cNvPr id="39" name="Rectangle 39"/>
          <p:cNvSpPr>
            <a:spLocks noChangeArrowheads="1"/>
          </p:cNvSpPr>
          <p:nvPr/>
        </p:nvSpPr>
        <p:spPr bwMode="auto">
          <a:xfrm>
            <a:off x="7696200" y="3886200"/>
            <a:ext cx="228600" cy="15240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BR"/>
          </a:p>
        </p:txBody>
      </p:sp>
      <p:sp>
        <p:nvSpPr>
          <p:cNvPr id="40" name="Rectangle 40"/>
          <p:cNvSpPr>
            <a:spLocks noChangeArrowheads="1"/>
          </p:cNvSpPr>
          <p:nvPr/>
        </p:nvSpPr>
        <p:spPr bwMode="auto">
          <a:xfrm>
            <a:off x="6858000" y="2514600"/>
            <a:ext cx="228600" cy="15240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BR"/>
          </a:p>
        </p:txBody>
      </p:sp>
      <p:sp>
        <p:nvSpPr>
          <p:cNvPr id="41" name="Rectangle 41"/>
          <p:cNvSpPr>
            <a:spLocks noChangeArrowheads="1"/>
          </p:cNvSpPr>
          <p:nvPr/>
        </p:nvSpPr>
        <p:spPr bwMode="auto">
          <a:xfrm>
            <a:off x="7010400" y="2667000"/>
            <a:ext cx="228600" cy="15240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BR"/>
          </a:p>
        </p:txBody>
      </p:sp>
      <p:sp>
        <p:nvSpPr>
          <p:cNvPr id="42" name="Rectangle 42"/>
          <p:cNvSpPr>
            <a:spLocks noChangeArrowheads="1"/>
          </p:cNvSpPr>
          <p:nvPr/>
        </p:nvSpPr>
        <p:spPr bwMode="auto">
          <a:xfrm>
            <a:off x="7086600" y="2743200"/>
            <a:ext cx="228600" cy="15240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BR"/>
          </a:p>
        </p:txBody>
      </p:sp>
      <p:sp>
        <p:nvSpPr>
          <p:cNvPr id="43" name="Rectangle 43"/>
          <p:cNvSpPr>
            <a:spLocks noChangeArrowheads="1"/>
          </p:cNvSpPr>
          <p:nvPr/>
        </p:nvSpPr>
        <p:spPr bwMode="auto">
          <a:xfrm>
            <a:off x="7239000" y="2895600"/>
            <a:ext cx="228600" cy="15240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BR"/>
          </a:p>
        </p:txBody>
      </p:sp>
      <p:sp>
        <p:nvSpPr>
          <p:cNvPr id="44" name="Rectangle 44"/>
          <p:cNvSpPr>
            <a:spLocks noChangeArrowheads="1"/>
          </p:cNvSpPr>
          <p:nvPr/>
        </p:nvSpPr>
        <p:spPr bwMode="auto">
          <a:xfrm>
            <a:off x="7315200" y="3048000"/>
            <a:ext cx="228600" cy="15240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BR"/>
          </a:p>
        </p:txBody>
      </p:sp>
      <p:sp>
        <p:nvSpPr>
          <p:cNvPr id="45" name="Rectangle 45"/>
          <p:cNvSpPr>
            <a:spLocks noChangeArrowheads="1"/>
          </p:cNvSpPr>
          <p:nvPr/>
        </p:nvSpPr>
        <p:spPr bwMode="auto">
          <a:xfrm>
            <a:off x="7467600" y="3352800"/>
            <a:ext cx="228600" cy="15240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BR"/>
          </a:p>
        </p:txBody>
      </p:sp>
      <p:sp>
        <p:nvSpPr>
          <p:cNvPr id="46" name="Rectangle 46"/>
          <p:cNvSpPr>
            <a:spLocks noChangeArrowheads="1"/>
          </p:cNvSpPr>
          <p:nvPr/>
        </p:nvSpPr>
        <p:spPr bwMode="auto">
          <a:xfrm>
            <a:off x="6629400" y="2362200"/>
            <a:ext cx="228600" cy="15240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BR"/>
          </a:p>
        </p:txBody>
      </p:sp>
      <p:sp>
        <p:nvSpPr>
          <p:cNvPr id="47" name="Rectangle 47"/>
          <p:cNvSpPr>
            <a:spLocks noChangeArrowheads="1"/>
          </p:cNvSpPr>
          <p:nvPr/>
        </p:nvSpPr>
        <p:spPr bwMode="auto">
          <a:xfrm>
            <a:off x="6477000" y="2362200"/>
            <a:ext cx="228600" cy="15240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BR"/>
          </a:p>
        </p:txBody>
      </p:sp>
      <p:sp>
        <p:nvSpPr>
          <p:cNvPr id="48" name="Rectangle 48"/>
          <p:cNvSpPr>
            <a:spLocks noChangeArrowheads="1"/>
          </p:cNvSpPr>
          <p:nvPr/>
        </p:nvSpPr>
        <p:spPr bwMode="auto">
          <a:xfrm>
            <a:off x="5791200" y="2057400"/>
            <a:ext cx="228600" cy="15240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BR"/>
          </a:p>
        </p:txBody>
      </p:sp>
      <p:sp>
        <p:nvSpPr>
          <p:cNvPr id="49" name="Line 5"/>
          <p:cNvSpPr>
            <a:spLocks noChangeShapeType="1"/>
          </p:cNvSpPr>
          <p:nvPr/>
        </p:nvSpPr>
        <p:spPr bwMode="auto">
          <a:xfrm>
            <a:off x="3048000" y="1677988"/>
            <a:ext cx="0" cy="3732212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pt-BR"/>
          </a:p>
        </p:txBody>
      </p:sp>
      <p:sp>
        <p:nvSpPr>
          <p:cNvPr id="50" name="Line 6"/>
          <p:cNvSpPr>
            <a:spLocks noChangeShapeType="1"/>
          </p:cNvSpPr>
          <p:nvPr/>
        </p:nvSpPr>
        <p:spPr bwMode="auto">
          <a:xfrm>
            <a:off x="4648200" y="1677988"/>
            <a:ext cx="0" cy="3732212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pt-BR"/>
          </a:p>
        </p:txBody>
      </p:sp>
      <p:sp>
        <p:nvSpPr>
          <p:cNvPr id="51" name="Line 7"/>
          <p:cNvSpPr>
            <a:spLocks noChangeShapeType="1"/>
          </p:cNvSpPr>
          <p:nvPr/>
        </p:nvSpPr>
        <p:spPr bwMode="auto">
          <a:xfrm>
            <a:off x="6324600" y="1677988"/>
            <a:ext cx="0" cy="3732212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pt-BR"/>
          </a:p>
        </p:txBody>
      </p:sp>
      <p:sp>
        <p:nvSpPr>
          <p:cNvPr id="55" name="Rectangle 4"/>
          <p:cNvSpPr>
            <a:spLocks noChangeArrowheads="1"/>
          </p:cNvSpPr>
          <p:nvPr/>
        </p:nvSpPr>
        <p:spPr bwMode="auto">
          <a:xfrm>
            <a:off x="152400" y="6400800"/>
            <a:ext cx="2209800" cy="274638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200" dirty="0">
                <a:latin typeface="Arial" pitchFamily="34" charset="0"/>
              </a:rPr>
              <a:t>© 2001 by Prentice Hall, Inc.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Conceito valor agregado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74DF9-AD47-4691-BA21-BBFCE3637A9A}" type="slidenum">
              <a:rPr kumimoji="0" lang="en-US" smtClean="0"/>
              <a:pPr/>
              <a:t>27</a:t>
            </a:fld>
            <a:endParaRPr kumimoji="0" lang="en-US"/>
          </a:p>
        </p:txBody>
      </p:sp>
      <p:graphicFrame>
        <p:nvGraphicFramePr>
          <p:cNvPr id="6" name="Diagrama 5"/>
          <p:cNvGraphicFramePr/>
          <p:nvPr/>
        </p:nvGraphicFramePr>
        <p:xfrm>
          <a:off x="611560" y="1170384"/>
          <a:ext cx="7772400" cy="5715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pt-BR" dirty="0" smtClean="0"/>
              <a:t>Estratégia Valor-Agregado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lnSpc>
                <a:spcPct val="80000"/>
              </a:lnSpc>
            </a:pPr>
            <a:r>
              <a:rPr lang="pt-BR" dirty="0" smtClean="0"/>
              <a:t>Foco do time da empresa na satisfação do cliente</a:t>
            </a:r>
          </a:p>
          <a:p>
            <a:pPr>
              <a:lnSpc>
                <a:spcPct val="80000"/>
              </a:lnSpc>
            </a:pPr>
            <a:r>
              <a:rPr lang="pt-BR" dirty="0" smtClean="0"/>
              <a:t>Marca posiciona a empresa como um fornecedor que entrega valores acima do preço cobrado</a:t>
            </a:r>
          </a:p>
          <a:p>
            <a:pPr>
              <a:lnSpc>
                <a:spcPct val="80000"/>
              </a:lnSpc>
            </a:pPr>
            <a:r>
              <a:rPr lang="pt-BR" dirty="0" smtClean="0"/>
              <a:t>Satisfazer o cliente é a prioridade número 1 da empresa</a:t>
            </a:r>
          </a:p>
          <a:p>
            <a:pPr>
              <a:lnSpc>
                <a:spcPct val="80000"/>
              </a:lnSpc>
            </a:pPr>
            <a:r>
              <a:rPr lang="pt-BR" dirty="0" smtClean="0"/>
              <a:t>Os clientes da empresa são tomadores de decisão</a:t>
            </a:r>
          </a:p>
          <a:p>
            <a:pPr>
              <a:lnSpc>
                <a:spcPct val="80000"/>
              </a:lnSpc>
            </a:pPr>
            <a:r>
              <a:rPr lang="pt-BR" dirty="0" smtClean="0"/>
              <a:t>Promove a integração </a:t>
            </a:r>
            <a:r>
              <a:rPr lang="pt-BR" dirty="0" err="1" smtClean="0"/>
              <a:t>multi-funcional</a:t>
            </a:r>
            <a:r>
              <a:rPr lang="pt-BR" dirty="0" smtClean="0"/>
              <a:t> entre equipes</a:t>
            </a:r>
          </a:p>
          <a:p>
            <a:pPr>
              <a:lnSpc>
                <a:spcPct val="80000"/>
              </a:lnSpc>
            </a:pPr>
            <a:r>
              <a:rPr lang="pt-BR" dirty="0" smtClean="0"/>
              <a:t>Melhora a receita e margem de lucro da empresa</a:t>
            </a: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74DF9-AD47-4691-BA21-BBFCE3637A9A}" type="slidenum">
              <a:rPr kumimoji="0" lang="en-US" smtClean="0"/>
              <a:pPr/>
              <a:t>28</a:t>
            </a:fld>
            <a:endParaRPr kumimoji="0" lang="en-US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pt-BR" dirty="0" smtClean="0"/>
              <a:t>Planejamento Valor-Agregado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smtClean="0"/>
              <a:t>Criada pelos empregados</a:t>
            </a:r>
          </a:p>
          <a:p>
            <a:r>
              <a:rPr lang="pt-BR" smtClean="0"/>
              <a:t>Mais adequada para lidar com restrições de recursos</a:t>
            </a:r>
          </a:p>
          <a:p>
            <a:r>
              <a:rPr lang="pt-BR" smtClean="0"/>
              <a:t>Aplica-se a todos os níveis da empresa</a:t>
            </a:r>
          </a:p>
          <a:p>
            <a:r>
              <a:rPr lang="pt-BR" smtClean="0"/>
              <a:t>Fácil de executar</a:t>
            </a:r>
          </a:p>
          <a:p>
            <a:r>
              <a:rPr lang="pt-BR" smtClean="0"/>
              <a:t>É também fácil de ser mensurada</a:t>
            </a:r>
          </a:p>
          <a:p>
            <a:pPr>
              <a:buNone/>
            </a:pPr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74DF9-AD47-4691-BA21-BBFCE3637A9A}" type="slidenum">
              <a:rPr kumimoji="0" lang="en-US" smtClean="0"/>
              <a:pPr/>
              <a:t>29</a:t>
            </a:fld>
            <a:endParaRPr kumimoji="0"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Pesquisa de Mercado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A pesquisa de mercado é o caminho para se obter a informação mais apropriada à elaboração do plano de marketing</a:t>
            </a:r>
          </a:p>
          <a:p>
            <a:r>
              <a:rPr lang="pt-BR" dirty="0" smtClean="0"/>
              <a:t>Nunca assuma que existe mercado para o produto ou serviço de sua empresa</a:t>
            </a:r>
          </a:p>
          <a:p>
            <a:r>
              <a:rPr lang="pt-BR" dirty="0" smtClean="0"/>
              <a:t>A pesquisa de mercado não precisa ser longa (longos prazos), complexa ou cara para ser útil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74DF9-AD47-4691-BA21-BBFCE3637A9A}" type="slidenum">
              <a:rPr kumimoji="0" lang="en-US" smtClean="0"/>
              <a:pPr/>
              <a:t>3</a:t>
            </a:fld>
            <a:endParaRPr kumimoji="0" lang="en-US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pt-BR" dirty="0" smtClean="0"/>
              <a:t>Venda Valor-Agregado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smtClean="0"/>
              <a:t>Aumenta vendas</a:t>
            </a:r>
          </a:p>
          <a:p>
            <a:r>
              <a:rPr lang="pt-BR" smtClean="0"/>
              <a:t>Aumenta a podutividade da força de vendas</a:t>
            </a:r>
          </a:p>
          <a:p>
            <a:r>
              <a:rPr lang="pt-BR" smtClean="0"/>
              <a:t>Cria foco no cliente</a:t>
            </a:r>
          </a:p>
          <a:p>
            <a:r>
              <a:rPr lang="pt-BR" smtClean="0"/>
              <a:t>Motiva as relações de parceria</a:t>
            </a:r>
          </a:p>
          <a:p>
            <a:r>
              <a:rPr lang="pt-BR" smtClean="0"/>
              <a:t>Fortalece o valor da marca</a:t>
            </a:r>
          </a:p>
          <a:p>
            <a:r>
              <a:rPr lang="pt-BR" smtClean="0"/>
              <a:t>Fortalece a diferenciação competitiva</a:t>
            </a:r>
          </a:p>
          <a:p>
            <a:pPr>
              <a:buNone/>
            </a:pPr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74DF9-AD47-4691-BA21-BBFCE3637A9A}" type="slidenum">
              <a:rPr kumimoji="0" lang="en-US" smtClean="0"/>
              <a:pPr/>
              <a:t>30</a:t>
            </a:fld>
            <a:endParaRPr kumimoji="0" lang="en-US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pt-BR" dirty="0" smtClean="0"/>
              <a:t>Liderança Valor-Agregado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pt-BR" smtClean="0"/>
              <a:t>Diferencia gestão de liderança</a:t>
            </a:r>
          </a:p>
          <a:p>
            <a:pPr>
              <a:lnSpc>
                <a:spcPct val="90000"/>
              </a:lnSpc>
            </a:pPr>
            <a:r>
              <a:rPr lang="pt-BR" smtClean="0"/>
              <a:t>Seleciona tudo que pode ajudar a liderar </a:t>
            </a:r>
          </a:p>
          <a:p>
            <a:pPr>
              <a:lnSpc>
                <a:spcPct val="90000"/>
              </a:lnSpc>
            </a:pPr>
            <a:r>
              <a:rPr lang="pt-BR" smtClean="0"/>
              <a:t>Produz informação sobre aspectos que lideram no mercado</a:t>
            </a:r>
          </a:p>
          <a:p>
            <a:pPr>
              <a:lnSpc>
                <a:spcPct val="90000"/>
              </a:lnSpc>
            </a:pPr>
            <a:r>
              <a:rPr lang="pt-BR" smtClean="0"/>
              <a:t>Melhora a produtividade individual da equipe</a:t>
            </a:r>
          </a:p>
          <a:p>
            <a:pPr>
              <a:buNone/>
            </a:pPr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74DF9-AD47-4691-BA21-BBFCE3637A9A}" type="slidenum">
              <a:rPr kumimoji="0" lang="en-US" smtClean="0"/>
              <a:pPr/>
              <a:t>31</a:t>
            </a:fld>
            <a:endParaRPr kumimoji="0"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Pesquisa de Mercado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Monotype Sorts" pitchFamily="2" charset="2"/>
              <a:buNone/>
            </a:pPr>
            <a:r>
              <a:rPr lang="pt-BR" u="sng" dirty="0" smtClean="0"/>
              <a:t>Como realizar uma pesquisa de mercado:</a:t>
            </a:r>
            <a:endParaRPr lang="pt-BR" dirty="0" smtClean="0"/>
          </a:p>
          <a:p>
            <a:r>
              <a:rPr lang="pt-BR" dirty="0" smtClean="0"/>
              <a:t>Defina o problema</a:t>
            </a:r>
          </a:p>
          <a:p>
            <a:r>
              <a:rPr lang="pt-BR" dirty="0" smtClean="0"/>
              <a:t>Capture os dados</a:t>
            </a:r>
          </a:p>
          <a:p>
            <a:pPr lvl="1"/>
            <a:r>
              <a:rPr lang="pt-BR" dirty="0" smtClean="0"/>
              <a:t>Marketing individualizado (</a:t>
            </a:r>
            <a:r>
              <a:rPr lang="pt-BR" dirty="0" err="1" smtClean="0"/>
              <a:t>um-a-um</a:t>
            </a:r>
            <a:r>
              <a:rPr lang="pt-BR" dirty="0" smtClean="0"/>
              <a:t>)</a:t>
            </a:r>
          </a:p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74DF9-AD47-4691-BA21-BBFCE3637A9A}" type="slidenum">
              <a:rPr kumimoji="0" lang="en-US" smtClean="0"/>
              <a:pPr/>
              <a:t>4</a:t>
            </a:fld>
            <a:endParaRPr kumimoji="0"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 smtClean="0"/>
              <a:t>Como aplicar um marketing </a:t>
            </a:r>
            <a:r>
              <a:rPr lang="pt-BR" dirty="0" err="1" smtClean="0"/>
              <a:t>um-a-um</a:t>
            </a:r>
            <a:r>
              <a:rPr lang="pt-BR" dirty="0" smtClean="0"/>
              <a:t> efetivo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74DF9-AD47-4691-BA21-BBFCE3637A9A}" type="slidenum">
              <a:rPr kumimoji="0" lang="en-US" smtClean="0"/>
              <a:pPr/>
              <a:t>5</a:t>
            </a:fld>
            <a:endParaRPr kumimoji="0" lang="en-US"/>
          </a:p>
        </p:txBody>
      </p:sp>
      <p:graphicFrame>
        <p:nvGraphicFramePr>
          <p:cNvPr id="8" name="Diagrama 7"/>
          <p:cNvGraphicFramePr/>
          <p:nvPr/>
        </p:nvGraphicFramePr>
        <p:xfrm>
          <a:off x="899592" y="1397000"/>
          <a:ext cx="7272808" cy="498432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9" name="Rectangle 12"/>
          <p:cNvSpPr>
            <a:spLocks noChangeArrowheads="1"/>
          </p:cNvSpPr>
          <p:nvPr/>
        </p:nvSpPr>
        <p:spPr bwMode="auto">
          <a:xfrm>
            <a:off x="0" y="6260401"/>
            <a:ext cx="3347864" cy="42832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 lIns="90488" tIns="44450" rIns="90488" bIns="44450">
            <a:spAutoFit/>
          </a:bodyPr>
          <a:lstStyle/>
          <a:p>
            <a:r>
              <a:rPr lang="en-US" sz="1100" dirty="0">
                <a:latin typeface="+mn-lt"/>
              </a:rPr>
              <a:t>Source: Adapted from Susan Greco, “The Road to </a:t>
            </a:r>
            <a:r>
              <a:rPr lang="en-US" sz="1100" dirty="0" smtClean="0">
                <a:latin typeface="+mn-lt"/>
              </a:rPr>
              <a:t>One-to-One </a:t>
            </a:r>
            <a:r>
              <a:rPr lang="en-US" sz="1100" dirty="0">
                <a:latin typeface="+mn-lt"/>
              </a:rPr>
              <a:t>Marketing,”  </a:t>
            </a:r>
            <a:r>
              <a:rPr lang="en-US" sz="1100" i="1" dirty="0">
                <a:latin typeface="+mn-lt"/>
              </a:rPr>
              <a:t>Inc.</a:t>
            </a:r>
            <a:r>
              <a:rPr lang="en-US" sz="1100" dirty="0">
                <a:latin typeface="+mn-lt"/>
              </a:rPr>
              <a:t>, October 1995, pp. 56-66.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Pesquisa de Mercado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Monotype Sorts" pitchFamily="2" charset="2"/>
              <a:buNone/>
            </a:pPr>
            <a:r>
              <a:rPr lang="pt-BR" u="sng" smtClean="0"/>
              <a:t>Como realizar uma pesquisa de mercado:</a:t>
            </a:r>
            <a:endParaRPr lang="pt-BR" smtClean="0"/>
          </a:p>
          <a:p>
            <a:r>
              <a:rPr lang="pt-BR" smtClean="0"/>
              <a:t>Defina o problema</a:t>
            </a:r>
          </a:p>
          <a:p>
            <a:r>
              <a:rPr lang="pt-BR" smtClean="0"/>
              <a:t>Capture os dados</a:t>
            </a:r>
          </a:p>
          <a:p>
            <a:pPr lvl="1"/>
            <a:r>
              <a:rPr lang="pt-BR" smtClean="0"/>
              <a:t>Marketing individualizado (um-a-um)</a:t>
            </a:r>
          </a:p>
          <a:p>
            <a:pPr lvl="1"/>
            <a:r>
              <a:rPr lang="pt-BR" smtClean="0"/>
              <a:t>Data mining</a:t>
            </a:r>
          </a:p>
          <a:p>
            <a:r>
              <a:rPr lang="pt-BR" smtClean="0"/>
              <a:t>Analise os dados e reflita sobre os resultados</a:t>
            </a:r>
          </a:p>
          <a:p>
            <a:r>
              <a:rPr lang="pt-BR" smtClean="0"/>
              <a:t>Relacione as conclusões e inicie a ação</a:t>
            </a:r>
          </a:p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74DF9-AD47-4691-BA21-BBFCE3637A9A}" type="slidenum">
              <a:rPr kumimoji="0" lang="en-US" smtClean="0"/>
              <a:pPr/>
              <a:t>6</a:t>
            </a:fld>
            <a:endParaRPr kumimoji="0"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Selecionando o mercado alvo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Um dos objetivos da pesquisa de mercado é a seleção do mercado alvo da empresa, o grupo especial de clientes para quem a empresa irá desenvolver os produtos ou serviços.</a:t>
            </a:r>
          </a:p>
          <a:p>
            <a:r>
              <a:rPr lang="pt-BR" dirty="0" smtClean="0"/>
              <a:t>Sem ter clareza acerca do mercado alvo, as empresas de pequeno porte tentam alcançar a todos e acabam não atingindo ninguém! </a:t>
            </a: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74DF9-AD47-4691-BA21-BBFCE3637A9A}" type="slidenum">
              <a:rPr kumimoji="0" lang="en-US" smtClean="0"/>
              <a:pPr/>
              <a:t>7</a:t>
            </a:fld>
            <a:endParaRPr kumimoji="0" 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Posicionamento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Escolha</a:t>
            </a:r>
            <a:r>
              <a:rPr lang="en-US" dirty="0" smtClean="0"/>
              <a:t> a </a:t>
            </a:r>
            <a:r>
              <a:rPr lang="en-US" dirty="0" err="1" smtClean="0"/>
              <a:t>posição</a:t>
            </a:r>
            <a:r>
              <a:rPr lang="en-US" dirty="0" smtClean="0"/>
              <a:t> </a:t>
            </a:r>
            <a:r>
              <a:rPr lang="en-US" dirty="0" err="1" smtClean="0"/>
              <a:t>esperada</a:t>
            </a:r>
            <a:r>
              <a:rPr lang="en-US" dirty="0" smtClean="0"/>
              <a:t> </a:t>
            </a:r>
            <a:r>
              <a:rPr lang="en-US" dirty="0" err="1" smtClean="0"/>
              <a:t>para</a:t>
            </a:r>
            <a:r>
              <a:rPr lang="en-US" dirty="0" smtClean="0"/>
              <a:t> a </a:t>
            </a:r>
            <a:r>
              <a:rPr lang="en-US" dirty="0" err="1" smtClean="0"/>
              <a:t>empresa</a:t>
            </a:r>
            <a:r>
              <a:rPr lang="en-US" dirty="0" smtClean="0"/>
              <a:t> no </a:t>
            </a:r>
            <a:r>
              <a:rPr lang="en-US" dirty="0" err="1" smtClean="0"/>
              <a:t>mercado</a:t>
            </a:r>
            <a:endParaRPr lang="en-US" dirty="0" smtClean="0"/>
          </a:p>
          <a:p>
            <a:r>
              <a:rPr lang="en-US" dirty="0" err="1" smtClean="0"/>
              <a:t>Avalie</a:t>
            </a:r>
            <a:r>
              <a:rPr lang="en-US" dirty="0" smtClean="0"/>
              <a:t> a </a:t>
            </a:r>
            <a:r>
              <a:rPr lang="en-US" dirty="0" err="1" smtClean="0"/>
              <a:t>competição</a:t>
            </a:r>
            <a:r>
              <a:rPr lang="en-US" dirty="0" smtClean="0"/>
              <a:t> e </a:t>
            </a:r>
            <a:r>
              <a:rPr lang="en-US" dirty="0" err="1" smtClean="0"/>
              <a:t>decida</a:t>
            </a:r>
            <a:r>
              <a:rPr lang="en-US" dirty="0" smtClean="0"/>
              <a:t> </a:t>
            </a:r>
            <a:r>
              <a:rPr lang="en-US" dirty="0" err="1" smtClean="0"/>
              <a:t>onde</a:t>
            </a:r>
            <a:r>
              <a:rPr lang="en-US" dirty="0" smtClean="0"/>
              <a:t> </a:t>
            </a:r>
            <a:r>
              <a:rPr lang="en-US" dirty="0" err="1" smtClean="0"/>
              <a:t>eles</a:t>
            </a:r>
            <a:r>
              <a:rPr lang="en-US" dirty="0" smtClean="0"/>
              <a:t> </a:t>
            </a:r>
            <a:r>
              <a:rPr lang="en-US" dirty="0" err="1" smtClean="0"/>
              <a:t>estão</a:t>
            </a:r>
            <a:r>
              <a:rPr lang="en-US" dirty="0" smtClean="0"/>
              <a:t> </a:t>
            </a:r>
            <a:r>
              <a:rPr lang="en-US" dirty="0" err="1" smtClean="0"/>
              <a:t>posicionados</a:t>
            </a:r>
            <a:endParaRPr lang="en-US" dirty="0" smtClean="0"/>
          </a:p>
          <a:p>
            <a:r>
              <a:rPr lang="en-US" dirty="0" err="1" smtClean="0"/>
              <a:t>Considere</a:t>
            </a:r>
            <a:r>
              <a:rPr lang="en-US" dirty="0" smtClean="0"/>
              <a:t> as </a:t>
            </a:r>
            <a:r>
              <a:rPr lang="en-US" dirty="0" err="1" smtClean="0"/>
              <a:t>consequencias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escolha</a:t>
            </a:r>
            <a:r>
              <a:rPr lang="en-US" dirty="0" smtClean="0"/>
              <a:t> de </a:t>
            </a:r>
            <a:r>
              <a:rPr lang="en-US" dirty="0" err="1" smtClean="0"/>
              <a:t>cada</a:t>
            </a:r>
            <a:r>
              <a:rPr lang="en-US" dirty="0" smtClean="0"/>
              <a:t> </a:t>
            </a:r>
            <a:r>
              <a:rPr lang="en-US" dirty="0" err="1" smtClean="0"/>
              <a:t>uma</a:t>
            </a:r>
            <a:r>
              <a:rPr lang="en-US" dirty="0" smtClean="0"/>
              <a:t> das </a:t>
            </a:r>
            <a:r>
              <a:rPr lang="en-US" dirty="0" err="1" smtClean="0"/>
              <a:t>alternativas</a:t>
            </a:r>
            <a:r>
              <a:rPr lang="en-US" dirty="0" smtClean="0"/>
              <a:t> </a:t>
            </a:r>
            <a:r>
              <a:rPr lang="en-US" dirty="0" err="1" smtClean="0"/>
              <a:t>viáveis</a:t>
            </a:r>
            <a:r>
              <a:rPr lang="en-US" dirty="0" smtClean="0"/>
              <a:t> de </a:t>
            </a:r>
            <a:r>
              <a:rPr lang="en-US" dirty="0" err="1" smtClean="0"/>
              <a:t>posicionamento</a:t>
            </a:r>
            <a:r>
              <a:rPr lang="en-US" dirty="0" smtClean="0"/>
              <a:t> </a:t>
            </a:r>
            <a:r>
              <a:rPr lang="en-US" dirty="0" err="1" smtClean="0"/>
              <a:t>para</a:t>
            </a:r>
            <a:r>
              <a:rPr lang="en-US" dirty="0" smtClean="0"/>
              <a:t> a </a:t>
            </a:r>
            <a:r>
              <a:rPr lang="en-US" dirty="0" err="1" smtClean="0"/>
              <a:t>empresa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74DF9-AD47-4691-BA21-BBFCE3637A9A}" type="slidenum">
              <a:rPr kumimoji="0" lang="en-US" smtClean="0"/>
              <a:pPr/>
              <a:t>8</a:t>
            </a:fld>
            <a:endParaRPr kumimoji="0" 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Matriz de Marketing </a:t>
            </a:r>
            <a:endParaRPr lang="pt-BR" dirty="0"/>
          </a:p>
        </p:txBody>
      </p:sp>
      <p:graphicFrame>
        <p:nvGraphicFramePr>
          <p:cNvPr id="5" name="Espaço Reservado para Conteúdo 4"/>
          <p:cNvGraphicFramePr>
            <a:graphicFrameLocks noGrp="1"/>
          </p:cNvGraphicFramePr>
          <p:nvPr>
            <p:ph idx="1"/>
          </p:nvPr>
        </p:nvGraphicFramePr>
        <p:xfrm>
          <a:off x="683568" y="1844824"/>
          <a:ext cx="8229600" cy="41148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743200"/>
                <a:gridCol w="2743200"/>
                <a:gridCol w="2743200"/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pt-BR" sz="2800" dirty="0" smtClean="0"/>
                    </a:p>
                    <a:p>
                      <a:pPr algn="ctr"/>
                      <a:r>
                        <a:rPr lang="pt-BR" sz="2800" dirty="0" smtClean="0"/>
                        <a:t>“ENGANAÇÃO”</a:t>
                      </a:r>
                      <a:endParaRPr lang="pt-BR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t-BR" sz="2800" dirty="0" smtClean="0"/>
                    </a:p>
                    <a:p>
                      <a:pPr algn="ctr"/>
                      <a:r>
                        <a:rPr lang="pt-BR" sz="2800" dirty="0" smtClean="0"/>
                        <a:t>BOA MARCA</a:t>
                      </a:r>
                    </a:p>
                    <a:p>
                      <a:pPr algn="ctr"/>
                      <a:endParaRPr lang="pt-BR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t-BR" sz="2800" dirty="0" smtClean="0"/>
                    </a:p>
                    <a:p>
                      <a:pPr algn="ctr"/>
                      <a:r>
                        <a:rPr lang="pt-BR" sz="2800" dirty="0" smtClean="0"/>
                        <a:t>DESEMPENHO</a:t>
                      </a:r>
                      <a:endParaRPr lang="pt-BR" sz="2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pt-BR" sz="2800" dirty="0" smtClean="0"/>
                    </a:p>
                    <a:p>
                      <a:pPr algn="ctr"/>
                      <a:r>
                        <a:rPr lang="pt-BR" sz="2800" dirty="0" smtClean="0"/>
                        <a:t>FAMA ANTIGA</a:t>
                      </a:r>
                      <a:endParaRPr lang="pt-BR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800" dirty="0" smtClean="0"/>
                        <a:t>LÍDER</a:t>
                      </a:r>
                    </a:p>
                    <a:p>
                      <a:pPr algn="ctr"/>
                      <a:r>
                        <a:rPr lang="pt-BR" sz="28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-----------------------</a:t>
                      </a:r>
                    </a:p>
                    <a:p>
                      <a:pPr algn="ctr"/>
                      <a:r>
                        <a:rPr lang="pt-BR" sz="2800" dirty="0" smtClean="0"/>
                        <a:t>SEGUIDOR</a:t>
                      </a:r>
                      <a:endParaRPr lang="pt-BR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t-BR" sz="2800" dirty="0" smtClean="0"/>
                    </a:p>
                    <a:p>
                      <a:pPr algn="ctr"/>
                      <a:r>
                        <a:rPr lang="pt-BR" sz="2800" dirty="0" smtClean="0"/>
                        <a:t>VALOR</a:t>
                      </a:r>
                      <a:endParaRPr lang="pt-BR" sz="2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pt-BR" sz="2800" dirty="0" smtClean="0"/>
                    </a:p>
                    <a:p>
                      <a:pPr algn="ctr"/>
                      <a:r>
                        <a:rPr lang="pt-BR" sz="2800" dirty="0" smtClean="0"/>
                        <a:t>ECONÔMICO</a:t>
                      </a:r>
                      <a:endParaRPr lang="pt-BR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t-BR" sz="2800" dirty="0" smtClean="0"/>
                    </a:p>
                    <a:p>
                      <a:pPr algn="ctr"/>
                      <a:r>
                        <a:rPr lang="pt-BR" sz="2800" dirty="0" smtClean="0"/>
                        <a:t>PREÇO</a:t>
                      </a:r>
                    </a:p>
                    <a:p>
                      <a:pPr algn="ctr"/>
                      <a:endParaRPr lang="pt-BR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t-BR" sz="2800" dirty="0" smtClean="0"/>
                    </a:p>
                    <a:p>
                      <a:pPr algn="ctr"/>
                      <a:r>
                        <a:rPr lang="pt-BR" sz="2800" dirty="0" smtClean="0"/>
                        <a:t>LÍDER</a:t>
                      </a:r>
                      <a:r>
                        <a:rPr lang="pt-BR" sz="2800" baseline="0" dirty="0" smtClean="0"/>
                        <a:t> SEM LUCRO</a:t>
                      </a:r>
                      <a:endParaRPr lang="pt-BR" sz="28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74DF9-AD47-4691-BA21-BBFCE3637A9A}" type="slidenum">
              <a:rPr kumimoji="0" lang="en-US" smtClean="0"/>
              <a:pPr/>
              <a:t>9</a:t>
            </a:fld>
            <a:endParaRPr kumimoji="0" lang="en-US"/>
          </a:p>
        </p:txBody>
      </p:sp>
      <p:cxnSp>
        <p:nvCxnSpPr>
          <p:cNvPr id="7" name="Conector de seta reta 6"/>
          <p:cNvCxnSpPr/>
          <p:nvPr/>
        </p:nvCxnSpPr>
        <p:spPr>
          <a:xfrm rot="5400000" flipH="1" flipV="1">
            <a:off x="-1081422" y="3248186"/>
            <a:ext cx="3096344" cy="1588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CaixaDeTexto 7"/>
          <p:cNvSpPr txBox="1"/>
          <p:nvPr/>
        </p:nvSpPr>
        <p:spPr>
          <a:xfrm>
            <a:off x="179512" y="4941168"/>
            <a:ext cx="553998" cy="929229"/>
          </a:xfrm>
          <a:prstGeom prst="rect">
            <a:avLst/>
          </a:prstGeom>
          <a:noFill/>
        </p:spPr>
        <p:txBody>
          <a:bodyPr vert="vert270" wrap="none" rtlCol="0">
            <a:spAutoFit/>
          </a:bodyPr>
          <a:lstStyle/>
          <a:p>
            <a:r>
              <a:rPr lang="pt-BR" dirty="0" smtClean="0">
                <a:latin typeface="+mn-lt"/>
              </a:rPr>
              <a:t>PREÇO</a:t>
            </a:r>
            <a:endParaRPr lang="pt-BR" dirty="0">
              <a:latin typeface="+mn-lt"/>
            </a:endParaRPr>
          </a:p>
        </p:txBody>
      </p:sp>
      <p:cxnSp>
        <p:nvCxnSpPr>
          <p:cNvPr id="11" name="Conector de seta reta 10"/>
          <p:cNvCxnSpPr/>
          <p:nvPr/>
        </p:nvCxnSpPr>
        <p:spPr>
          <a:xfrm>
            <a:off x="2843808" y="1556792"/>
            <a:ext cx="6048672" cy="1588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CaixaDeTexto 11"/>
          <p:cNvSpPr txBox="1"/>
          <p:nvPr/>
        </p:nvSpPr>
        <p:spPr>
          <a:xfrm>
            <a:off x="755576" y="1340768"/>
            <a:ext cx="1980222" cy="461665"/>
          </a:xfrm>
          <a:prstGeom prst="rect">
            <a:avLst/>
          </a:prstGeom>
          <a:noFill/>
        </p:spPr>
        <p:txBody>
          <a:bodyPr vert="horz" wrap="none" rtlCol="0">
            <a:spAutoFit/>
          </a:bodyPr>
          <a:lstStyle/>
          <a:p>
            <a:r>
              <a:rPr lang="pt-BR" dirty="0" smtClean="0">
                <a:latin typeface="+mn-lt"/>
              </a:rPr>
              <a:t>DESEMPENHO</a:t>
            </a:r>
            <a:endParaRPr lang="pt-BR" dirty="0">
              <a:latin typeface="+mn-l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2846</TotalTime>
  <Words>1228</Words>
  <Application>Microsoft Office PowerPoint</Application>
  <PresentationFormat>Apresentação na tela (4:3)</PresentationFormat>
  <Paragraphs>234</Paragraphs>
  <Slides>31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31</vt:i4>
      </vt:variant>
    </vt:vector>
  </HeadingPairs>
  <TitlesOfParts>
    <vt:vector size="32" baseType="lpstr">
      <vt:lpstr>Tema do Office</vt:lpstr>
      <vt:lpstr>O negócio precisa chegar ao mercado (plano de marketing)</vt:lpstr>
      <vt:lpstr>Posicionamento da empresa</vt:lpstr>
      <vt:lpstr>Pesquisa de Mercado</vt:lpstr>
      <vt:lpstr>Pesquisa de Mercado</vt:lpstr>
      <vt:lpstr>Como aplicar um marketing um-a-um efetivo</vt:lpstr>
      <vt:lpstr>Pesquisa de Mercado</vt:lpstr>
      <vt:lpstr>Selecionando o mercado alvo</vt:lpstr>
      <vt:lpstr>Posicionamento</vt:lpstr>
      <vt:lpstr>Matriz de Marketing </vt:lpstr>
      <vt:lpstr>Matriz de Marketing </vt:lpstr>
      <vt:lpstr>Estratégias de mercado para empreendedores de risco</vt:lpstr>
      <vt:lpstr>Estratégias de mercado para empreendedores de risco</vt:lpstr>
      <vt:lpstr>Estratégias de mercado para empreendedores de risco</vt:lpstr>
      <vt:lpstr>Estratégias de mercado para empreendedores de risco</vt:lpstr>
      <vt:lpstr>Estratégias de mercado para empreendedores de risco</vt:lpstr>
      <vt:lpstr>Criando uma estratégia de mercado</vt:lpstr>
      <vt:lpstr>Foco no cliente</vt:lpstr>
      <vt:lpstr>Foco no cliente</vt:lpstr>
      <vt:lpstr>Busca pela qualidade</vt:lpstr>
      <vt:lpstr>Atenção com a satisfação do cliente</vt:lpstr>
      <vt:lpstr>Concentração na inovação</vt:lpstr>
      <vt:lpstr>Ênfase na velocidade de atendimento</vt:lpstr>
      <vt:lpstr>Benefícios do marketing na WEB</vt:lpstr>
      <vt:lpstr>O Mix do Marketing</vt:lpstr>
      <vt:lpstr>Estágios no ciclo de vida do produto</vt:lpstr>
      <vt:lpstr>Ciclo de vida do produto</vt:lpstr>
      <vt:lpstr>Conceito valor agregado</vt:lpstr>
      <vt:lpstr>Estratégia Valor-Agregado</vt:lpstr>
      <vt:lpstr>Planejamento Valor-Agregado</vt:lpstr>
      <vt:lpstr>Venda Valor-Agregado</vt:lpstr>
      <vt:lpstr>Liderança Valor-Agregado</vt:lpstr>
    </vt:vector>
  </TitlesOfParts>
  <Company>Grifo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Carlos</dc:creator>
  <cp:lastModifiedBy>User</cp:lastModifiedBy>
  <cp:revision>384</cp:revision>
  <dcterms:created xsi:type="dcterms:W3CDTF">2009-06-17T19:29:58Z</dcterms:created>
  <dcterms:modified xsi:type="dcterms:W3CDTF">2011-05-01T23:47:47Z</dcterms:modified>
</cp:coreProperties>
</file>