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2"/>
  </p:notesMasterIdLst>
  <p:handoutMasterIdLst>
    <p:handoutMasterId r:id="rId23"/>
  </p:handoutMasterIdLst>
  <p:sldIdLst>
    <p:sldId id="261" r:id="rId2"/>
    <p:sldId id="262" r:id="rId3"/>
    <p:sldId id="263" r:id="rId4"/>
    <p:sldId id="264" r:id="rId5"/>
    <p:sldId id="265" r:id="rId6"/>
    <p:sldId id="267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9" r:id="rId16"/>
    <p:sldId id="275" r:id="rId17"/>
    <p:sldId id="276" r:id="rId18"/>
    <p:sldId id="277" r:id="rId19"/>
    <p:sldId id="278" r:id="rId20"/>
    <p:sldId id="280" r:id="rId2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DBEE"/>
    <a:srgbClr val="99CCFF"/>
    <a:srgbClr val="C1D9ED"/>
    <a:srgbClr val="B5CEE3"/>
    <a:srgbClr val="BBDCEB"/>
    <a:srgbClr val="B0D7E8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2" d="100"/>
          <a:sy n="72" d="100"/>
        </p:scale>
        <p:origin x="-84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3024"/>
        <p:guide pos="23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45F94-2953-4577-8EF8-9794DF3C4C27}" type="datetimeFigureOut">
              <a:rPr lang="pt-BR" smtClean="0"/>
              <a:pPr/>
              <a:t>25/04/2011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19A79C-C598-4FFB-BE0B-4DD9A5C20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DFF20C00-9958-4BCD-8EDF-78ADD3624CE9}" type="datetimeFigureOut">
              <a:rPr lang="pt-BR"/>
              <a:pPr>
                <a:defRPr/>
              </a:pPr>
              <a:t>25/04/2011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FF524B45-0F73-451F-953F-ED2294A44C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524B45-0F73-451F-953F-ED2294A44C19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524B45-0F73-451F-953F-ED2294A44C19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9CB88-5E1A-4FAC-892A-60949ACB1F6F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55" r:id="rId12"/>
    <p:sldLayoutId id="2147483660" r:id="rId13"/>
    <p:sldLayoutId id="2147483661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upload.wikimedia.org/wikipedia/commons/1/10/Estrategias_genericas.png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492896"/>
            <a:ext cx="7772400" cy="1728191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Como avaliar o negócio e definir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 (melhor)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estratégia de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mercado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5656" y="4484712"/>
            <a:ext cx="6400800" cy="1752600"/>
          </a:xfrm>
        </p:spPr>
        <p:txBody>
          <a:bodyPr/>
          <a:lstStyle/>
          <a:p>
            <a:r>
              <a:rPr lang="pt-BR" dirty="0" err="1" smtClean="0"/>
              <a:t>Francilene</a:t>
            </a:r>
            <a:r>
              <a:rPr lang="pt-BR" dirty="0" smtClean="0"/>
              <a:t> Garcia</a:t>
            </a:r>
          </a:p>
          <a:p>
            <a:r>
              <a:rPr lang="pt-BR" dirty="0" smtClean="0"/>
              <a:t>DSC/CEEI/UFCG</a:t>
            </a:r>
            <a:endParaRPr lang="pt-BR" dirty="0"/>
          </a:p>
        </p:txBody>
      </p:sp>
      <p:pic>
        <p:nvPicPr>
          <p:cNvPr id="14338" name="Picture 2" descr="http://t2.gstatic.com/images?q=tbn:ANd9GcTx2karvPJtcPkx0g4n15fgiIsCtip6eijiXT8cJIAJzKEmPkD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764704"/>
            <a:ext cx="2714625" cy="1685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Competição (canais)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3347864" y="1628800"/>
            <a:ext cx="5338936" cy="4392487"/>
          </a:xfrm>
        </p:spPr>
        <p:txBody>
          <a:bodyPr>
            <a:normAutofit/>
          </a:bodyPr>
          <a:lstStyle/>
          <a:p>
            <a:r>
              <a:rPr lang="pt-BR" dirty="0" smtClean="0"/>
              <a:t>Competição cabeça-cabeça</a:t>
            </a:r>
          </a:p>
          <a:p>
            <a:r>
              <a:rPr lang="pt-BR" dirty="0" smtClean="0"/>
              <a:t>Canais alternativos</a:t>
            </a:r>
          </a:p>
          <a:p>
            <a:r>
              <a:rPr lang="pt-BR" dirty="0" smtClean="0"/>
              <a:t>Potenciais entrantes</a:t>
            </a:r>
          </a:p>
          <a:p>
            <a:r>
              <a:rPr lang="pt-BR" dirty="0" smtClean="0"/>
              <a:t>Condutas atuais de tocar o negócio (ou condutas antigas)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10</a:t>
            </a:fld>
            <a:endParaRPr kumimoji="0" lang="en-US"/>
          </a:p>
        </p:txBody>
      </p:sp>
      <p:sp>
        <p:nvSpPr>
          <p:cNvPr id="7" name="Elipse 6"/>
          <p:cNvSpPr/>
          <p:nvPr/>
        </p:nvSpPr>
        <p:spPr>
          <a:xfrm>
            <a:off x="323528" y="2132856"/>
            <a:ext cx="2448272" cy="230425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Competição</a:t>
            </a:r>
            <a:endParaRPr lang="pt-B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Análise competitiva </a:t>
            </a:r>
            <a:br>
              <a:rPr lang="pt-BR" dirty="0" smtClean="0"/>
            </a:br>
            <a:r>
              <a:rPr lang="pt-BR" dirty="0" smtClean="0"/>
              <a:t>(o que deve ser investigado)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3347864" y="1628801"/>
            <a:ext cx="5338936" cy="3384376"/>
          </a:xfrm>
        </p:spPr>
        <p:txBody>
          <a:bodyPr>
            <a:normAutofit/>
          </a:bodyPr>
          <a:lstStyle/>
          <a:p>
            <a:r>
              <a:rPr lang="pt-BR" dirty="0" smtClean="0"/>
              <a:t>Produtos</a:t>
            </a:r>
          </a:p>
          <a:p>
            <a:r>
              <a:rPr lang="pt-BR" dirty="0" smtClean="0"/>
              <a:t>Mercados alvos</a:t>
            </a:r>
          </a:p>
          <a:p>
            <a:r>
              <a:rPr lang="pt-BR" dirty="0" smtClean="0"/>
              <a:t>$$ investida</a:t>
            </a:r>
          </a:p>
          <a:p>
            <a:r>
              <a:rPr lang="pt-BR" dirty="0" smtClean="0"/>
              <a:t>Relatórios de analistas</a:t>
            </a:r>
          </a:p>
          <a:p>
            <a:r>
              <a:rPr lang="pt-BR" dirty="0" smtClean="0"/>
              <a:t>Sócios</a:t>
            </a:r>
          </a:p>
          <a:p>
            <a:r>
              <a:rPr lang="pt-BR" dirty="0" smtClean="0"/>
              <a:t>Parceiros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11</a:t>
            </a:fld>
            <a:endParaRPr kumimoji="0" lang="en-US"/>
          </a:p>
        </p:txBody>
      </p:sp>
      <p:sp>
        <p:nvSpPr>
          <p:cNvPr id="7" name="Elipse 6"/>
          <p:cNvSpPr/>
          <p:nvPr/>
        </p:nvSpPr>
        <p:spPr>
          <a:xfrm>
            <a:off x="323528" y="2132856"/>
            <a:ext cx="2448272" cy="230425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Competição</a:t>
            </a:r>
            <a:endParaRPr lang="pt-B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221088"/>
            <a:ext cx="1632595" cy="2042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Análise competitiva </a:t>
            </a:r>
            <a:br>
              <a:rPr lang="pt-BR" dirty="0" smtClean="0"/>
            </a:br>
            <a:r>
              <a:rPr lang="pt-BR" dirty="0" smtClean="0"/>
              <a:t>(o que MAIS investigar)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3275856" y="2060848"/>
            <a:ext cx="5338936" cy="2664295"/>
          </a:xfrm>
        </p:spPr>
        <p:txBody>
          <a:bodyPr>
            <a:normAutofit/>
          </a:bodyPr>
          <a:lstStyle/>
          <a:p>
            <a:r>
              <a:rPr lang="pt-BR" dirty="0" smtClean="0"/>
              <a:t>Capacidades</a:t>
            </a:r>
          </a:p>
          <a:p>
            <a:r>
              <a:rPr lang="pt-BR" dirty="0" smtClean="0"/>
              <a:t>Estratégias</a:t>
            </a:r>
          </a:p>
          <a:p>
            <a:r>
              <a:rPr lang="pt-BR" dirty="0" smtClean="0"/>
              <a:t>Metas</a:t>
            </a:r>
          </a:p>
          <a:p>
            <a:r>
              <a:rPr lang="pt-BR" dirty="0" smtClean="0"/>
              <a:t>Respostas da competição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12</a:t>
            </a:fld>
            <a:endParaRPr kumimoji="0" lang="en-US"/>
          </a:p>
        </p:txBody>
      </p:sp>
      <p:sp>
        <p:nvSpPr>
          <p:cNvPr id="7" name="Elipse 6"/>
          <p:cNvSpPr/>
          <p:nvPr/>
        </p:nvSpPr>
        <p:spPr>
          <a:xfrm>
            <a:off x="323528" y="2132856"/>
            <a:ext cx="2448272" cy="230425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Competição</a:t>
            </a:r>
            <a:endParaRPr lang="pt-B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437112"/>
            <a:ext cx="1632595" cy="2042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Análise competitiva </a:t>
            </a:r>
            <a:br>
              <a:rPr lang="pt-BR" dirty="0" smtClean="0"/>
            </a:br>
            <a:r>
              <a:rPr lang="pt-BR" dirty="0" smtClean="0"/>
              <a:t>(fontes de informação)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3275856" y="1916832"/>
            <a:ext cx="5338936" cy="2664295"/>
          </a:xfrm>
        </p:spPr>
        <p:txBody>
          <a:bodyPr>
            <a:normAutofit/>
          </a:bodyPr>
          <a:lstStyle/>
          <a:p>
            <a:r>
              <a:rPr lang="pt-BR" dirty="0" smtClean="0"/>
              <a:t>Peças de marketing</a:t>
            </a:r>
          </a:p>
          <a:p>
            <a:r>
              <a:rPr lang="pt-BR" dirty="0" smtClean="0"/>
              <a:t>FAZER USO do produto!</a:t>
            </a:r>
          </a:p>
          <a:p>
            <a:r>
              <a:rPr lang="pt-BR" dirty="0" smtClean="0"/>
              <a:t>Documentos dos IPO (ou Oferta Pública Inicial)</a:t>
            </a:r>
          </a:p>
          <a:p>
            <a:r>
              <a:rPr lang="pt-BR" dirty="0" smtClean="0"/>
              <a:t>Relatórios financeiros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13</a:t>
            </a:fld>
            <a:endParaRPr kumimoji="0" lang="en-US"/>
          </a:p>
        </p:txBody>
      </p:sp>
      <p:sp>
        <p:nvSpPr>
          <p:cNvPr id="7" name="Elipse 6"/>
          <p:cNvSpPr/>
          <p:nvPr/>
        </p:nvSpPr>
        <p:spPr>
          <a:xfrm>
            <a:off x="323528" y="2132856"/>
            <a:ext cx="2448272" cy="230425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Competição</a:t>
            </a:r>
            <a:endParaRPr lang="pt-B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1746" name="Picture 2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560683"/>
            <a:ext cx="1863165" cy="18926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Análise competitiva </a:t>
            </a:r>
            <a:br>
              <a:rPr lang="pt-BR" dirty="0" smtClean="0"/>
            </a:br>
            <a:r>
              <a:rPr lang="pt-BR" dirty="0" smtClean="0"/>
              <a:t>(MAIS fontes de informação)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3275856" y="1916832"/>
            <a:ext cx="5338936" cy="2664295"/>
          </a:xfrm>
        </p:spPr>
        <p:txBody>
          <a:bodyPr>
            <a:normAutofit/>
          </a:bodyPr>
          <a:lstStyle/>
          <a:p>
            <a:r>
              <a:rPr lang="pt-BR" dirty="0" smtClean="0"/>
              <a:t>Ofertas/Propostas</a:t>
            </a:r>
          </a:p>
          <a:p>
            <a:r>
              <a:rPr lang="pt-BR" dirty="0" smtClean="0"/>
              <a:t>Imprensa</a:t>
            </a:r>
          </a:p>
          <a:p>
            <a:r>
              <a:rPr lang="pt-BR" dirty="0" smtClean="0"/>
              <a:t>Consultores</a:t>
            </a:r>
          </a:p>
          <a:p>
            <a:r>
              <a:rPr lang="pt-BR" dirty="0" smtClean="0"/>
              <a:t>Ex-empregados</a:t>
            </a:r>
          </a:p>
          <a:p>
            <a:r>
              <a:rPr lang="pt-BR" dirty="0" smtClean="0"/>
              <a:t>“Inimigos”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14</a:t>
            </a:fld>
            <a:endParaRPr kumimoji="0" lang="en-US"/>
          </a:p>
        </p:txBody>
      </p:sp>
      <p:sp>
        <p:nvSpPr>
          <p:cNvPr id="7" name="Elipse 6"/>
          <p:cNvSpPr/>
          <p:nvPr/>
        </p:nvSpPr>
        <p:spPr>
          <a:xfrm>
            <a:off x="323528" y="2132856"/>
            <a:ext cx="2448272" cy="230425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Competição</a:t>
            </a:r>
            <a:endParaRPr lang="pt-B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1746" name="Picture 2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4560683"/>
            <a:ext cx="1863165" cy="18926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492896"/>
            <a:ext cx="7772400" cy="1728191"/>
          </a:xfrm>
        </p:spPr>
        <p:txBody>
          <a:bodyPr>
            <a:norm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 as informações... É hora de definir a estratégia competitiva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Estratégias </a:t>
            </a:r>
            <a:r>
              <a:rPr lang="pt-BR" dirty="0" smtClean="0"/>
              <a:t>genéricas de Porter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16</a:t>
            </a:fld>
            <a:endParaRPr kumimoji="0" lang="en-US"/>
          </a:p>
        </p:txBody>
      </p:sp>
      <p:pic>
        <p:nvPicPr>
          <p:cNvPr id="32770" name="Picture 2" descr="Ficheiro:Estrategias genericas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1844824"/>
            <a:ext cx="6753225" cy="4610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Liderança de Baixo Custo</a:t>
            </a:r>
            <a:br>
              <a:rPr lang="pt-BR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O setor </a:t>
            </a:r>
            <a:r>
              <a:rPr lang="pt-BR" dirty="0" smtClean="0"/>
              <a:t>de varejo é </a:t>
            </a:r>
            <a:r>
              <a:rPr lang="pt-BR" dirty="0" smtClean="0"/>
              <a:t>um bom exemplo para essa prática de guerra </a:t>
            </a:r>
            <a:r>
              <a:rPr lang="pt-BR" dirty="0" smtClean="0"/>
              <a:t>de preços entre empresas. </a:t>
            </a:r>
            <a:r>
              <a:rPr lang="pt-BR" dirty="0" smtClean="0"/>
              <a:t>Se o </a:t>
            </a:r>
            <a:r>
              <a:rPr lang="pt-BR" dirty="0" smtClean="0"/>
              <a:t>produto comercializado é uma commodity, essa pode ser </a:t>
            </a:r>
            <a:r>
              <a:rPr lang="pt-BR" dirty="0" smtClean="0"/>
              <a:t>uma boa estratégia.</a:t>
            </a:r>
          </a:p>
          <a:p>
            <a:r>
              <a:rPr lang="pt-BR" dirty="0" smtClean="0"/>
              <a:t>Algumas medidas adotadas para ser competitivo com essa </a:t>
            </a:r>
            <a:r>
              <a:rPr lang="pt-BR" dirty="0" smtClean="0"/>
              <a:t>estratégia:</a:t>
            </a:r>
            <a:endParaRPr lang="pt-BR" dirty="0" smtClean="0"/>
          </a:p>
          <a:p>
            <a:pPr lvl="1"/>
            <a:r>
              <a:rPr lang="pt-BR" dirty="0" smtClean="0"/>
              <a:t>Melhoria Contínua da Eficiência </a:t>
            </a:r>
            <a:r>
              <a:rPr lang="pt-BR" dirty="0" smtClean="0"/>
              <a:t>Operacional</a:t>
            </a:r>
            <a:endParaRPr lang="pt-BR" dirty="0" smtClean="0"/>
          </a:p>
          <a:p>
            <a:pPr lvl="1"/>
            <a:r>
              <a:rPr lang="pt-BR" dirty="0" smtClean="0"/>
              <a:t>Possuir </a:t>
            </a:r>
            <a:r>
              <a:rPr lang="pt-BR" dirty="0" smtClean="0"/>
              <a:t>uma rede de fornecedores com baixo </a:t>
            </a:r>
            <a:r>
              <a:rPr lang="pt-BR" dirty="0" smtClean="0"/>
              <a:t>custo</a:t>
            </a:r>
            <a:endParaRPr lang="pt-BR" dirty="0" smtClean="0"/>
          </a:p>
          <a:p>
            <a:pPr lvl="1"/>
            <a:r>
              <a:rPr lang="pt-BR" dirty="0" smtClean="0"/>
              <a:t>Economias de Escala e de </a:t>
            </a:r>
            <a:r>
              <a:rPr lang="pt-BR" dirty="0" smtClean="0"/>
              <a:t>Escopo</a:t>
            </a:r>
            <a:endParaRPr lang="pt-BR" dirty="0" smtClean="0"/>
          </a:p>
          <a:p>
            <a:pPr lvl="1"/>
            <a:r>
              <a:rPr lang="pt-BR" dirty="0" smtClean="0"/>
              <a:t>Desenvolvimento produtos substitutos mais baratos</a:t>
            </a:r>
          </a:p>
          <a:p>
            <a:pPr lvl="1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17</a:t>
            </a:fld>
            <a:endParaRPr kumimoji="0"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Diferenciação de </a:t>
            </a:r>
            <a:r>
              <a:rPr lang="pt-BR" b="1" dirty="0" smtClean="0"/>
              <a:t>Produtos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Quando </a:t>
            </a:r>
            <a:r>
              <a:rPr lang="pt-BR" dirty="0" smtClean="0"/>
              <a:t>uma empresa busca conquistar os clientes através da melhoria de seus produtos, agregando a eles funções e características únicas ela está utilizando uma estratégia de diferenciação. Em geral aqui aparece o conceito de produto substituto</a:t>
            </a:r>
            <a:r>
              <a:rPr lang="pt-BR" dirty="0" smtClean="0"/>
              <a:t>.</a:t>
            </a:r>
          </a:p>
          <a:p>
            <a:r>
              <a:rPr lang="pt-BR" dirty="0" smtClean="0"/>
              <a:t>Quando os </a:t>
            </a:r>
            <a:r>
              <a:rPr lang="pt-BR" dirty="0" err="1" smtClean="0"/>
              <a:t>DVD´</a:t>
            </a:r>
            <a:r>
              <a:rPr lang="pt-BR" dirty="0" smtClean="0"/>
              <a:t>s surgiram as melhorias foram logo levadas em consideração na hora de optar pelo novo produto em oposição ao </a:t>
            </a:r>
            <a:r>
              <a:rPr lang="pt-BR" dirty="0" smtClean="0"/>
              <a:t>VHS.</a:t>
            </a:r>
          </a:p>
          <a:p>
            <a:pPr lvl="1"/>
            <a:r>
              <a:rPr lang="pt-BR" dirty="0" smtClean="0"/>
              <a:t>M</a:t>
            </a:r>
            <a:r>
              <a:rPr lang="pt-BR" dirty="0" smtClean="0"/>
              <a:t>aior </a:t>
            </a:r>
            <a:r>
              <a:rPr lang="pt-BR" dirty="0" smtClean="0"/>
              <a:t>qualidade na imagem, maior espaço de armazenamento, melhor organização e comodidade na hora de exibir filmes, tudo isso foi levado em conta </a:t>
            </a:r>
            <a:r>
              <a:rPr lang="pt-BR" dirty="0" smtClean="0"/>
              <a:t>pelos </a:t>
            </a:r>
            <a:r>
              <a:rPr lang="pt-BR" dirty="0" smtClean="0"/>
              <a:t>consumidores</a:t>
            </a:r>
            <a:r>
              <a:rPr lang="pt-BR" dirty="0" smtClean="0"/>
              <a:t>.</a:t>
            </a:r>
          </a:p>
          <a:p>
            <a:r>
              <a:rPr lang="pt-BR" dirty="0" smtClean="0"/>
              <a:t>Quando uma empresa anuncia que o seu produto é único ela está usando a diferenciação como estratégia competitiva</a:t>
            </a:r>
            <a:r>
              <a:rPr lang="pt-BR" dirty="0" smtClean="0"/>
              <a:t>. Funciona bem para produtos com valor agregado. </a:t>
            </a:r>
          </a:p>
          <a:p>
            <a:pPr lvl="1"/>
            <a:r>
              <a:rPr lang="pt-BR" dirty="0" smtClean="0"/>
              <a:t>Você alguma vez já pensou em comprar um notebook levando em conta apenas o seu preço? 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18</a:t>
            </a:fld>
            <a:endParaRPr kumimoji="0"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Relacionamento com o </a:t>
            </a:r>
            <a:r>
              <a:rPr lang="pt-BR" b="1" dirty="0" smtClean="0"/>
              <a:t>cliente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Certas </a:t>
            </a:r>
            <a:r>
              <a:rPr lang="pt-BR" dirty="0" smtClean="0"/>
              <a:t>empresas podem buscar o sucesso possuindo uma política de relacionamento mais </a:t>
            </a:r>
            <a:r>
              <a:rPr lang="pt-BR" dirty="0" smtClean="0"/>
              <a:t>próxima aos principais clientes. Neste caso, é </a:t>
            </a:r>
            <a:r>
              <a:rPr lang="pt-BR" dirty="0" smtClean="0"/>
              <a:t>fundamental </a:t>
            </a:r>
            <a:r>
              <a:rPr lang="pt-BR" u="sng" dirty="0" smtClean="0"/>
              <a:t>ter </a:t>
            </a:r>
            <a:r>
              <a:rPr lang="pt-BR" u="sng" dirty="0" smtClean="0"/>
              <a:t>foco </a:t>
            </a:r>
            <a:r>
              <a:rPr lang="pt-BR" dirty="0" smtClean="0"/>
              <a:t>no mercado </a:t>
            </a:r>
            <a:r>
              <a:rPr lang="pt-BR" dirty="0" smtClean="0"/>
              <a:t>específico </a:t>
            </a:r>
            <a:r>
              <a:rPr lang="pt-BR" dirty="0" smtClean="0"/>
              <a:t>que a </a:t>
            </a:r>
            <a:r>
              <a:rPr lang="pt-BR" dirty="0" smtClean="0"/>
              <a:t>empresa vai atuar. </a:t>
            </a:r>
            <a:endParaRPr lang="pt-BR" dirty="0" smtClean="0"/>
          </a:p>
          <a:p>
            <a:pPr lvl="1"/>
            <a:r>
              <a:rPr lang="pt-BR" dirty="0" smtClean="0"/>
              <a:t>Por </a:t>
            </a:r>
            <a:r>
              <a:rPr lang="pt-BR" dirty="0" smtClean="0"/>
              <a:t>exemplo um salão de beleza em geral possui uma clientela fiel, para esse público um tratamento </a:t>
            </a:r>
            <a:r>
              <a:rPr lang="pt-BR" dirty="0" smtClean="0"/>
              <a:t>próximo </a:t>
            </a:r>
            <a:r>
              <a:rPr lang="pt-BR" dirty="0" smtClean="0"/>
              <a:t>e personalizado pode ser aplicado</a:t>
            </a:r>
            <a:r>
              <a:rPr lang="pt-BR" dirty="0" smtClean="0"/>
              <a:t>.</a:t>
            </a:r>
          </a:p>
          <a:p>
            <a:r>
              <a:rPr lang="pt-BR" dirty="0" smtClean="0"/>
              <a:t>Em geral, empresas de serviço, onde o cliente final está bem próximo do processo, como por exemplo dentistas, médicos, </a:t>
            </a:r>
            <a:r>
              <a:rPr lang="pt-BR" dirty="0" smtClean="0"/>
              <a:t>consultorias, </a:t>
            </a:r>
            <a:r>
              <a:rPr lang="pt-BR" dirty="0" smtClean="0"/>
              <a:t>podem obter grandes vantagens </a:t>
            </a:r>
            <a:r>
              <a:rPr lang="pt-BR" dirty="0" smtClean="0"/>
              <a:t>ao </a:t>
            </a:r>
            <a:r>
              <a:rPr lang="pt-BR" dirty="0" smtClean="0"/>
              <a:t>desenvolver uma estratégia de relacionamento com o cliente.</a:t>
            </a:r>
            <a:r>
              <a:rPr lang="pt-BR" dirty="0" smtClean="0"/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19</a:t>
            </a:fld>
            <a:endParaRPr kumimoji="0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Como definir a (melhor) estratégia de mercado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</a:t>
            </a:fld>
            <a:endParaRPr kumimoji="0" lang="en-US"/>
          </a:p>
        </p:txBody>
      </p:sp>
      <p:sp>
        <p:nvSpPr>
          <p:cNvPr id="4" name="Retângulo 3"/>
          <p:cNvSpPr/>
          <p:nvPr/>
        </p:nvSpPr>
        <p:spPr>
          <a:xfrm>
            <a:off x="553846" y="1844820"/>
            <a:ext cx="222213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7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3-</a:t>
            </a:r>
            <a:r>
              <a:rPr lang="pt-BR" sz="7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Cs</a:t>
            </a:r>
            <a:endParaRPr lang="pt-BR" sz="7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267744" y="1700808"/>
            <a:ext cx="4896544" cy="4320480"/>
            <a:chOff x="2267744" y="1700808"/>
            <a:chExt cx="4896544" cy="4320480"/>
          </a:xfrm>
        </p:grpSpPr>
        <p:sp>
          <p:nvSpPr>
            <p:cNvPr id="5" name="Elipse 4"/>
            <p:cNvSpPr/>
            <p:nvPr/>
          </p:nvSpPr>
          <p:spPr>
            <a:xfrm>
              <a:off x="3563888" y="1700808"/>
              <a:ext cx="2448272" cy="2304256"/>
            </a:xfrm>
            <a:prstGeom prst="ellipse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Corporação (empresa)</a:t>
              </a:r>
              <a:endPara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Elipse 5"/>
            <p:cNvSpPr/>
            <p:nvPr/>
          </p:nvSpPr>
          <p:spPr>
            <a:xfrm>
              <a:off x="2267744" y="3645024"/>
              <a:ext cx="2448272" cy="2304256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Cliente </a:t>
              </a:r>
              <a:endPara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Elipse 6"/>
            <p:cNvSpPr/>
            <p:nvPr/>
          </p:nvSpPr>
          <p:spPr>
            <a:xfrm>
              <a:off x="4716016" y="3717032"/>
              <a:ext cx="2448272" cy="230425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Competição</a:t>
              </a:r>
              <a:endParaRPr lang="pt-B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Cite exemplos de empresas que adotam para cada uma das três estratégias genéricas citadas. Comente cada um dos exemplos.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20</a:t>
            </a:fld>
            <a:endParaRPr kumimoji="0"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Análise SWOT (FOFA)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3</a:t>
            </a:fld>
            <a:endParaRPr kumimoji="0" lang="en-US"/>
          </a:p>
        </p:txBody>
      </p:sp>
      <p:pic>
        <p:nvPicPr>
          <p:cNvPr id="10242" name="Picture 2" descr="http://t0.gstatic.com/images?q=tbn:ANd9GcQ2UMQS0JpSeUjbwzpA6bRrHDdYCcu9iKuSRjvjEp8i8wexOW9d"/>
          <p:cNvPicPr>
            <a:picLocks noChangeAspect="1" noChangeArrowheads="1"/>
          </p:cNvPicPr>
          <p:nvPr/>
        </p:nvPicPr>
        <p:blipFill>
          <a:blip r:embed="rId2" cstate="print"/>
          <a:srcRect t="11864"/>
          <a:stretch>
            <a:fillRect/>
          </a:stretch>
        </p:blipFill>
        <p:spPr bwMode="auto">
          <a:xfrm>
            <a:off x="1547664" y="1412776"/>
            <a:ext cx="5502983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Análise da corporação</a:t>
            </a:r>
            <a:br>
              <a:rPr lang="pt-BR" dirty="0" smtClean="0"/>
            </a:br>
            <a:r>
              <a:rPr lang="pt-BR" dirty="0" smtClean="0"/>
              <a:t>(o que deve ser investigado)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3347864" y="1927373"/>
            <a:ext cx="5338936" cy="4525963"/>
          </a:xfrm>
        </p:spPr>
        <p:txBody>
          <a:bodyPr/>
          <a:lstStyle/>
          <a:p>
            <a:r>
              <a:rPr lang="pt-BR" dirty="0" smtClean="0"/>
              <a:t>Sócios e colaboradores</a:t>
            </a:r>
          </a:p>
          <a:p>
            <a:r>
              <a:rPr lang="pt-BR" dirty="0" smtClean="0"/>
              <a:t>Produtos e tecnologias</a:t>
            </a:r>
          </a:p>
          <a:p>
            <a:r>
              <a:rPr lang="pt-BR" dirty="0" smtClean="0"/>
              <a:t>Finanças e investimentos</a:t>
            </a:r>
          </a:p>
          <a:p>
            <a:r>
              <a:rPr lang="pt-BR" dirty="0" smtClean="0"/>
              <a:t>Clientes atuais (potenciais)</a:t>
            </a:r>
          </a:p>
          <a:p>
            <a:r>
              <a:rPr lang="pt-BR" dirty="0" smtClean="0"/>
              <a:t>Posicionamento no mercado</a:t>
            </a:r>
          </a:p>
          <a:p>
            <a:r>
              <a:rPr lang="pt-BR" dirty="0" smtClean="0"/>
              <a:t>Parceiros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4</a:t>
            </a:fld>
            <a:endParaRPr kumimoji="0" lang="en-US"/>
          </a:p>
        </p:txBody>
      </p:sp>
      <p:sp>
        <p:nvSpPr>
          <p:cNvPr id="7" name="Elipse 6"/>
          <p:cNvSpPr/>
          <p:nvPr/>
        </p:nvSpPr>
        <p:spPr>
          <a:xfrm>
            <a:off x="467544" y="2276872"/>
            <a:ext cx="2448272" cy="2304256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Corporação (empresa)</a:t>
            </a:r>
            <a:endParaRPr lang="pt-B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Análise do cliente</a:t>
            </a:r>
            <a:br>
              <a:rPr lang="pt-BR" dirty="0" smtClean="0"/>
            </a:br>
            <a:r>
              <a:rPr lang="pt-BR" dirty="0" smtClean="0"/>
              <a:t>(o que deve ser investigado)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3347864" y="2359421"/>
            <a:ext cx="5338936" cy="3301827"/>
          </a:xfrm>
        </p:spPr>
        <p:txBody>
          <a:bodyPr/>
          <a:lstStyle/>
          <a:p>
            <a:r>
              <a:rPr lang="pt-BR" dirty="0" smtClean="0"/>
              <a:t>Clientes</a:t>
            </a:r>
          </a:p>
          <a:p>
            <a:r>
              <a:rPr lang="pt-BR" dirty="0" smtClean="0"/>
              <a:t>Indústria</a:t>
            </a:r>
          </a:p>
          <a:p>
            <a:r>
              <a:rPr lang="pt-BR" dirty="0" smtClean="0"/>
              <a:t>Mercado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5</a:t>
            </a:fld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467544" y="2132856"/>
            <a:ext cx="2448272" cy="230425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Cliente </a:t>
            </a:r>
            <a:endParaRPr lang="pt-B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Análise indústria &amp; mercado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3275856" y="1700808"/>
            <a:ext cx="5338936" cy="3960440"/>
          </a:xfrm>
        </p:spPr>
        <p:txBody>
          <a:bodyPr/>
          <a:lstStyle/>
          <a:p>
            <a:r>
              <a:rPr lang="pt-BR" dirty="0" smtClean="0"/>
              <a:t>Definição</a:t>
            </a:r>
          </a:p>
          <a:p>
            <a:r>
              <a:rPr lang="pt-BR" dirty="0" smtClean="0"/>
              <a:t>Segmentação</a:t>
            </a:r>
          </a:p>
          <a:p>
            <a:r>
              <a:rPr lang="pt-BR" dirty="0" smtClean="0"/>
              <a:t>Tamanho (atual e projetado)</a:t>
            </a:r>
          </a:p>
          <a:p>
            <a:r>
              <a:rPr lang="pt-BR" dirty="0" smtClean="0"/>
              <a:t>Crescimento</a:t>
            </a:r>
          </a:p>
          <a:p>
            <a:r>
              <a:rPr lang="pt-BR" dirty="0" smtClean="0"/>
              <a:t>Tendências</a:t>
            </a:r>
          </a:p>
          <a:p>
            <a:r>
              <a:rPr lang="pt-BR" dirty="0" smtClean="0"/>
              <a:t>Produtos existentes</a:t>
            </a:r>
          </a:p>
          <a:p>
            <a:r>
              <a:rPr lang="pt-BR" dirty="0" err="1" smtClean="0"/>
              <a:t>etc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6</a:t>
            </a:fld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467544" y="2132856"/>
            <a:ext cx="2448272" cy="230425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Cliente </a:t>
            </a:r>
            <a:endParaRPr lang="pt-B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Análise do cliente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3347864" y="1628801"/>
            <a:ext cx="5338936" cy="4032448"/>
          </a:xfrm>
        </p:spPr>
        <p:txBody>
          <a:bodyPr/>
          <a:lstStyle/>
          <a:p>
            <a:r>
              <a:rPr lang="pt-BR" dirty="0" smtClean="0"/>
              <a:t>Tipo</a:t>
            </a:r>
          </a:p>
          <a:p>
            <a:r>
              <a:rPr lang="pt-BR" dirty="0" smtClean="0"/>
              <a:t>Tamanho</a:t>
            </a:r>
          </a:p>
          <a:p>
            <a:r>
              <a:rPr lang="pt-BR" dirty="0" smtClean="0"/>
              <a:t>Indústria</a:t>
            </a:r>
          </a:p>
          <a:p>
            <a:r>
              <a:rPr lang="pt-BR" dirty="0" smtClean="0"/>
              <a:t>Crescimento</a:t>
            </a:r>
          </a:p>
          <a:p>
            <a:r>
              <a:rPr lang="pt-BR" dirty="0" smtClean="0"/>
              <a:t>Tendências</a:t>
            </a:r>
          </a:p>
          <a:p>
            <a:r>
              <a:rPr lang="pt-BR" dirty="0" smtClean="0"/>
              <a:t>Perfil cliente</a:t>
            </a:r>
          </a:p>
          <a:p>
            <a:r>
              <a:rPr lang="pt-BR" dirty="0" smtClean="0"/>
              <a:t>...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7</a:t>
            </a:fld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467544" y="2132856"/>
            <a:ext cx="2448272" cy="230425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Cliente </a:t>
            </a:r>
            <a:endParaRPr lang="pt-B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Perfil do cliente – B2B</a:t>
            </a:r>
            <a:br>
              <a:rPr lang="pt-BR" dirty="0" smtClean="0"/>
            </a:br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3347864" y="1628800"/>
            <a:ext cx="5338936" cy="4392487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Indústria</a:t>
            </a:r>
          </a:p>
          <a:p>
            <a:r>
              <a:rPr lang="pt-BR" dirty="0" smtClean="0"/>
              <a:t>Tamanho da empresa</a:t>
            </a:r>
          </a:p>
          <a:p>
            <a:r>
              <a:rPr lang="pt-BR" dirty="0" smtClean="0"/>
              <a:t>Indicadores demográficos da empresa</a:t>
            </a:r>
          </a:p>
          <a:p>
            <a:r>
              <a:rPr lang="pt-BR" dirty="0" smtClean="0"/>
              <a:t>Critérios de compra</a:t>
            </a:r>
          </a:p>
          <a:p>
            <a:r>
              <a:rPr lang="pt-BR" dirty="0" smtClean="0"/>
              <a:t>Padrões de compra</a:t>
            </a:r>
          </a:p>
          <a:p>
            <a:r>
              <a:rPr lang="pt-BR" dirty="0" smtClean="0"/>
              <a:t>Perfil gastos</a:t>
            </a:r>
          </a:p>
          <a:p>
            <a:r>
              <a:rPr lang="pt-BR" dirty="0" smtClean="0"/>
              <a:t>Comprador alvo (tomador de decisão)</a:t>
            </a:r>
          </a:p>
          <a:p>
            <a:r>
              <a:rPr lang="pt-BR" dirty="0" err="1" smtClean="0"/>
              <a:t>etc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8</a:t>
            </a:fld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467544" y="2132856"/>
            <a:ext cx="2448272" cy="230425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Cliente </a:t>
            </a:r>
            <a:endParaRPr lang="pt-B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Perfil do cliente – B2C</a:t>
            </a:r>
            <a:br>
              <a:rPr lang="pt-BR" dirty="0" smtClean="0"/>
            </a:br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3347864" y="1628800"/>
            <a:ext cx="5338936" cy="4392487"/>
          </a:xfrm>
        </p:spPr>
        <p:txBody>
          <a:bodyPr>
            <a:normAutofit/>
          </a:bodyPr>
          <a:lstStyle/>
          <a:p>
            <a:r>
              <a:rPr lang="pt-BR" dirty="0" smtClean="0"/>
              <a:t>Indicadores demográficos do cliente</a:t>
            </a:r>
          </a:p>
          <a:p>
            <a:pPr lvl="1"/>
            <a:r>
              <a:rPr lang="pt-BR" dirty="0" smtClean="0"/>
              <a:t>p. ex., idade, gênero, renda média, posição geográfica, nível escolaridade </a:t>
            </a:r>
          </a:p>
          <a:p>
            <a:r>
              <a:rPr lang="pt-BR" dirty="0" smtClean="0"/>
              <a:t>Critérios de compra</a:t>
            </a:r>
          </a:p>
          <a:p>
            <a:r>
              <a:rPr lang="pt-BR" dirty="0" smtClean="0"/>
              <a:t>Perfil gastos</a:t>
            </a:r>
          </a:p>
          <a:p>
            <a:r>
              <a:rPr lang="pt-BR" dirty="0" smtClean="0"/>
              <a:t>Comprador alvo</a:t>
            </a:r>
          </a:p>
          <a:p>
            <a:r>
              <a:rPr lang="pt-BR" dirty="0" err="1" smtClean="0"/>
              <a:t>etc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9</a:t>
            </a:fld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467544" y="2132856"/>
            <a:ext cx="2448272" cy="230425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Cliente </a:t>
            </a:r>
            <a:endParaRPr lang="pt-B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2645</TotalTime>
  <Words>607</Words>
  <Application>Microsoft Office PowerPoint</Application>
  <PresentationFormat>Apresentação na tela (4:3)</PresentationFormat>
  <Paragraphs>132</Paragraphs>
  <Slides>20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Tema do Office</vt:lpstr>
      <vt:lpstr>Como avaliar o negócio e definir a (melhor) estratégia de mercado</vt:lpstr>
      <vt:lpstr>Como definir a (melhor) estratégia de mercado</vt:lpstr>
      <vt:lpstr>Análise SWOT (FOFA)</vt:lpstr>
      <vt:lpstr>Análise da corporação (o que deve ser investigado)</vt:lpstr>
      <vt:lpstr>Análise do cliente (o que deve ser investigado)</vt:lpstr>
      <vt:lpstr>Análise indústria &amp; mercado</vt:lpstr>
      <vt:lpstr>Análise do cliente</vt:lpstr>
      <vt:lpstr>Perfil do cliente – B2B Exemplo</vt:lpstr>
      <vt:lpstr>Perfil do cliente – B2C Exemplo</vt:lpstr>
      <vt:lpstr>Competição (canais)</vt:lpstr>
      <vt:lpstr>Análise competitiva  (o que deve ser investigado)</vt:lpstr>
      <vt:lpstr>Análise competitiva  (o que MAIS investigar)</vt:lpstr>
      <vt:lpstr>Análise competitiva  (fontes de informação)</vt:lpstr>
      <vt:lpstr>Análise competitiva  (MAIS fontes de informação)</vt:lpstr>
      <vt:lpstr>Com as informações... É hora de definir a estratégia competitiva</vt:lpstr>
      <vt:lpstr>Estratégias genéricas de Porter</vt:lpstr>
      <vt:lpstr>Liderança de Baixo Custo </vt:lpstr>
      <vt:lpstr>Diferenciação de Produtos</vt:lpstr>
      <vt:lpstr>Relacionamento com o cliente</vt:lpstr>
      <vt:lpstr>Exercício</vt:lpstr>
    </vt:vector>
  </TitlesOfParts>
  <Company>Grifo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Carlos</dc:creator>
  <cp:lastModifiedBy>User</cp:lastModifiedBy>
  <cp:revision>329</cp:revision>
  <dcterms:created xsi:type="dcterms:W3CDTF">2009-06-17T19:29:58Z</dcterms:created>
  <dcterms:modified xsi:type="dcterms:W3CDTF">2011-04-25T05:09:28Z</dcterms:modified>
</cp:coreProperties>
</file>