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56"/>
  </p:notesMasterIdLst>
  <p:handoutMasterIdLst>
    <p:handoutMasterId r:id="rId57"/>
  </p:handoutMasterIdLst>
  <p:sldIdLst>
    <p:sldId id="261" r:id="rId2"/>
    <p:sldId id="263" r:id="rId3"/>
    <p:sldId id="382" r:id="rId4"/>
    <p:sldId id="383" r:id="rId5"/>
    <p:sldId id="387" r:id="rId6"/>
    <p:sldId id="384" r:id="rId7"/>
    <p:sldId id="264" r:id="rId8"/>
    <p:sldId id="267" r:id="rId9"/>
    <p:sldId id="418" r:id="rId10"/>
    <p:sldId id="419" r:id="rId11"/>
    <p:sldId id="420" r:id="rId12"/>
    <p:sldId id="389" r:id="rId13"/>
    <p:sldId id="385" r:id="rId14"/>
    <p:sldId id="391" r:id="rId15"/>
    <p:sldId id="392" r:id="rId16"/>
    <p:sldId id="393" r:id="rId17"/>
    <p:sldId id="281" r:id="rId18"/>
    <p:sldId id="282" r:id="rId19"/>
    <p:sldId id="283" r:id="rId20"/>
    <p:sldId id="285" r:id="rId21"/>
    <p:sldId id="286" r:id="rId22"/>
    <p:sldId id="287" r:id="rId23"/>
    <p:sldId id="290" r:id="rId24"/>
    <p:sldId id="293" r:id="rId25"/>
    <p:sldId id="294" r:id="rId26"/>
    <p:sldId id="295" r:id="rId27"/>
    <p:sldId id="298" r:id="rId28"/>
    <p:sldId id="299" r:id="rId29"/>
    <p:sldId id="300" r:id="rId30"/>
    <p:sldId id="301" r:id="rId31"/>
    <p:sldId id="311" r:id="rId32"/>
    <p:sldId id="377" r:id="rId33"/>
    <p:sldId id="312" r:id="rId34"/>
    <p:sldId id="314" r:id="rId35"/>
    <p:sldId id="315" r:id="rId36"/>
    <p:sldId id="316" r:id="rId37"/>
    <p:sldId id="317" r:id="rId38"/>
    <p:sldId id="318" r:id="rId39"/>
    <p:sldId id="322" r:id="rId40"/>
    <p:sldId id="323" r:id="rId41"/>
    <p:sldId id="325" r:id="rId42"/>
    <p:sldId id="326" r:id="rId43"/>
    <p:sldId id="327" r:id="rId44"/>
    <p:sldId id="328" r:id="rId45"/>
    <p:sldId id="329" r:id="rId46"/>
    <p:sldId id="330" r:id="rId47"/>
    <p:sldId id="331" r:id="rId48"/>
    <p:sldId id="332" r:id="rId49"/>
    <p:sldId id="422" r:id="rId50"/>
    <p:sldId id="423" r:id="rId51"/>
    <p:sldId id="424" r:id="rId52"/>
    <p:sldId id="425" r:id="rId53"/>
    <p:sldId id="426" r:id="rId54"/>
    <p:sldId id="427" r:id="rId55"/>
  </p:sldIdLst>
  <p:sldSz cx="9144000" cy="6858000" type="screen4x3"/>
  <p:notesSz cx="7315200" cy="96012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4DBEE"/>
    <a:srgbClr val="99CCFF"/>
    <a:srgbClr val="C1D9ED"/>
    <a:srgbClr val="B5CEE3"/>
    <a:srgbClr val="BBDCEB"/>
    <a:srgbClr val="B0D7E8"/>
    <a:srgbClr val="CCE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72" d="100"/>
          <a:sy n="72" d="100"/>
        </p:scale>
        <p:origin x="-84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3024"/>
        <p:guide pos="2304"/>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Planilha_do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pt-BR"/>
  <c:chart>
    <c:autoTitleDeleted val="1"/>
    <c:plotArea>
      <c:layout>
        <c:manualLayout>
          <c:layoutTarget val="inner"/>
          <c:xMode val="edge"/>
          <c:yMode val="edge"/>
          <c:x val="0.49037182904915355"/>
          <c:y val="2.8954158263705877E-2"/>
          <c:w val="0.4768308517069913"/>
          <c:h val="0.84306866716817896"/>
        </c:manualLayout>
      </c:layout>
      <c:barChart>
        <c:barDir val="bar"/>
        <c:grouping val="clustered"/>
        <c:ser>
          <c:idx val="0"/>
          <c:order val="0"/>
          <c:tx>
            <c:strRef>
              <c:f>Plan1!$B$1</c:f>
              <c:strCache>
                <c:ptCount val="1"/>
                <c:pt idx="0">
                  <c:v>Área de conhecimento CNAE</c:v>
                </c:pt>
              </c:strCache>
            </c:strRef>
          </c:tx>
          <c:dLbls>
            <c:txPr>
              <a:bodyPr/>
              <a:lstStyle/>
              <a:p>
                <a:pPr>
                  <a:defRPr sz="1200"/>
                </a:pPr>
                <a:endParaRPr lang="pt-BR"/>
              </a:p>
            </c:txPr>
            <c:showVal val="1"/>
          </c:dLbls>
          <c:cat>
            <c:strRef>
              <c:f>Plan1!$A$2:$A$12</c:f>
              <c:strCache>
                <c:ptCount val="11"/>
                <c:pt idx="0">
                  <c:v>TIC</c:v>
                </c:pt>
                <c:pt idx="1">
                  <c:v>Atividades Profissionais Científicas e Técnicas</c:v>
                </c:pt>
                <c:pt idx="2">
                  <c:v>Indústria de Transformação</c:v>
                </c:pt>
                <c:pt idx="3">
                  <c:v>Construção</c:v>
                </c:pt>
                <c:pt idx="4">
                  <c:v>Comércio, Reparação de Veículos Automotores e Motocicletas</c:v>
                </c:pt>
                <c:pt idx="5">
                  <c:v>Educação</c:v>
                </c:pt>
                <c:pt idx="6">
                  <c:v>Outras Atividades de Terceiros</c:v>
                </c:pt>
                <c:pt idx="7">
                  <c:v>Transporte, Armazenagem e Correio</c:v>
                </c:pt>
                <c:pt idx="8">
                  <c:v>Agricultura, Pecuária, Produção Florestal, Pesca Aquicultura</c:v>
                </c:pt>
                <c:pt idx="9">
                  <c:v>Atividades Financeiras, de Seguros e Serviços Relacionados</c:v>
                </c:pt>
                <c:pt idx="10">
                  <c:v>Saúde Humana e Serviços Sociais</c:v>
                </c:pt>
              </c:strCache>
            </c:strRef>
          </c:cat>
          <c:val>
            <c:numRef>
              <c:f>Plan1!$B$2:$B$12</c:f>
              <c:numCache>
                <c:formatCode>0%</c:formatCode>
                <c:ptCount val="11"/>
                <c:pt idx="0">
                  <c:v>0.51</c:v>
                </c:pt>
                <c:pt idx="1">
                  <c:v>0.19000000000000011</c:v>
                </c:pt>
                <c:pt idx="2">
                  <c:v>0.1</c:v>
                </c:pt>
                <c:pt idx="3">
                  <c:v>4.0000000000000084E-2</c:v>
                </c:pt>
                <c:pt idx="4">
                  <c:v>4.0000000000000084E-2</c:v>
                </c:pt>
                <c:pt idx="5">
                  <c:v>3.0000000000000051E-2</c:v>
                </c:pt>
                <c:pt idx="6">
                  <c:v>3.0000000000000051E-2</c:v>
                </c:pt>
                <c:pt idx="7">
                  <c:v>2.0000000000000042E-2</c:v>
                </c:pt>
                <c:pt idx="8">
                  <c:v>1.0000000000000021E-2</c:v>
                </c:pt>
                <c:pt idx="9">
                  <c:v>1.0000000000000021E-2</c:v>
                </c:pt>
                <c:pt idx="10">
                  <c:v>1.0000000000000021E-2</c:v>
                </c:pt>
              </c:numCache>
            </c:numRef>
          </c:val>
        </c:ser>
        <c:gapWidth val="100"/>
        <c:axId val="127875328"/>
        <c:axId val="127873792"/>
      </c:barChart>
      <c:valAx>
        <c:axId val="127873792"/>
        <c:scaling>
          <c:orientation val="minMax"/>
        </c:scaling>
        <c:axPos val="b"/>
        <c:majorGridlines/>
        <c:numFmt formatCode="0%" sourceLinked="1"/>
        <c:tickLblPos val="nextTo"/>
        <c:txPr>
          <a:bodyPr/>
          <a:lstStyle/>
          <a:p>
            <a:pPr>
              <a:defRPr sz="1200"/>
            </a:pPr>
            <a:endParaRPr lang="pt-BR"/>
          </a:p>
        </c:txPr>
        <c:crossAx val="127875328"/>
        <c:crosses val="autoZero"/>
        <c:crossBetween val="between"/>
        <c:majorUnit val="0.2"/>
      </c:valAx>
      <c:catAx>
        <c:axId val="127875328"/>
        <c:scaling>
          <c:orientation val="minMax"/>
        </c:scaling>
        <c:axPos val="l"/>
        <c:tickLblPos val="nextTo"/>
        <c:txPr>
          <a:bodyPr/>
          <a:lstStyle/>
          <a:p>
            <a:pPr>
              <a:defRPr sz="1200"/>
            </a:pPr>
            <a:endParaRPr lang="pt-BR"/>
          </a:p>
        </c:txPr>
        <c:crossAx val="127873792"/>
        <c:crosses val="autoZero"/>
        <c:auto val="1"/>
        <c:lblAlgn val="ctr"/>
        <c:lblOffset val="100"/>
      </c:catAx>
    </c:plotArea>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fld id="{FAD45F94-2953-4577-8EF8-9794DF3C4C27}" type="datetimeFigureOut">
              <a:rPr lang="pt-BR" smtClean="0"/>
              <a:pPr/>
              <a:t>06/04/2011</a:t>
            </a:fld>
            <a:endParaRPr lang="pt-BR"/>
          </a:p>
        </p:txBody>
      </p:sp>
      <p:sp>
        <p:nvSpPr>
          <p:cNvPr id="4" name="Espaço Reservado para Rodapé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fld id="{D319A79C-C598-4FFB-BE0B-4DD9A5C20F45}" type="slidenum">
              <a:rPr lang="pt-BR" smtClean="0"/>
              <a:pPr/>
              <a:t>‹nº›</a:t>
            </a:fld>
            <a:endParaRPr lang="pt-B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pPr>
              <a:defRPr/>
            </a:pPr>
            <a:endParaRPr lang="pt-BR"/>
          </a:p>
        </p:txBody>
      </p:sp>
      <p:sp>
        <p:nvSpPr>
          <p:cNvPr id="3" name="Espaço Reservado para Data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pPr>
              <a:defRPr/>
            </a:pPr>
            <a:fld id="{DFF20C00-9958-4BCD-8EDF-78ADD3624CE9}" type="datetimeFigureOut">
              <a:rPr lang="pt-BR"/>
              <a:pPr>
                <a:defRPr/>
              </a:pPr>
              <a:t>06/04/2011</a:t>
            </a:fld>
            <a:endParaRPr lang="pt-BR"/>
          </a:p>
        </p:txBody>
      </p:sp>
      <p:sp>
        <p:nvSpPr>
          <p:cNvPr id="4" name="Espaço Reservado para Imagem de Slide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pt-BR" noProof="0" smtClean="0"/>
          </a:p>
        </p:txBody>
      </p:sp>
      <p:sp>
        <p:nvSpPr>
          <p:cNvPr id="5" name="Espaço Reservado para Anotações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6" name="Espaço Reservado para Rodapé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pPr>
              <a:defRPr/>
            </a:pPr>
            <a:endParaRPr lang="pt-BR"/>
          </a:p>
        </p:txBody>
      </p:sp>
      <p:sp>
        <p:nvSpPr>
          <p:cNvPr id="7" name="Espaço Reservado para Número de Slide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pPr>
              <a:defRPr/>
            </a:pPr>
            <a:fld id="{FF524B45-0F73-451F-953F-ED2294A44C19}" type="slidenum">
              <a:rPr lang="pt-BR"/>
              <a:pPr>
                <a:defRPr/>
              </a:pPr>
              <a:t>‹nº›</a:t>
            </a:fld>
            <a:endParaRPr lang="pt-B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FF524B45-0F73-451F-953F-ED2294A44C19}" type="slidenum">
              <a:rPr lang="pt-BR" smtClean="0"/>
              <a:pPr>
                <a:defRPr/>
              </a:pPr>
              <a:t>1</a:t>
            </a:fld>
            <a:endParaRPr lang="pt-B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397F1EB8-B870-4EB9-B9C5-A295DE04300E}" type="slidenum">
              <a:rPr lang="pt-BR"/>
              <a:pPr/>
              <a:t>10</a:t>
            </a:fld>
            <a:endParaRPr lang="pt-BR"/>
          </a:p>
        </p:txBody>
      </p:sp>
      <p:sp>
        <p:nvSpPr>
          <p:cNvPr id="10242" name="Espaço Reservado para Imagem de Slide 1"/>
          <p:cNvSpPr>
            <a:spLocks noGrp="1" noRot="1" noChangeAspect="1" noTextEdit="1"/>
          </p:cNvSpPr>
          <p:nvPr>
            <p:ph type="sldImg"/>
          </p:nvPr>
        </p:nvSpPr>
        <p:spPr>
          <a:ln/>
        </p:spPr>
      </p:sp>
      <p:sp>
        <p:nvSpPr>
          <p:cNvPr id="10243" name="Espaço Reservado para Anotações 2"/>
          <p:cNvSpPr>
            <a:spLocks noGrp="1"/>
          </p:cNvSpPr>
          <p:nvPr>
            <p:ph type="body" idx="1"/>
          </p:nvPr>
        </p:nvSpPr>
        <p:spPr/>
        <p:txBody>
          <a:bodyPr/>
          <a:lstStyle/>
          <a:p>
            <a:pPr>
              <a:spcBef>
                <a:spcPct val="0"/>
              </a:spcBef>
            </a:pPr>
            <a:endParaRPr lang="pt-BR"/>
          </a:p>
        </p:txBody>
      </p:sp>
      <p:sp>
        <p:nvSpPr>
          <p:cNvPr id="10244" name="Espaço Reservado para Número de Slide 3"/>
          <p:cNvSpPr txBox="1">
            <a:spLocks noGrp="1"/>
          </p:cNvSpPr>
          <p:nvPr/>
        </p:nvSpPr>
        <p:spPr bwMode="auto">
          <a:xfrm>
            <a:off x="4143587" y="9119474"/>
            <a:ext cx="3169920" cy="480060"/>
          </a:xfrm>
          <a:prstGeom prst="rect">
            <a:avLst/>
          </a:prstGeom>
          <a:noFill/>
          <a:ln w="9525">
            <a:noFill/>
            <a:miter lim="800000"/>
            <a:headEnd/>
            <a:tailEnd/>
          </a:ln>
        </p:spPr>
        <p:txBody>
          <a:bodyPr lIns="96661" tIns="48331" rIns="96661" bIns="48331" anchor="b"/>
          <a:lstStyle/>
          <a:p>
            <a:pPr algn="r"/>
            <a:fld id="{E8B48B58-46B9-4301-BA82-80427BED2CF8}" type="slidenum">
              <a:rPr lang="pt-BR" sz="1300">
                <a:latin typeface="Calibri" pitchFamily="34" charset="0"/>
              </a:rPr>
              <a:pPr algn="r"/>
              <a:t>10</a:t>
            </a:fld>
            <a:endParaRPr lang="pt-BR" sz="1300" dirty="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48D2B84A-A556-408E-915B-B3684E3F7585}" type="slidenum">
              <a:rPr lang="pt-BR"/>
              <a:pPr/>
              <a:t>51</a:t>
            </a:fld>
            <a:endParaRPr lang="pt-BR"/>
          </a:p>
        </p:txBody>
      </p:sp>
      <p:sp>
        <p:nvSpPr>
          <p:cNvPr id="12290" name="Rectangle 7"/>
          <p:cNvSpPr txBox="1">
            <a:spLocks noGrp="1" noChangeArrowheads="1"/>
          </p:cNvSpPr>
          <p:nvPr/>
        </p:nvSpPr>
        <p:spPr bwMode="auto">
          <a:xfrm>
            <a:off x="4143587" y="9119474"/>
            <a:ext cx="3169920" cy="480060"/>
          </a:xfrm>
          <a:prstGeom prst="rect">
            <a:avLst/>
          </a:prstGeom>
          <a:noFill/>
          <a:ln w="9525">
            <a:noFill/>
            <a:miter lim="800000"/>
            <a:headEnd/>
            <a:tailEnd/>
          </a:ln>
        </p:spPr>
        <p:txBody>
          <a:bodyPr lIns="96653" tIns="48326" rIns="96653" bIns="48326" anchor="b"/>
          <a:lstStyle/>
          <a:p>
            <a:pPr algn="r"/>
            <a:fld id="{60B31BFF-25B8-46EC-9341-864AF37CA5F9}" type="slidenum">
              <a:rPr lang="en-US" sz="1300">
                <a:latin typeface="Calibri" pitchFamily="34" charset="0"/>
              </a:rPr>
              <a:pPr algn="r"/>
              <a:t>51</a:t>
            </a:fld>
            <a:endParaRPr lang="en-US" sz="1300" dirty="0">
              <a:latin typeface="Calibri" pitchFamily="34" charset="0"/>
            </a:endParaRPr>
          </a:p>
        </p:txBody>
      </p:sp>
      <p:sp>
        <p:nvSpPr>
          <p:cNvPr id="12291" name="Rectangle 2"/>
          <p:cNvSpPr>
            <a:spLocks noGrp="1" noRot="1" noChangeAspect="1" noChangeArrowheads="1" noTextEdit="1"/>
          </p:cNvSpPr>
          <p:nvPr>
            <p:ph type="sldImg"/>
          </p:nvPr>
        </p:nvSpPr>
        <p:spPr>
          <a:xfrm>
            <a:off x="1260475" y="720725"/>
            <a:ext cx="4802188" cy="3600450"/>
          </a:xfrm>
          <a:ln/>
        </p:spPr>
      </p:sp>
      <p:sp>
        <p:nvSpPr>
          <p:cNvPr id="12292" name="Rectangle 3"/>
          <p:cNvSpPr>
            <a:spLocks noGrp="1" noChangeArrowheads="1"/>
          </p:cNvSpPr>
          <p:nvPr>
            <p:ph type="body" idx="1"/>
          </p:nvPr>
        </p:nvSpPr>
        <p:spPr>
          <a:xfrm>
            <a:off x="977056" y="4562237"/>
            <a:ext cx="5361093" cy="4318873"/>
          </a:xfrm>
        </p:spPr>
        <p:txBody>
          <a:bodyPr/>
          <a:lstStyle/>
          <a:p>
            <a:pPr>
              <a:spcBef>
                <a:spcPct val="0"/>
              </a:spcBef>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C699CB88-5E1A-4FAC-892A-60949ACB1F6F}" type="datetimeFigureOut">
              <a:rPr lang="en-US" smtClean="0"/>
              <a:pPr/>
              <a:t>4/6/2011</a:t>
            </a:fld>
            <a:endParaRPr lang="en-US"/>
          </a:p>
        </p:txBody>
      </p:sp>
      <p:sp>
        <p:nvSpPr>
          <p:cNvPr id="5" name="Espaço Reservado para Rodapé 4"/>
          <p:cNvSpPr>
            <a:spLocks noGrp="1"/>
          </p:cNvSpPr>
          <p:nvPr>
            <p:ph type="ftr" sz="quarter" idx="11"/>
          </p:nvPr>
        </p:nvSpPr>
        <p:spPr/>
        <p:txBody>
          <a:bodyPr/>
          <a:lstStyle/>
          <a:p>
            <a:endParaRPr kumimoji="0" lang="en-US"/>
          </a:p>
        </p:txBody>
      </p:sp>
      <p:sp>
        <p:nvSpPr>
          <p:cNvPr id="6" name="Espaço Reservado para Número de Slide 5"/>
          <p:cNvSpPr>
            <a:spLocks noGrp="1"/>
          </p:cNvSpPr>
          <p:nvPr>
            <p:ph type="sldNum" sz="quarter" idx="12"/>
          </p:nvPr>
        </p:nvSpPr>
        <p:spPr/>
        <p:txBody>
          <a:bodyPr/>
          <a:lstStyle/>
          <a:p>
            <a:fld id="{91974DF9-AD47-4691-BA21-BBFCE3637A9A}" type="slidenum">
              <a:rPr kumimoji="0" lang="en-US" smtClean="0"/>
              <a:pPr/>
              <a:t>‹nº›</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C699CB88-5E1A-4FAC-892A-60949ACB1F6F}" type="datetimeFigureOut">
              <a:rPr lang="en-US" smtClean="0"/>
              <a:pPr/>
              <a:t>4/6/2011</a:t>
            </a:fld>
            <a:endParaRPr lang="en-US"/>
          </a:p>
        </p:txBody>
      </p:sp>
      <p:sp>
        <p:nvSpPr>
          <p:cNvPr id="5" name="Espaço Reservado para Rodapé 4"/>
          <p:cNvSpPr>
            <a:spLocks noGrp="1"/>
          </p:cNvSpPr>
          <p:nvPr>
            <p:ph type="ftr" sz="quarter" idx="11"/>
          </p:nvPr>
        </p:nvSpPr>
        <p:spPr/>
        <p:txBody>
          <a:bodyPr/>
          <a:lstStyle/>
          <a:p>
            <a:endParaRPr kumimoji="0" lang="en-US"/>
          </a:p>
        </p:txBody>
      </p:sp>
      <p:sp>
        <p:nvSpPr>
          <p:cNvPr id="6" name="Espaço Reservado para Número de Slide 5"/>
          <p:cNvSpPr>
            <a:spLocks noGrp="1"/>
          </p:cNvSpPr>
          <p:nvPr>
            <p:ph type="sldNum" sz="quarter" idx="12"/>
          </p:nvPr>
        </p:nvSpPr>
        <p:spPr/>
        <p:txBody>
          <a:bodyPr/>
          <a:lstStyle/>
          <a:p>
            <a:fld id="{91974DF9-AD47-4691-BA21-BBFCE3637A9A}" type="slidenum">
              <a:rPr kumimoji="0" lang="en-US" smtClean="0"/>
              <a:pPr/>
              <a:t>‹nº›</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C699CB88-5E1A-4FAC-892A-60949ACB1F6F}" type="datetimeFigureOut">
              <a:rPr lang="en-US" smtClean="0"/>
              <a:pPr/>
              <a:t>4/6/2011</a:t>
            </a:fld>
            <a:endParaRPr lang="en-US"/>
          </a:p>
        </p:txBody>
      </p:sp>
      <p:sp>
        <p:nvSpPr>
          <p:cNvPr id="5" name="Espaço Reservado para Rodapé 4"/>
          <p:cNvSpPr>
            <a:spLocks noGrp="1"/>
          </p:cNvSpPr>
          <p:nvPr>
            <p:ph type="ftr" sz="quarter" idx="11"/>
          </p:nvPr>
        </p:nvSpPr>
        <p:spPr/>
        <p:txBody>
          <a:bodyPr/>
          <a:lstStyle/>
          <a:p>
            <a:endParaRPr kumimoji="0" lang="en-US"/>
          </a:p>
        </p:txBody>
      </p:sp>
      <p:sp>
        <p:nvSpPr>
          <p:cNvPr id="6" name="Espaço Reservado para Número de Slide 5"/>
          <p:cNvSpPr>
            <a:spLocks noGrp="1"/>
          </p:cNvSpPr>
          <p:nvPr>
            <p:ph type="sldNum" sz="quarter" idx="12"/>
          </p:nvPr>
        </p:nvSpPr>
        <p:spPr/>
        <p:txBody>
          <a:bodyPr/>
          <a:lstStyle/>
          <a:p>
            <a:fld id="{91974DF9-AD47-4691-BA21-BBFCE3637A9A}" type="slidenum">
              <a:rPr kumimoji="0" lang="en-US" smtClean="0"/>
              <a:pPr/>
              <a:t>‹nº›</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Em branco">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ayout Personaliza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Layout Personaliza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C699CB88-5E1A-4FAC-892A-60949ACB1F6F}" type="datetimeFigureOut">
              <a:rPr lang="en-US" smtClean="0"/>
              <a:pPr/>
              <a:t>4/6/2011</a:t>
            </a:fld>
            <a:endParaRPr lang="en-US"/>
          </a:p>
        </p:txBody>
      </p:sp>
      <p:sp>
        <p:nvSpPr>
          <p:cNvPr id="5" name="Espaço Reservado para Rodapé 4"/>
          <p:cNvSpPr>
            <a:spLocks noGrp="1"/>
          </p:cNvSpPr>
          <p:nvPr>
            <p:ph type="ftr" sz="quarter" idx="11"/>
          </p:nvPr>
        </p:nvSpPr>
        <p:spPr/>
        <p:txBody>
          <a:bodyPr/>
          <a:lstStyle/>
          <a:p>
            <a:endParaRPr kumimoji="0" lang="en-US"/>
          </a:p>
        </p:txBody>
      </p:sp>
      <p:sp>
        <p:nvSpPr>
          <p:cNvPr id="6" name="Espaço Reservado para Número de Slide 5"/>
          <p:cNvSpPr>
            <a:spLocks noGrp="1"/>
          </p:cNvSpPr>
          <p:nvPr>
            <p:ph type="sldNum" sz="quarter" idx="12"/>
          </p:nvPr>
        </p:nvSpPr>
        <p:spPr/>
        <p:txBody>
          <a:bodyPr/>
          <a:lstStyle/>
          <a:p>
            <a:fld id="{91974DF9-AD47-4691-BA21-BBFCE3637A9A}" type="slidenum">
              <a:rPr kumimoji="0" lang="en-US" smtClean="0"/>
              <a:pPr/>
              <a:t>‹nº›</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C699CB88-5E1A-4FAC-892A-60949ACB1F6F}" type="datetimeFigureOut">
              <a:rPr lang="en-US" smtClean="0"/>
              <a:pPr/>
              <a:t>4/6/2011</a:t>
            </a:fld>
            <a:endParaRPr lang="en-US"/>
          </a:p>
        </p:txBody>
      </p:sp>
      <p:sp>
        <p:nvSpPr>
          <p:cNvPr id="5" name="Espaço Reservado para Rodapé 4"/>
          <p:cNvSpPr>
            <a:spLocks noGrp="1"/>
          </p:cNvSpPr>
          <p:nvPr>
            <p:ph type="ftr" sz="quarter" idx="11"/>
          </p:nvPr>
        </p:nvSpPr>
        <p:spPr/>
        <p:txBody>
          <a:bodyPr/>
          <a:lstStyle/>
          <a:p>
            <a:endParaRPr kumimoji="0" lang="en-US"/>
          </a:p>
        </p:txBody>
      </p:sp>
      <p:sp>
        <p:nvSpPr>
          <p:cNvPr id="6" name="Espaço Reservado para Número de Slide 5"/>
          <p:cNvSpPr>
            <a:spLocks noGrp="1"/>
          </p:cNvSpPr>
          <p:nvPr>
            <p:ph type="sldNum" sz="quarter" idx="12"/>
          </p:nvPr>
        </p:nvSpPr>
        <p:spPr/>
        <p:txBody>
          <a:bodyPr/>
          <a:lstStyle/>
          <a:p>
            <a:fld id="{91974DF9-AD47-4691-BA21-BBFCE3637A9A}" type="slidenum">
              <a:rPr kumimoji="0" lang="en-US" smtClean="0"/>
              <a:pPr/>
              <a:t>‹nº›</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C699CB88-5E1A-4FAC-892A-60949ACB1F6F}" type="datetimeFigureOut">
              <a:rPr lang="en-US" smtClean="0"/>
              <a:pPr/>
              <a:t>4/6/2011</a:t>
            </a:fld>
            <a:endParaRPr lang="en-US"/>
          </a:p>
        </p:txBody>
      </p:sp>
      <p:sp>
        <p:nvSpPr>
          <p:cNvPr id="6" name="Espaço Reservado para Rodapé 5"/>
          <p:cNvSpPr>
            <a:spLocks noGrp="1"/>
          </p:cNvSpPr>
          <p:nvPr>
            <p:ph type="ftr" sz="quarter" idx="11"/>
          </p:nvPr>
        </p:nvSpPr>
        <p:spPr/>
        <p:txBody>
          <a:bodyPr/>
          <a:lstStyle/>
          <a:p>
            <a:endParaRPr kumimoji="0" lang="en-US"/>
          </a:p>
        </p:txBody>
      </p:sp>
      <p:sp>
        <p:nvSpPr>
          <p:cNvPr id="7" name="Espaço Reservado para Número de Slide 6"/>
          <p:cNvSpPr>
            <a:spLocks noGrp="1"/>
          </p:cNvSpPr>
          <p:nvPr>
            <p:ph type="sldNum" sz="quarter" idx="12"/>
          </p:nvPr>
        </p:nvSpPr>
        <p:spPr/>
        <p:txBody>
          <a:bodyPr/>
          <a:lstStyle/>
          <a:p>
            <a:fld id="{91974DF9-AD47-4691-BA21-BBFCE3637A9A}" type="slidenum">
              <a:rPr kumimoji="0" lang="en-US" smtClean="0"/>
              <a:pPr/>
              <a:t>‹nº›</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C699CB88-5E1A-4FAC-892A-60949ACB1F6F}" type="datetimeFigureOut">
              <a:rPr lang="en-US" smtClean="0"/>
              <a:pPr/>
              <a:t>4/6/2011</a:t>
            </a:fld>
            <a:endParaRPr lang="en-US"/>
          </a:p>
        </p:txBody>
      </p:sp>
      <p:sp>
        <p:nvSpPr>
          <p:cNvPr id="8" name="Espaço Reservado para Rodapé 7"/>
          <p:cNvSpPr>
            <a:spLocks noGrp="1"/>
          </p:cNvSpPr>
          <p:nvPr>
            <p:ph type="ftr" sz="quarter" idx="11"/>
          </p:nvPr>
        </p:nvSpPr>
        <p:spPr/>
        <p:txBody>
          <a:bodyPr/>
          <a:lstStyle/>
          <a:p>
            <a:endParaRPr kumimoji="0" lang="en-US"/>
          </a:p>
        </p:txBody>
      </p:sp>
      <p:sp>
        <p:nvSpPr>
          <p:cNvPr id="9" name="Espaço Reservado para Número de Slide 8"/>
          <p:cNvSpPr>
            <a:spLocks noGrp="1"/>
          </p:cNvSpPr>
          <p:nvPr>
            <p:ph type="sldNum" sz="quarter" idx="12"/>
          </p:nvPr>
        </p:nvSpPr>
        <p:spPr/>
        <p:txBody>
          <a:bodyPr/>
          <a:lstStyle/>
          <a:p>
            <a:fld id="{91974DF9-AD47-4691-BA21-BBFCE3637A9A}" type="slidenum">
              <a:rPr kumimoji="0" lang="en-US" smtClean="0"/>
              <a:pPr/>
              <a:t>‹nº›</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C699CB88-5E1A-4FAC-892A-60949ACB1F6F}" type="datetimeFigureOut">
              <a:rPr lang="en-US" smtClean="0"/>
              <a:pPr/>
              <a:t>4/6/2011</a:t>
            </a:fld>
            <a:endParaRPr lang="en-US"/>
          </a:p>
        </p:txBody>
      </p:sp>
      <p:sp>
        <p:nvSpPr>
          <p:cNvPr id="4" name="Espaço Reservado para Rodapé 3"/>
          <p:cNvSpPr>
            <a:spLocks noGrp="1"/>
          </p:cNvSpPr>
          <p:nvPr>
            <p:ph type="ftr" sz="quarter" idx="11"/>
          </p:nvPr>
        </p:nvSpPr>
        <p:spPr/>
        <p:txBody>
          <a:bodyPr/>
          <a:lstStyle/>
          <a:p>
            <a:endParaRPr kumimoji="0" lang="en-US"/>
          </a:p>
        </p:txBody>
      </p:sp>
      <p:sp>
        <p:nvSpPr>
          <p:cNvPr id="5" name="Espaço Reservado para Número de Slide 4"/>
          <p:cNvSpPr>
            <a:spLocks noGrp="1"/>
          </p:cNvSpPr>
          <p:nvPr>
            <p:ph type="sldNum" sz="quarter" idx="12"/>
          </p:nvPr>
        </p:nvSpPr>
        <p:spPr/>
        <p:txBody>
          <a:bodyPr/>
          <a:lstStyle/>
          <a:p>
            <a:fld id="{91974DF9-AD47-4691-BA21-BBFCE3637A9A}" type="slidenum">
              <a:rPr kumimoji="0" lang="en-US" smtClean="0"/>
              <a:pPr/>
              <a:t>‹nº›</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C699CB88-5E1A-4FAC-892A-60949ACB1F6F}" type="datetimeFigureOut">
              <a:rPr lang="en-US" smtClean="0"/>
              <a:pPr/>
              <a:t>4/6/2011</a:t>
            </a:fld>
            <a:endParaRPr lang="en-US"/>
          </a:p>
        </p:txBody>
      </p:sp>
      <p:sp>
        <p:nvSpPr>
          <p:cNvPr id="3" name="Espaço Reservado para Rodapé 2"/>
          <p:cNvSpPr>
            <a:spLocks noGrp="1"/>
          </p:cNvSpPr>
          <p:nvPr>
            <p:ph type="ftr" sz="quarter" idx="11"/>
          </p:nvPr>
        </p:nvSpPr>
        <p:spPr/>
        <p:txBody>
          <a:bodyPr/>
          <a:lstStyle/>
          <a:p>
            <a:endParaRPr kumimoji="0" lang="en-US"/>
          </a:p>
        </p:txBody>
      </p:sp>
      <p:sp>
        <p:nvSpPr>
          <p:cNvPr id="4" name="Espaço Reservado para Número de Slide 3"/>
          <p:cNvSpPr>
            <a:spLocks noGrp="1"/>
          </p:cNvSpPr>
          <p:nvPr>
            <p:ph type="sldNum" sz="quarter" idx="12"/>
          </p:nvPr>
        </p:nvSpPr>
        <p:spPr/>
        <p:txBody>
          <a:bodyPr/>
          <a:lstStyle/>
          <a:p>
            <a:fld id="{91974DF9-AD47-4691-BA21-BBFCE3637A9A}" type="slidenum">
              <a:rPr kumimoji="0" lang="en-US" smtClean="0"/>
              <a:pPr/>
              <a:t>‹nº›</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C699CB88-5E1A-4FAC-892A-60949ACB1F6F}" type="datetimeFigureOut">
              <a:rPr lang="en-US" smtClean="0"/>
              <a:pPr/>
              <a:t>4/6/2011</a:t>
            </a:fld>
            <a:endParaRPr lang="en-US"/>
          </a:p>
        </p:txBody>
      </p:sp>
      <p:sp>
        <p:nvSpPr>
          <p:cNvPr id="6" name="Espaço Reservado para Rodapé 5"/>
          <p:cNvSpPr>
            <a:spLocks noGrp="1"/>
          </p:cNvSpPr>
          <p:nvPr>
            <p:ph type="ftr" sz="quarter" idx="11"/>
          </p:nvPr>
        </p:nvSpPr>
        <p:spPr/>
        <p:txBody>
          <a:bodyPr/>
          <a:lstStyle/>
          <a:p>
            <a:endParaRPr kumimoji="0" lang="en-US"/>
          </a:p>
        </p:txBody>
      </p:sp>
      <p:sp>
        <p:nvSpPr>
          <p:cNvPr id="7" name="Espaço Reservado para Número de Slide 6"/>
          <p:cNvSpPr>
            <a:spLocks noGrp="1"/>
          </p:cNvSpPr>
          <p:nvPr>
            <p:ph type="sldNum" sz="quarter" idx="12"/>
          </p:nvPr>
        </p:nvSpPr>
        <p:spPr/>
        <p:txBody>
          <a:bodyPr/>
          <a:lstStyle/>
          <a:p>
            <a:fld id="{91974DF9-AD47-4691-BA21-BBFCE3637A9A}" type="slidenum">
              <a:rPr kumimoji="0" lang="en-US" smtClean="0"/>
              <a:pPr/>
              <a:t>‹nº›</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C699CB88-5E1A-4FAC-892A-60949ACB1F6F}" type="datetimeFigureOut">
              <a:rPr lang="en-US" smtClean="0"/>
              <a:pPr/>
              <a:t>4/6/2011</a:t>
            </a:fld>
            <a:endParaRPr lang="en-US"/>
          </a:p>
        </p:txBody>
      </p:sp>
      <p:sp>
        <p:nvSpPr>
          <p:cNvPr id="6" name="Espaço Reservado para Rodapé 5"/>
          <p:cNvSpPr>
            <a:spLocks noGrp="1"/>
          </p:cNvSpPr>
          <p:nvPr>
            <p:ph type="ftr" sz="quarter" idx="11"/>
          </p:nvPr>
        </p:nvSpPr>
        <p:spPr/>
        <p:txBody>
          <a:bodyPr/>
          <a:lstStyle/>
          <a:p>
            <a:endParaRPr kumimoji="0" lang="en-US"/>
          </a:p>
        </p:txBody>
      </p:sp>
      <p:sp>
        <p:nvSpPr>
          <p:cNvPr id="7" name="Espaço Reservado para Número de Slide 6"/>
          <p:cNvSpPr>
            <a:spLocks noGrp="1"/>
          </p:cNvSpPr>
          <p:nvPr>
            <p:ph type="sldNum" sz="quarter" idx="12"/>
          </p:nvPr>
        </p:nvSpPr>
        <p:spPr/>
        <p:txBody>
          <a:bodyPr/>
          <a:lstStyle/>
          <a:p>
            <a:fld id="{91974DF9-AD47-4691-BA21-BBFCE3637A9A}" type="slidenum">
              <a:rPr kumimoji="0" lang="en-US" smtClean="0"/>
              <a:pPr/>
              <a:t>‹nº›</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99CB88-5E1A-4FAC-892A-60949ACB1F6F}" type="datetimeFigureOut">
              <a:rPr lang="en-US" smtClean="0"/>
              <a:pPr/>
              <a:t>4/6/2011</a:t>
            </a:fld>
            <a:endParaRPr lang="en-US"/>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0" lang="en-US"/>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974DF9-AD47-4691-BA21-BBFCE3637A9A}" type="slidenum">
              <a:rPr kumimoji="0" lang="en-US" smtClean="0"/>
              <a:pPr/>
              <a:t>‹nº›</a:t>
            </a:fld>
            <a:endParaRPr kumimoji="0" 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55" r:id="rId12"/>
    <p:sldLayoutId id="2147483660" r:id="rId13"/>
    <p:sldLayoutId id="2147483661" r:id="rId1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3568" y="2492897"/>
            <a:ext cx="7772400" cy="1584176"/>
          </a:xfrm>
        </p:spPr>
        <p:txBody>
          <a:bodyPr>
            <a:normAutofit fontScale="90000"/>
          </a:bodyPr>
          <a:lstStyle/>
          <a:p>
            <a:r>
              <a:rPr lang="pt-BR" b="1" dirty="0" smtClean="0">
                <a:effectLst>
                  <a:outerShdw blurRad="38100" dist="38100" dir="2700000" algn="tl">
                    <a:srgbClr val="000000">
                      <a:alpha val="43137"/>
                    </a:srgbClr>
                  </a:outerShdw>
                </a:effectLst>
                <a:latin typeface="Calibri" pitchFamily="34" charset="0"/>
              </a:rPr>
              <a:t>$$ para Inovação</a:t>
            </a:r>
            <a:br>
              <a:rPr lang="pt-BR" b="1" dirty="0" smtClean="0">
                <a:effectLst>
                  <a:outerShdw blurRad="38100" dist="38100" dir="2700000" algn="tl">
                    <a:srgbClr val="000000">
                      <a:alpha val="43137"/>
                    </a:srgbClr>
                  </a:outerShdw>
                </a:effectLst>
                <a:latin typeface="Calibri" pitchFamily="34" charset="0"/>
              </a:rPr>
            </a:br>
            <a:r>
              <a:rPr lang="pt-BR" b="1" dirty="0" smtClean="0">
                <a:effectLst>
                  <a:outerShdw blurRad="38100" dist="38100" dir="2700000" algn="tl">
                    <a:srgbClr val="000000">
                      <a:alpha val="43137"/>
                    </a:srgbClr>
                  </a:outerShdw>
                </a:effectLst>
                <a:latin typeface="Calibri" pitchFamily="34" charset="0"/>
              </a:rPr>
              <a:t>...iniciando um negócio inovador com $$...</a:t>
            </a:r>
            <a:endParaRPr lang="pt-BR" b="1" dirty="0">
              <a:effectLst>
                <a:outerShdw blurRad="38100" dist="38100" dir="2700000" algn="tl">
                  <a:srgbClr val="000000">
                    <a:alpha val="43137"/>
                  </a:srgbClr>
                </a:outerShdw>
              </a:effectLst>
              <a:latin typeface="Calibri" pitchFamily="34" charset="0"/>
            </a:endParaRPr>
          </a:p>
        </p:txBody>
      </p:sp>
      <p:sp>
        <p:nvSpPr>
          <p:cNvPr id="3" name="Subtítulo 2"/>
          <p:cNvSpPr>
            <a:spLocks noGrp="1"/>
          </p:cNvSpPr>
          <p:nvPr>
            <p:ph type="subTitle" idx="1"/>
          </p:nvPr>
        </p:nvSpPr>
        <p:spPr>
          <a:xfrm>
            <a:off x="1475656" y="4484712"/>
            <a:ext cx="6400800" cy="1752600"/>
          </a:xfrm>
        </p:spPr>
        <p:txBody>
          <a:bodyPr/>
          <a:lstStyle/>
          <a:p>
            <a:r>
              <a:rPr lang="pt-BR" dirty="0" err="1" smtClean="0"/>
              <a:t>Francilene</a:t>
            </a:r>
            <a:r>
              <a:rPr lang="pt-BR" dirty="0" smtClean="0"/>
              <a:t> Garcia</a:t>
            </a:r>
          </a:p>
          <a:p>
            <a:r>
              <a:rPr lang="pt-BR" dirty="0" smtClean="0"/>
              <a:t>DSC/CEEI/UFCG</a:t>
            </a:r>
            <a:endParaRPr lang="pt-BR" dirty="0"/>
          </a:p>
        </p:txBody>
      </p:sp>
      <p:pic>
        <p:nvPicPr>
          <p:cNvPr id="116738" name="Picture 2" descr="http://t3.gstatic.com/images?q=tbn:ANd9GcRQyyfoplIi-xE8QBF91NSJ6wPP_UMcNBcbSKOrb31kkpxCgjAq"/>
          <p:cNvPicPr>
            <a:picLocks noChangeAspect="1" noChangeArrowheads="1"/>
          </p:cNvPicPr>
          <p:nvPr/>
        </p:nvPicPr>
        <p:blipFill>
          <a:blip r:embed="rId3" cstate="print"/>
          <a:srcRect/>
          <a:stretch>
            <a:fillRect/>
          </a:stretch>
        </p:blipFill>
        <p:spPr bwMode="auto">
          <a:xfrm>
            <a:off x="3059832" y="548680"/>
            <a:ext cx="2933700" cy="15621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ítulo 1"/>
          <p:cNvSpPr>
            <a:spLocks noGrp="1"/>
          </p:cNvSpPr>
          <p:nvPr>
            <p:ph type="title"/>
          </p:nvPr>
        </p:nvSpPr>
        <p:spPr>
          <a:prstGeom prst="rect">
            <a:avLst/>
          </a:prstGeom>
        </p:spPr>
        <p:txBody>
          <a:bodyPr/>
          <a:lstStyle/>
          <a:p>
            <a:r>
              <a:rPr lang="pt-BR" dirty="0" smtClean="0"/>
              <a:t>O que implica ser inovador ...</a:t>
            </a:r>
            <a:endParaRPr lang="pt-BR" dirty="0"/>
          </a:p>
        </p:txBody>
      </p:sp>
      <p:sp>
        <p:nvSpPr>
          <p:cNvPr id="3" name="Espaço Reservado para Conteúdo 2"/>
          <p:cNvSpPr>
            <a:spLocks noGrp="1"/>
          </p:cNvSpPr>
          <p:nvPr>
            <p:ph idx="1"/>
          </p:nvPr>
        </p:nvSpPr>
        <p:spPr>
          <a:prstGeom prst="rect">
            <a:avLst/>
          </a:prstGeom>
        </p:spPr>
        <p:txBody>
          <a:bodyPr>
            <a:normAutofit/>
          </a:bodyPr>
          <a:lstStyle/>
          <a:p>
            <a:pPr>
              <a:lnSpc>
                <a:spcPct val="90000"/>
              </a:lnSpc>
            </a:pPr>
            <a:r>
              <a:rPr lang="pt-BR" dirty="0"/>
              <a:t>P&amp;D de excelência </a:t>
            </a:r>
            <a:r>
              <a:rPr lang="pt-BR" u="sng" dirty="0"/>
              <a:t>requer</a:t>
            </a:r>
            <a:r>
              <a:rPr lang="pt-BR" dirty="0"/>
              <a:t> $$</a:t>
            </a:r>
          </a:p>
          <a:p>
            <a:pPr lvl="1">
              <a:lnSpc>
                <a:spcPct val="90000"/>
              </a:lnSpc>
            </a:pPr>
            <a:r>
              <a:rPr lang="pt-BR" dirty="0"/>
              <a:t>Gestão</a:t>
            </a:r>
          </a:p>
          <a:p>
            <a:pPr lvl="1">
              <a:lnSpc>
                <a:spcPct val="90000"/>
              </a:lnSpc>
            </a:pPr>
            <a:r>
              <a:rPr lang="pt-BR" dirty="0"/>
              <a:t>RH qualificado</a:t>
            </a:r>
          </a:p>
          <a:p>
            <a:pPr lvl="1">
              <a:lnSpc>
                <a:spcPct val="90000"/>
              </a:lnSpc>
            </a:pPr>
            <a:r>
              <a:rPr lang="pt-BR" dirty="0"/>
              <a:t>infra </a:t>
            </a:r>
          </a:p>
          <a:p>
            <a:pPr>
              <a:lnSpc>
                <a:spcPct val="90000"/>
              </a:lnSpc>
            </a:pPr>
            <a:r>
              <a:rPr lang="pt-BR" dirty="0"/>
              <a:t>Inovação </a:t>
            </a:r>
            <a:r>
              <a:rPr lang="pt-BR" u="sng" dirty="0"/>
              <a:t>gera</a:t>
            </a:r>
            <a:r>
              <a:rPr lang="pt-BR" dirty="0"/>
              <a:t> $$</a:t>
            </a:r>
          </a:p>
          <a:p>
            <a:pPr lvl="1">
              <a:lnSpc>
                <a:spcPct val="90000"/>
              </a:lnSpc>
            </a:pPr>
            <a:r>
              <a:rPr lang="pt-BR" dirty="0"/>
              <a:t>Apropria o conhecimento</a:t>
            </a:r>
          </a:p>
          <a:p>
            <a:pPr lvl="1">
              <a:lnSpc>
                <a:spcPct val="90000"/>
              </a:lnSpc>
            </a:pPr>
            <a:r>
              <a:rPr lang="pt-BR" dirty="0"/>
              <a:t>Sustenta empresas no mercado</a:t>
            </a:r>
          </a:p>
          <a:p>
            <a:pPr lvl="1">
              <a:lnSpc>
                <a:spcPct val="90000"/>
              </a:lnSpc>
            </a:pPr>
            <a:r>
              <a:rPr lang="pt-BR" dirty="0"/>
              <a:t>Define prioridades</a:t>
            </a:r>
          </a:p>
          <a:p>
            <a:pPr lvl="1">
              <a:lnSpc>
                <a:spcPct val="90000"/>
              </a:lnSpc>
            </a:pPr>
            <a:r>
              <a:rPr lang="pt-BR" dirty="0"/>
              <a:t>Aproxima </a:t>
            </a:r>
            <a:r>
              <a:rPr lang="pt-BR" dirty="0" smtClean="0"/>
              <a:t>parcerias estratégicas</a:t>
            </a:r>
            <a:endParaRPr lang="pt-BR" dirty="0"/>
          </a:p>
        </p:txBody>
      </p:sp>
      <p:pic>
        <p:nvPicPr>
          <p:cNvPr id="2" name="Picture 2" descr="http://www.gespeq.com.br/wp-content/uploads/2009/06/Diferente_meio_tantos_iguais.jpg"/>
          <p:cNvPicPr>
            <a:picLocks noChangeAspect="1" noChangeArrowheads="1"/>
          </p:cNvPicPr>
          <p:nvPr/>
        </p:nvPicPr>
        <p:blipFill>
          <a:blip r:embed="rId3" cstate="print"/>
          <a:srcRect/>
          <a:stretch>
            <a:fillRect/>
          </a:stretch>
        </p:blipFill>
        <p:spPr bwMode="auto">
          <a:xfrm>
            <a:off x="5796136" y="2636912"/>
            <a:ext cx="3273090" cy="216024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Como se mede a </a:t>
            </a:r>
            <a:r>
              <a:rPr lang="pt-BR" b="1" dirty="0" smtClean="0"/>
              <a:t>inovação </a:t>
            </a:r>
            <a:r>
              <a:rPr lang="pt-BR" dirty="0" smtClean="0"/>
              <a:t>no Brasil?</a:t>
            </a:r>
            <a:endParaRPr lang="pt-BR" dirty="0"/>
          </a:p>
        </p:txBody>
      </p:sp>
      <p:sp>
        <p:nvSpPr>
          <p:cNvPr id="3" name="Espaço Reservado para Conteúdo 2"/>
          <p:cNvSpPr>
            <a:spLocks noGrp="1"/>
          </p:cNvSpPr>
          <p:nvPr>
            <p:ph idx="1"/>
          </p:nvPr>
        </p:nvSpPr>
        <p:spPr/>
        <p:txBody>
          <a:bodyPr>
            <a:normAutofit lnSpcReduction="10000"/>
          </a:bodyPr>
          <a:lstStyle/>
          <a:p>
            <a:r>
              <a:rPr lang="pt-BR" dirty="0" smtClean="0"/>
              <a:t>O conceito de inovação utilizado na pesquisa </a:t>
            </a:r>
            <a:r>
              <a:rPr lang="pt-BR" dirty="0" err="1" smtClean="0"/>
              <a:t>Pintec</a:t>
            </a:r>
            <a:r>
              <a:rPr lang="pt-BR" dirty="0" smtClean="0"/>
              <a:t> (IBGE) abrange tanto aquilo que é novo para o mercado nacional como a inovação apenas sob a ótica da própria empresa, ou seja, que não representa uma novidade para o mercado </a:t>
            </a:r>
          </a:p>
          <a:p>
            <a:pPr lvl="1"/>
            <a:r>
              <a:rPr lang="pt-BR" dirty="0" smtClean="0"/>
              <a:t>Isso significa que a taxa de inovação geral reflete, somados, o </a:t>
            </a:r>
            <a:r>
              <a:rPr lang="pt-BR" u="sng" dirty="0" smtClean="0"/>
              <a:t>esforço próprio de capacitação tecnológica</a:t>
            </a:r>
            <a:r>
              <a:rPr lang="pt-BR" dirty="0" smtClean="0"/>
              <a:t> e o de </a:t>
            </a:r>
            <a:r>
              <a:rPr lang="pt-BR" u="sng" dirty="0" smtClean="0"/>
              <a:t>modernização através de outras formas de aquisição do conhecimento</a:t>
            </a:r>
            <a:endParaRPr lang="pt-BR" u="sng"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548680"/>
            <a:ext cx="8280920" cy="1008112"/>
          </a:xfrm>
        </p:spPr>
        <p:txBody>
          <a:bodyPr>
            <a:normAutofit fontScale="90000"/>
          </a:bodyPr>
          <a:lstStyle/>
          <a:p>
            <a:r>
              <a:rPr lang="pt-BR" sz="3200" dirty="0" smtClean="0"/>
              <a:t>A inovação pode ser no </a:t>
            </a:r>
            <a:r>
              <a:rPr lang="pt-BR" sz="3200" b="1" dirty="0" smtClean="0"/>
              <a:t>produto, processo, serviço ou no modelo de negócio</a:t>
            </a:r>
            <a:endParaRPr lang="pt-BR" sz="3200" dirty="0"/>
          </a:p>
        </p:txBody>
      </p:sp>
      <p:sp>
        <p:nvSpPr>
          <p:cNvPr id="3" name="Espaço Reservado para Conteúdo 2"/>
          <p:cNvSpPr>
            <a:spLocks noGrp="1"/>
          </p:cNvSpPr>
          <p:nvPr>
            <p:ph idx="1"/>
          </p:nvPr>
        </p:nvSpPr>
        <p:spPr>
          <a:xfrm>
            <a:off x="539552" y="1916832"/>
            <a:ext cx="8280920" cy="4176463"/>
          </a:xfrm>
        </p:spPr>
        <p:txBody>
          <a:bodyPr/>
          <a:lstStyle/>
          <a:p>
            <a:r>
              <a:rPr lang="pt-BR" dirty="0" smtClean="0"/>
              <a:t>O que sua empresa vai estar vendendo em 2011 ?</a:t>
            </a:r>
          </a:p>
          <a:p>
            <a:r>
              <a:rPr lang="pt-BR" dirty="0" smtClean="0"/>
              <a:t>O que sua empresa vai estar vendendo em 2012 ?</a:t>
            </a:r>
          </a:p>
          <a:p>
            <a:r>
              <a:rPr lang="pt-BR" dirty="0" smtClean="0"/>
              <a:t>O que sua empresa vai estar vendendo em 2015 ?</a:t>
            </a:r>
          </a:p>
          <a:p>
            <a:pPr>
              <a:buNone/>
            </a:pPr>
            <a:r>
              <a:rPr lang="pt-BR" sz="2800" b="1" dirty="0" smtClean="0"/>
              <a:t>... é necessário um plano que estruture cada passo do processo inovativo na empresa</a:t>
            </a:r>
            <a:endParaRPr lang="pt-BR" sz="28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ítulo 1"/>
          <p:cNvSpPr>
            <a:spLocks noGrp="1"/>
          </p:cNvSpPr>
          <p:nvPr>
            <p:ph type="title" idx="4294967295"/>
          </p:nvPr>
        </p:nvSpPr>
        <p:spPr>
          <a:xfrm>
            <a:off x="467544" y="404664"/>
            <a:ext cx="8497887" cy="711200"/>
          </a:xfrm>
          <a:prstGeom prst="rect">
            <a:avLst/>
          </a:prstGeom>
        </p:spPr>
        <p:txBody>
          <a:bodyPr/>
          <a:lstStyle/>
          <a:p>
            <a:r>
              <a:rPr lang="pt-BR" sz="3200" b="1" dirty="0">
                <a:latin typeface="Calibri" pitchFamily="34" charset="0"/>
              </a:rPr>
              <a:t>Ciclo completo </a:t>
            </a:r>
            <a:r>
              <a:rPr lang="pt-BR" sz="3200" b="1" dirty="0" err="1" smtClean="0">
                <a:latin typeface="Calibri" pitchFamily="34" charset="0"/>
              </a:rPr>
              <a:t>PD&amp;I</a:t>
            </a:r>
            <a:r>
              <a:rPr lang="pt-BR" sz="3200" b="1" dirty="0" smtClean="0">
                <a:latin typeface="Calibri" pitchFamily="34" charset="0"/>
              </a:rPr>
              <a:t> em uma empresa inovadora</a:t>
            </a:r>
            <a:endParaRPr lang="en-US" sz="3200" b="1" dirty="0">
              <a:latin typeface="Calibri" pitchFamily="34" charset="0"/>
            </a:endParaRPr>
          </a:p>
        </p:txBody>
      </p:sp>
      <p:grpSp>
        <p:nvGrpSpPr>
          <p:cNvPr id="2" name="Grupo 18"/>
          <p:cNvGrpSpPr/>
          <p:nvPr/>
        </p:nvGrpSpPr>
        <p:grpSpPr>
          <a:xfrm>
            <a:off x="1043608" y="1412776"/>
            <a:ext cx="7429500" cy="4711452"/>
            <a:chOff x="1030932" y="1741884"/>
            <a:chExt cx="7429500" cy="4711452"/>
          </a:xfrm>
        </p:grpSpPr>
        <p:grpSp>
          <p:nvGrpSpPr>
            <p:cNvPr id="3" name="Group 2"/>
            <p:cNvGrpSpPr>
              <a:grpSpLocks noChangeAspect="1"/>
            </p:cNvGrpSpPr>
            <p:nvPr/>
          </p:nvGrpSpPr>
          <p:grpSpPr bwMode="auto">
            <a:xfrm>
              <a:off x="1030932" y="1884584"/>
              <a:ext cx="7429500" cy="4568752"/>
              <a:chOff x="6329" y="1950"/>
              <a:chExt cx="4521" cy="3960"/>
            </a:xfrm>
          </p:grpSpPr>
          <p:sp>
            <p:nvSpPr>
              <p:cNvPr id="8197" name="AutoShape 3"/>
              <p:cNvSpPr>
                <a:spLocks noChangeAspect="1" noChangeArrowheads="1"/>
              </p:cNvSpPr>
              <p:nvPr/>
            </p:nvSpPr>
            <p:spPr bwMode="auto">
              <a:xfrm>
                <a:off x="6350" y="1950"/>
                <a:ext cx="4500" cy="3960"/>
              </a:xfrm>
              <a:prstGeom prst="rect">
                <a:avLst/>
              </a:prstGeom>
              <a:noFill/>
              <a:ln w="9525">
                <a:noFill/>
                <a:miter lim="800000"/>
                <a:headEnd/>
                <a:tailEnd/>
              </a:ln>
            </p:spPr>
            <p:txBody>
              <a:bodyPr/>
              <a:lstStyle/>
              <a:p>
                <a:endParaRPr lang="pt-BR">
                  <a:latin typeface="Calibri" pitchFamily="34" charset="0"/>
                </a:endParaRPr>
              </a:p>
            </p:txBody>
          </p:sp>
          <p:sp>
            <p:nvSpPr>
              <p:cNvPr id="8198" name="Line 4"/>
              <p:cNvSpPr>
                <a:spLocks noChangeShapeType="1"/>
              </p:cNvSpPr>
              <p:nvPr/>
            </p:nvSpPr>
            <p:spPr bwMode="auto">
              <a:xfrm>
                <a:off x="8615" y="2220"/>
                <a:ext cx="1" cy="3060"/>
              </a:xfrm>
              <a:prstGeom prst="line">
                <a:avLst/>
              </a:prstGeom>
              <a:noFill/>
              <a:ln w="9525">
                <a:solidFill>
                  <a:srgbClr val="000000"/>
                </a:solidFill>
                <a:round/>
                <a:headEnd/>
                <a:tailEnd/>
              </a:ln>
            </p:spPr>
            <p:txBody>
              <a:bodyPr/>
              <a:lstStyle/>
              <a:p>
                <a:endParaRPr lang="pt-BR">
                  <a:latin typeface="Calibri" pitchFamily="34" charset="0"/>
                </a:endParaRPr>
              </a:p>
            </p:txBody>
          </p:sp>
          <p:sp>
            <p:nvSpPr>
              <p:cNvPr id="8199" name="Line 5"/>
              <p:cNvSpPr>
                <a:spLocks noChangeShapeType="1"/>
              </p:cNvSpPr>
              <p:nvPr/>
            </p:nvSpPr>
            <p:spPr bwMode="auto">
              <a:xfrm>
                <a:off x="6530" y="3750"/>
                <a:ext cx="4140" cy="0"/>
              </a:xfrm>
              <a:prstGeom prst="line">
                <a:avLst/>
              </a:prstGeom>
              <a:noFill/>
              <a:ln w="9525">
                <a:solidFill>
                  <a:srgbClr val="000000"/>
                </a:solidFill>
                <a:round/>
                <a:headEnd/>
                <a:tailEnd/>
              </a:ln>
            </p:spPr>
            <p:txBody>
              <a:bodyPr/>
              <a:lstStyle/>
              <a:p>
                <a:endParaRPr lang="pt-BR">
                  <a:latin typeface="Calibri" pitchFamily="34" charset="0"/>
                </a:endParaRPr>
              </a:p>
            </p:txBody>
          </p:sp>
          <p:sp>
            <p:nvSpPr>
              <p:cNvPr id="8200" name="Oval 6"/>
              <p:cNvSpPr>
                <a:spLocks noChangeArrowheads="1"/>
              </p:cNvSpPr>
              <p:nvPr/>
            </p:nvSpPr>
            <p:spPr bwMode="auto">
              <a:xfrm>
                <a:off x="8330" y="3480"/>
                <a:ext cx="540" cy="540"/>
              </a:xfrm>
              <a:prstGeom prst="ellipse">
                <a:avLst/>
              </a:prstGeom>
              <a:solidFill>
                <a:srgbClr val="FFFFFF"/>
              </a:solidFill>
              <a:ln w="9525">
                <a:solidFill>
                  <a:srgbClr val="000000"/>
                </a:solidFill>
                <a:round/>
                <a:headEnd/>
                <a:tailEnd/>
              </a:ln>
            </p:spPr>
            <p:txBody>
              <a:bodyPr/>
              <a:lstStyle/>
              <a:p>
                <a:endParaRPr lang="pt-BR">
                  <a:latin typeface="Calibri" pitchFamily="34" charset="0"/>
                </a:endParaRPr>
              </a:p>
            </p:txBody>
          </p:sp>
          <p:sp>
            <p:nvSpPr>
              <p:cNvPr id="8201" name="Line 7"/>
              <p:cNvSpPr>
                <a:spLocks noChangeShapeType="1"/>
              </p:cNvSpPr>
              <p:nvPr/>
            </p:nvSpPr>
            <p:spPr bwMode="auto">
              <a:xfrm rot="3080412">
                <a:off x="8690" y="3570"/>
                <a:ext cx="180" cy="1"/>
              </a:xfrm>
              <a:prstGeom prst="line">
                <a:avLst/>
              </a:prstGeom>
              <a:noFill/>
              <a:ln w="9525">
                <a:solidFill>
                  <a:srgbClr val="000000"/>
                </a:solidFill>
                <a:round/>
                <a:headEnd/>
                <a:tailEnd type="triangle" w="med" len="med"/>
              </a:ln>
            </p:spPr>
            <p:txBody>
              <a:bodyPr/>
              <a:lstStyle/>
              <a:p>
                <a:endParaRPr lang="pt-BR">
                  <a:latin typeface="Calibri" pitchFamily="34" charset="0"/>
                </a:endParaRPr>
              </a:p>
            </p:txBody>
          </p:sp>
          <p:sp>
            <p:nvSpPr>
              <p:cNvPr id="8202" name="Text Box 8"/>
              <p:cNvSpPr txBox="1">
                <a:spLocks noChangeArrowheads="1"/>
              </p:cNvSpPr>
              <p:nvPr/>
            </p:nvSpPr>
            <p:spPr bwMode="auto">
              <a:xfrm>
                <a:off x="8676" y="4383"/>
                <a:ext cx="2160" cy="1425"/>
              </a:xfrm>
              <a:prstGeom prst="rect">
                <a:avLst/>
              </a:prstGeom>
              <a:noFill/>
              <a:ln w="9525">
                <a:noFill/>
                <a:miter lim="800000"/>
                <a:headEnd/>
                <a:tailEnd/>
              </a:ln>
            </p:spPr>
            <p:txBody>
              <a:bodyPr/>
              <a:lstStyle/>
              <a:p>
                <a:pPr marL="173038" lvl="1" indent="-173038">
                  <a:buFont typeface="Arial" pitchFamily="34" charset="0"/>
                  <a:buChar char="•"/>
                </a:pPr>
                <a:r>
                  <a:rPr lang="pt-BR" sz="2000" dirty="0" smtClean="0">
                    <a:latin typeface="Calibri" pitchFamily="34" charset="0"/>
                  </a:rPr>
                  <a:t>Capacitar fornecedores, prestadores serviços, financiadores</a:t>
                </a:r>
              </a:p>
              <a:p>
                <a:endParaRPr lang="pt-BR" dirty="0">
                  <a:latin typeface="Calibri" pitchFamily="34" charset="0"/>
                </a:endParaRPr>
              </a:p>
            </p:txBody>
          </p:sp>
          <p:sp>
            <p:nvSpPr>
              <p:cNvPr id="8203" name="Text Box 9"/>
              <p:cNvSpPr txBox="1">
                <a:spLocks noChangeArrowheads="1"/>
              </p:cNvSpPr>
              <p:nvPr/>
            </p:nvSpPr>
            <p:spPr bwMode="auto">
              <a:xfrm>
                <a:off x="8810" y="3913"/>
                <a:ext cx="1755" cy="439"/>
              </a:xfrm>
              <a:prstGeom prst="rect">
                <a:avLst/>
              </a:prstGeom>
              <a:noFill/>
              <a:ln w="9525">
                <a:noFill/>
                <a:miter lim="800000"/>
                <a:headEnd/>
                <a:tailEnd/>
              </a:ln>
            </p:spPr>
            <p:txBody>
              <a:bodyPr/>
              <a:lstStyle/>
              <a:p>
                <a:pPr>
                  <a:spcAft>
                    <a:spcPts val="1000"/>
                  </a:spcAft>
                </a:pPr>
                <a:r>
                  <a:rPr lang="pt-BR" sz="2000" b="1" dirty="0" smtClean="0">
                    <a:solidFill>
                      <a:srgbClr val="7F7F7F"/>
                    </a:solidFill>
                    <a:latin typeface="Calibri" pitchFamily="34" charset="0"/>
                  </a:rPr>
                  <a:t>Fase</a:t>
                </a:r>
                <a:r>
                  <a:rPr lang="pt-BR" sz="2000" b="1" dirty="0" smtClean="0">
                    <a:latin typeface="Calibri" pitchFamily="34" charset="0"/>
                  </a:rPr>
                  <a:t> </a:t>
                </a:r>
                <a:r>
                  <a:rPr lang="pt-BR" sz="2000" b="1" dirty="0" smtClean="0">
                    <a:solidFill>
                      <a:schemeClr val="accent6"/>
                    </a:solidFill>
                    <a:latin typeface="Calibri" pitchFamily="34" charset="0"/>
                  </a:rPr>
                  <a:t>Produção</a:t>
                </a:r>
                <a:endParaRPr lang="pt-BR" sz="2000" dirty="0">
                  <a:solidFill>
                    <a:schemeClr val="accent6"/>
                  </a:solidFill>
                  <a:latin typeface="Calibri" pitchFamily="34" charset="0"/>
                </a:endParaRPr>
              </a:p>
            </p:txBody>
          </p:sp>
          <p:sp>
            <p:nvSpPr>
              <p:cNvPr id="2058" name="Text Box 10"/>
              <p:cNvSpPr txBox="1">
                <a:spLocks noChangeArrowheads="1"/>
              </p:cNvSpPr>
              <p:nvPr/>
            </p:nvSpPr>
            <p:spPr bwMode="auto">
              <a:xfrm>
                <a:off x="6329" y="4269"/>
                <a:ext cx="2205" cy="1233"/>
              </a:xfrm>
              <a:prstGeom prst="rect">
                <a:avLst/>
              </a:prstGeom>
              <a:noFill/>
              <a:ln w="9525">
                <a:noFill/>
                <a:miter lim="800000"/>
                <a:headEnd/>
                <a:tailEnd/>
              </a:ln>
            </p:spPr>
            <p:txBody>
              <a:bodyPr/>
              <a:lstStyle/>
              <a:p>
                <a:pPr marL="271463" lvl="1" indent="-271463" fontAlgn="auto">
                  <a:spcBef>
                    <a:spcPts val="0"/>
                  </a:spcBef>
                  <a:spcAft>
                    <a:spcPts val="0"/>
                  </a:spcAft>
                  <a:buFont typeface="Arial" pitchFamily="34" charset="0"/>
                  <a:buChar char="•"/>
                  <a:defRPr/>
                </a:pPr>
                <a:r>
                  <a:rPr lang="pt-BR" sz="2000" dirty="0" smtClean="0">
                    <a:latin typeface="Calibri" pitchFamily="34" charset="0"/>
                    <a:cs typeface="Arial" pitchFamily="34" charset="0"/>
                  </a:rPr>
                  <a:t>Convencer mercado de Vantagens e Benefícios da inovação</a:t>
                </a:r>
              </a:p>
              <a:p>
                <a:pPr marL="271463" lvl="1" indent="-271463" fontAlgn="auto">
                  <a:spcBef>
                    <a:spcPts val="0"/>
                  </a:spcBef>
                  <a:spcAft>
                    <a:spcPts val="0"/>
                  </a:spcAft>
                  <a:buFont typeface="Arial" pitchFamily="34" charset="0"/>
                  <a:buChar char="•"/>
                  <a:defRPr/>
                </a:pPr>
                <a:r>
                  <a:rPr lang="pt-BR" sz="2000" dirty="0" smtClean="0">
                    <a:latin typeface="Calibri" pitchFamily="34" charset="0"/>
                    <a:cs typeface="Arial" pitchFamily="34" charset="0"/>
                  </a:rPr>
                  <a:t>Avaliar e isolar  barreiras e problemas </a:t>
                </a:r>
              </a:p>
              <a:p>
                <a:pPr fontAlgn="auto">
                  <a:spcBef>
                    <a:spcPts val="0"/>
                  </a:spcBef>
                  <a:spcAft>
                    <a:spcPts val="0"/>
                  </a:spcAft>
                  <a:defRPr/>
                </a:pPr>
                <a:endParaRPr lang="pt-BR" dirty="0">
                  <a:latin typeface="Calibri" pitchFamily="34" charset="0"/>
                  <a:cs typeface="Arial" pitchFamily="34" charset="0"/>
                </a:endParaRPr>
              </a:p>
            </p:txBody>
          </p:sp>
          <p:sp>
            <p:nvSpPr>
              <p:cNvPr id="2060" name="Text Box 12"/>
              <p:cNvSpPr txBox="1">
                <a:spLocks noChangeArrowheads="1"/>
              </p:cNvSpPr>
              <p:nvPr/>
            </p:nvSpPr>
            <p:spPr bwMode="auto">
              <a:xfrm>
                <a:off x="8690" y="1995"/>
                <a:ext cx="2040" cy="1604"/>
              </a:xfrm>
              <a:prstGeom prst="rect">
                <a:avLst/>
              </a:prstGeom>
              <a:noFill/>
              <a:ln w="9525">
                <a:noFill/>
                <a:miter lim="800000"/>
                <a:headEnd/>
                <a:tailEnd/>
              </a:ln>
            </p:spPr>
            <p:txBody>
              <a:bodyPr/>
              <a:lstStyle/>
              <a:p>
                <a:pPr marL="173038" lvl="1" indent="-173038" fontAlgn="auto">
                  <a:spcBef>
                    <a:spcPts val="0"/>
                  </a:spcBef>
                  <a:spcAft>
                    <a:spcPts val="0"/>
                  </a:spcAft>
                  <a:buFont typeface="Arial" pitchFamily="34" charset="0"/>
                  <a:buChar char="•"/>
                  <a:defRPr/>
                </a:pPr>
                <a:r>
                  <a:rPr lang="pt-BR" sz="2000" dirty="0" smtClean="0">
                    <a:latin typeface="Calibri" pitchFamily="34" charset="0"/>
                    <a:cs typeface="Arial" pitchFamily="34" charset="0"/>
                  </a:rPr>
                  <a:t>Parcerias</a:t>
                </a:r>
              </a:p>
              <a:p>
                <a:pPr marL="173038" lvl="1" indent="-173038" fontAlgn="auto">
                  <a:spcBef>
                    <a:spcPts val="0"/>
                  </a:spcBef>
                  <a:spcAft>
                    <a:spcPts val="0"/>
                  </a:spcAft>
                  <a:buFont typeface="Arial" pitchFamily="34" charset="0"/>
                  <a:buChar char="•"/>
                  <a:defRPr/>
                </a:pPr>
                <a:r>
                  <a:rPr lang="pt-BR" sz="2000" dirty="0" smtClean="0">
                    <a:latin typeface="Calibri" pitchFamily="34" charset="0"/>
                    <a:cs typeface="Arial" pitchFamily="34" charset="0"/>
                  </a:rPr>
                  <a:t>Atividades de pesquisa e desenvolvimento propriamente ditas</a:t>
                </a:r>
              </a:p>
              <a:p>
                <a:pPr fontAlgn="auto">
                  <a:spcBef>
                    <a:spcPts val="0"/>
                  </a:spcBef>
                  <a:spcAft>
                    <a:spcPts val="0"/>
                  </a:spcAft>
                  <a:defRPr/>
                </a:pPr>
                <a:endParaRPr lang="pt-BR" sz="2000" dirty="0" smtClean="0">
                  <a:latin typeface="Calibri" pitchFamily="34" charset="0"/>
                  <a:cs typeface="Arial" pitchFamily="34" charset="0"/>
                </a:endParaRPr>
              </a:p>
              <a:p>
                <a:pPr fontAlgn="auto">
                  <a:spcBef>
                    <a:spcPts val="0"/>
                  </a:spcBef>
                  <a:spcAft>
                    <a:spcPts val="1000"/>
                  </a:spcAft>
                  <a:defRPr/>
                </a:pPr>
                <a:r>
                  <a:rPr lang="pt-BR" sz="2000" b="1" dirty="0" smtClean="0">
                    <a:latin typeface="Calibri" pitchFamily="34" charset="0"/>
                    <a:cs typeface="Arial" pitchFamily="34" charset="0"/>
                  </a:rPr>
                  <a:t>   </a:t>
                </a:r>
                <a:r>
                  <a:rPr lang="pt-BR" sz="2000" b="1" dirty="0" smtClean="0">
                    <a:solidFill>
                      <a:srgbClr val="7F7F7F"/>
                    </a:solidFill>
                    <a:latin typeface="Calibri" pitchFamily="34" charset="0"/>
                    <a:cs typeface="Arial" pitchFamily="34" charset="0"/>
                  </a:rPr>
                  <a:t>Fase</a:t>
                </a:r>
                <a:r>
                  <a:rPr lang="pt-BR" sz="2000" b="1" dirty="0" smtClean="0">
                    <a:latin typeface="Calibri" pitchFamily="34" charset="0"/>
                    <a:cs typeface="Arial" pitchFamily="34" charset="0"/>
                  </a:rPr>
                  <a:t> </a:t>
                </a:r>
                <a:r>
                  <a:rPr lang="pt-BR" sz="2000" b="1" dirty="0" err="1" smtClean="0">
                    <a:solidFill>
                      <a:schemeClr val="accent6"/>
                    </a:solidFill>
                    <a:latin typeface="Calibri" pitchFamily="34" charset="0"/>
                    <a:cs typeface="Arial" pitchFamily="34" charset="0"/>
                  </a:rPr>
                  <a:t>PD&amp;I</a:t>
                </a:r>
                <a:endParaRPr lang="pt-BR" sz="2000" b="1" dirty="0" smtClean="0">
                  <a:solidFill>
                    <a:schemeClr val="accent6"/>
                  </a:solidFill>
                  <a:latin typeface="Calibri" pitchFamily="34" charset="0"/>
                  <a:cs typeface="Arial" pitchFamily="34" charset="0"/>
                </a:endParaRPr>
              </a:p>
              <a:p>
                <a:pPr fontAlgn="auto">
                  <a:spcBef>
                    <a:spcPts val="0"/>
                  </a:spcBef>
                  <a:spcAft>
                    <a:spcPts val="0"/>
                  </a:spcAft>
                  <a:defRPr/>
                </a:pPr>
                <a:endParaRPr lang="pt-BR" dirty="0">
                  <a:latin typeface="Calibri" pitchFamily="34" charset="0"/>
                  <a:cs typeface="Arial" pitchFamily="34" charset="0"/>
                </a:endParaRPr>
              </a:p>
            </p:txBody>
          </p:sp>
          <p:sp>
            <p:nvSpPr>
              <p:cNvPr id="8207" name="Text Box 13"/>
              <p:cNvSpPr txBox="1">
                <a:spLocks noChangeArrowheads="1"/>
              </p:cNvSpPr>
              <p:nvPr/>
            </p:nvSpPr>
            <p:spPr bwMode="auto">
              <a:xfrm>
                <a:off x="6350" y="3788"/>
                <a:ext cx="2175" cy="368"/>
              </a:xfrm>
              <a:prstGeom prst="rect">
                <a:avLst/>
              </a:prstGeom>
              <a:noFill/>
              <a:ln w="9525">
                <a:noFill/>
                <a:miter lim="800000"/>
                <a:headEnd/>
                <a:tailEnd/>
              </a:ln>
            </p:spPr>
            <p:txBody>
              <a:bodyPr/>
              <a:lstStyle/>
              <a:p>
                <a:pPr>
                  <a:spcAft>
                    <a:spcPts val="1000"/>
                  </a:spcAft>
                </a:pPr>
                <a:r>
                  <a:rPr lang="pt-BR" sz="2000" b="1" dirty="0" smtClean="0">
                    <a:solidFill>
                      <a:srgbClr val="7F7F7F"/>
                    </a:solidFill>
                    <a:latin typeface="Calibri" pitchFamily="34" charset="0"/>
                  </a:rPr>
                  <a:t>Fase</a:t>
                </a:r>
                <a:r>
                  <a:rPr lang="pt-BR" sz="2000" b="1" dirty="0" smtClean="0">
                    <a:latin typeface="Calibri" pitchFamily="34" charset="0"/>
                  </a:rPr>
                  <a:t> </a:t>
                </a:r>
                <a:r>
                  <a:rPr lang="pt-BR" sz="2000" b="1" dirty="0" smtClean="0">
                    <a:solidFill>
                      <a:schemeClr val="accent6"/>
                    </a:solidFill>
                    <a:latin typeface="Calibri" pitchFamily="34" charset="0"/>
                  </a:rPr>
                  <a:t>Marketing &amp; Vendas</a:t>
                </a:r>
                <a:endParaRPr lang="pt-BR" sz="2000" dirty="0">
                  <a:solidFill>
                    <a:schemeClr val="accent6"/>
                  </a:solidFill>
                  <a:latin typeface="Calibri" pitchFamily="34" charset="0"/>
                </a:endParaRPr>
              </a:p>
            </p:txBody>
          </p:sp>
          <p:sp>
            <p:nvSpPr>
              <p:cNvPr id="8208" name="Text Box 14"/>
              <p:cNvSpPr txBox="1">
                <a:spLocks noChangeArrowheads="1"/>
              </p:cNvSpPr>
              <p:nvPr/>
            </p:nvSpPr>
            <p:spPr bwMode="auto">
              <a:xfrm>
                <a:off x="8416" y="3601"/>
                <a:ext cx="2223" cy="435"/>
              </a:xfrm>
              <a:prstGeom prst="rect">
                <a:avLst/>
              </a:prstGeom>
              <a:noFill/>
              <a:ln w="9525">
                <a:noFill/>
                <a:miter lim="800000"/>
                <a:headEnd/>
                <a:tailEnd/>
              </a:ln>
            </p:spPr>
            <p:txBody>
              <a:bodyPr/>
              <a:lstStyle/>
              <a:p>
                <a:pPr>
                  <a:spcAft>
                    <a:spcPts val="1000"/>
                  </a:spcAft>
                </a:pPr>
                <a:r>
                  <a:rPr lang="pt-BR" sz="2000" b="1" dirty="0" smtClean="0">
                    <a:solidFill>
                      <a:srgbClr val="C00000"/>
                    </a:solidFill>
                    <a:latin typeface="Calibri" pitchFamily="34" charset="0"/>
                  </a:rPr>
                  <a:t>Gestão</a:t>
                </a:r>
                <a:r>
                  <a:rPr lang="pt-BR" sz="2000" b="1" dirty="0" smtClean="0">
                    <a:latin typeface="Calibri" pitchFamily="34" charset="0"/>
                  </a:rPr>
                  <a:t> da </a:t>
                </a:r>
                <a:r>
                  <a:rPr lang="pt-BR" sz="2000" b="1" dirty="0" err="1" smtClean="0">
                    <a:latin typeface="Calibri" pitchFamily="34" charset="0"/>
                  </a:rPr>
                  <a:t>PD&amp;I</a:t>
                </a:r>
                <a:endParaRPr lang="pt-BR" sz="2000" dirty="0">
                  <a:latin typeface="Calibri" pitchFamily="34" charset="0"/>
                </a:endParaRPr>
              </a:p>
            </p:txBody>
          </p:sp>
          <p:sp>
            <p:nvSpPr>
              <p:cNvPr id="8209" name="Text Box 15"/>
              <p:cNvSpPr txBox="1">
                <a:spLocks noChangeArrowheads="1"/>
              </p:cNvSpPr>
              <p:nvPr/>
            </p:nvSpPr>
            <p:spPr bwMode="auto">
              <a:xfrm>
                <a:off x="6337" y="3433"/>
                <a:ext cx="2160" cy="355"/>
              </a:xfrm>
              <a:prstGeom prst="rect">
                <a:avLst/>
              </a:prstGeom>
              <a:noFill/>
              <a:ln w="9525">
                <a:noFill/>
                <a:miter lim="800000"/>
                <a:headEnd/>
                <a:tailEnd/>
              </a:ln>
            </p:spPr>
            <p:txBody>
              <a:bodyPr/>
              <a:lstStyle/>
              <a:p>
                <a:pPr>
                  <a:spcAft>
                    <a:spcPts val="1000"/>
                  </a:spcAft>
                </a:pPr>
                <a:r>
                  <a:rPr lang="pt-BR" sz="2000" b="1" dirty="0" smtClean="0">
                    <a:solidFill>
                      <a:srgbClr val="7F7F7F"/>
                    </a:solidFill>
                    <a:latin typeface="Calibri" pitchFamily="34" charset="0"/>
                  </a:rPr>
                  <a:t>Fase</a:t>
                </a:r>
                <a:r>
                  <a:rPr lang="pt-BR" sz="2000" b="1" dirty="0" smtClean="0">
                    <a:latin typeface="Calibri" pitchFamily="34" charset="0"/>
                  </a:rPr>
                  <a:t> </a:t>
                </a:r>
                <a:r>
                  <a:rPr lang="pt-BR" sz="2000" b="1" dirty="0" smtClean="0">
                    <a:solidFill>
                      <a:schemeClr val="accent6"/>
                    </a:solidFill>
                    <a:latin typeface="Calibri" pitchFamily="34" charset="0"/>
                  </a:rPr>
                  <a:t>Pós-venda</a:t>
                </a:r>
                <a:endParaRPr lang="pt-BR" sz="2000" dirty="0">
                  <a:solidFill>
                    <a:schemeClr val="accent6"/>
                  </a:solidFill>
                  <a:latin typeface="Calibri" pitchFamily="34" charset="0"/>
                </a:endParaRPr>
              </a:p>
            </p:txBody>
          </p:sp>
        </p:grpSp>
        <p:sp>
          <p:nvSpPr>
            <p:cNvPr id="2064" name="Text Box 16"/>
            <p:cNvSpPr txBox="1">
              <a:spLocks noChangeArrowheads="1"/>
            </p:cNvSpPr>
            <p:nvPr/>
          </p:nvSpPr>
          <p:spPr bwMode="auto">
            <a:xfrm>
              <a:off x="1030932" y="1741884"/>
              <a:ext cx="4141194" cy="2191172"/>
            </a:xfrm>
            <a:prstGeom prst="rect">
              <a:avLst/>
            </a:prstGeom>
            <a:noFill/>
            <a:ln w="9525">
              <a:noFill/>
              <a:miter lim="800000"/>
              <a:headEnd/>
              <a:tailEnd/>
            </a:ln>
          </p:spPr>
          <p:txBody>
            <a:bodyPr/>
            <a:lstStyle/>
            <a:p>
              <a:pPr marL="173038" lvl="1" indent="-173038" fontAlgn="auto">
                <a:spcBef>
                  <a:spcPts val="0"/>
                </a:spcBef>
                <a:spcAft>
                  <a:spcPts val="0"/>
                </a:spcAft>
                <a:buFont typeface="Arial" pitchFamily="34" charset="0"/>
                <a:buChar char="•"/>
                <a:defRPr/>
              </a:pPr>
              <a:r>
                <a:rPr lang="pt-BR" sz="2000" dirty="0" smtClean="0">
                  <a:latin typeface="Calibri" pitchFamily="34" charset="0"/>
                  <a:cs typeface="Arial" pitchFamily="34" charset="0"/>
                </a:rPr>
                <a:t>Verificar ganhos</a:t>
              </a:r>
            </a:p>
            <a:p>
              <a:pPr marL="173038" lvl="1" indent="-173038" fontAlgn="auto">
                <a:spcBef>
                  <a:spcPts val="0"/>
                </a:spcBef>
                <a:spcAft>
                  <a:spcPts val="0"/>
                </a:spcAft>
                <a:buFont typeface="Arial" pitchFamily="34" charset="0"/>
                <a:buChar char="•"/>
                <a:defRPr/>
              </a:pPr>
              <a:r>
                <a:rPr lang="pt-BR" sz="2000" dirty="0" smtClean="0">
                  <a:latin typeface="Calibri" pitchFamily="34" charset="0"/>
                  <a:cs typeface="Arial" pitchFamily="34" charset="0"/>
                </a:rPr>
                <a:t>Suportar uso</a:t>
              </a:r>
            </a:p>
            <a:p>
              <a:pPr marL="173038" lvl="1" indent="-173038" fontAlgn="auto">
                <a:spcBef>
                  <a:spcPts val="0"/>
                </a:spcBef>
                <a:spcAft>
                  <a:spcPts val="0"/>
                </a:spcAft>
                <a:buFont typeface="Arial" pitchFamily="34" charset="0"/>
                <a:buChar char="•"/>
                <a:defRPr/>
              </a:pPr>
              <a:r>
                <a:rPr lang="pt-BR" sz="2000" dirty="0" smtClean="0">
                  <a:latin typeface="Calibri" pitchFamily="34" charset="0"/>
                  <a:cs typeface="Arial" pitchFamily="34" charset="0"/>
                </a:rPr>
                <a:t>Inovar com o cliente</a:t>
              </a:r>
            </a:p>
            <a:p>
              <a:pPr marL="173038" lvl="1" indent="-173038" fontAlgn="auto">
                <a:spcBef>
                  <a:spcPts val="0"/>
                </a:spcBef>
                <a:spcAft>
                  <a:spcPts val="0"/>
                </a:spcAft>
                <a:buFont typeface="Arial" pitchFamily="34" charset="0"/>
                <a:buChar char="•"/>
                <a:defRPr/>
              </a:pPr>
              <a:r>
                <a:rPr lang="pt-BR" sz="2000" dirty="0" smtClean="0">
                  <a:latin typeface="Calibri" pitchFamily="34" charset="0"/>
                  <a:cs typeface="Arial" pitchFamily="34" charset="0"/>
                </a:rPr>
                <a:t>Explorar inovação de uso</a:t>
              </a:r>
            </a:p>
            <a:p>
              <a:pPr marL="173038" lvl="1" indent="-173038" fontAlgn="auto">
                <a:spcBef>
                  <a:spcPts val="0"/>
                </a:spcBef>
                <a:spcAft>
                  <a:spcPts val="0"/>
                </a:spcAft>
                <a:buFont typeface="Arial" pitchFamily="34" charset="0"/>
                <a:buChar char="•"/>
                <a:defRPr/>
              </a:pPr>
              <a:r>
                <a:rPr lang="pt-BR" sz="2000" dirty="0" smtClean="0">
                  <a:latin typeface="Calibri" pitchFamily="34" charset="0"/>
                  <a:cs typeface="Arial" pitchFamily="34" charset="0"/>
                </a:rPr>
                <a:t>Repetir ciclo para melhoria ou outras inovações</a:t>
              </a:r>
            </a:p>
            <a:p>
              <a:pPr fontAlgn="auto">
                <a:spcBef>
                  <a:spcPts val="0"/>
                </a:spcBef>
                <a:spcAft>
                  <a:spcPts val="0"/>
                </a:spcAft>
                <a:defRPr/>
              </a:pPr>
              <a:endParaRPr lang="pt-BR" b="1" dirty="0">
                <a:latin typeface="Calibri" pitchFamily="34" charset="0"/>
                <a:cs typeface="Arial" pitchFamily="34" charset="0"/>
              </a:endParaRPr>
            </a:p>
          </p:txBody>
        </p:sp>
      </p:grpSp>
      <p:sp>
        <p:nvSpPr>
          <p:cNvPr id="18" name="CaixaDeTexto 17"/>
          <p:cNvSpPr txBox="1"/>
          <p:nvPr/>
        </p:nvSpPr>
        <p:spPr>
          <a:xfrm>
            <a:off x="3707904" y="5805264"/>
            <a:ext cx="5040560" cy="707886"/>
          </a:xfrm>
          <a:prstGeom prst="rect">
            <a:avLst/>
          </a:prstGeom>
          <a:noFill/>
        </p:spPr>
        <p:txBody>
          <a:bodyPr wrap="square" rtlCol="0">
            <a:spAutoFit/>
          </a:bodyPr>
          <a:lstStyle/>
          <a:p>
            <a:r>
              <a:rPr lang="pt-BR" sz="2000" b="1" dirty="0" smtClean="0">
                <a:solidFill>
                  <a:srgbClr val="C00000"/>
                </a:solidFill>
                <a:latin typeface="Calibri" pitchFamily="34" charset="0"/>
              </a:rPr>
              <a:t>A empresa inovadora requer apoio ($$) em </a:t>
            </a:r>
            <a:r>
              <a:rPr lang="pt-BR" sz="2000" b="1" dirty="0" smtClean="0">
                <a:solidFill>
                  <a:srgbClr val="C00000"/>
                </a:solidFill>
                <a:latin typeface="Calibri" pitchFamily="34" charset="0"/>
              </a:rPr>
              <a:t>cada um dos quadrantes.</a:t>
            </a:r>
            <a:endParaRPr lang="pt-BR" sz="2000" b="1" dirty="0">
              <a:solidFill>
                <a:srgbClr val="C00000"/>
              </a:solidFill>
              <a:latin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3568" y="1484784"/>
            <a:ext cx="7772400" cy="4536504"/>
          </a:xfrm>
        </p:spPr>
        <p:txBody>
          <a:bodyPr/>
          <a:lstStyle/>
          <a:p>
            <a:r>
              <a:rPr lang="pt-BR" dirty="0" smtClean="0"/>
              <a:t>Quais são os instrumentos de fomento à inovação?</a:t>
            </a:r>
            <a:r>
              <a:rPr lang="pt-BR" b="1" dirty="0" smtClean="0"/>
              <a:t> </a:t>
            </a:r>
            <a:br>
              <a:rPr lang="pt-BR" b="1" dirty="0" smtClean="0"/>
            </a:br>
            <a:r>
              <a:rPr lang="pt-BR" sz="3200" b="1" dirty="0" smtClean="0"/>
              <a:t> </a:t>
            </a:r>
            <a:r>
              <a:rPr lang="pt-BR" b="1" dirty="0" smtClean="0"/>
              <a:t/>
            </a:r>
            <a:br>
              <a:rPr lang="pt-BR" b="1" dirty="0" smtClean="0"/>
            </a:br>
            <a:r>
              <a:rPr lang="pt-BR" b="1" dirty="0" smtClean="0"/>
              <a:t>As agências </a:t>
            </a:r>
            <a:r>
              <a:rPr lang="pt-BR" b="1" dirty="0" smtClean="0"/>
              <a:t>de fomento em </a:t>
            </a:r>
            <a:r>
              <a:rPr lang="pt-BR" b="1" dirty="0" smtClean="0"/>
              <a:t>operação e </a:t>
            </a:r>
            <a:r>
              <a:rPr lang="pt-BR" b="1" dirty="0" smtClean="0"/>
              <a:t>as linhas </a:t>
            </a:r>
            <a:r>
              <a:rPr lang="pt-BR" b="1" dirty="0" smtClean="0"/>
              <a:t>mais </a:t>
            </a:r>
            <a:r>
              <a:rPr lang="pt-BR" b="1" dirty="0" smtClean="0"/>
              <a:t>apropriadas </a:t>
            </a:r>
            <a:r>
              <a:rPr lang="pt-BR" b="1" dirty="0" smtClean="0"/>
              <a:t>... </a:t>
            </a:r>
            <a:endParaRPr lang="pt-B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Instrumentos de Fomento</a:t>
            </a:r>
            <a:endParaRPr lang="pt-BR" dirty="0"/>
          </a:p>
        </p:txBody>
      </p:sp>
      <p:pic>
        <p:nvPicPr>
          <p:cNvPr id="125954" name="Picture 2"/>
          <p:cNvPicPr>
            <a:picLocks noChangeAspect="1" noChangeArrowheads="1"/>
          </p:cNvPicPr>
          <p:nvPr/>
        </p:nvPicPr>
        <p:blipFill>
          <a:blip r:embed="rId2" cstate="print"/>
          <a:srcRect/>
          <a:stretch>
            <a:fillRect/>
          </a:stretch>
        </p:blipFill>
        <p:spPr bwMode="auto">
          <a:xfrm>
            <a:off x="611560" y="1988840"/>
            <a:ext cx="6836677" cy="3477741"/>
          </a:xfrm>
          <a:prstGeom prst="rect">
            <a:avLst/>
          </a:prstGeom>
          <a:noFill/>
          <a:ln w="9525">
            <a:noFill/>
            <a:miter lim="800000"/>
            <a:headEnd/>
            <a:tailEnd/>
          </a:ln>
        </p:spPr>
      </p:pic>
      <p:grpSp>
        <p:nvGrpSpPr>
          <p:cNvPr id="10" name="Grupo 9"/>
          <p:cNvGrpSpPr/>
          <p:nvPr/>
        </p:nvGrpSpPr>
        <p:grpSpPr>
          <a:xfrm>
            <a:off x="7740352" y="1988840"/>
            <a:ext cx="1080120" cy="4104456"/>
            <a:chOff x="7740352" y="1988840"/>
            <a:chExt cx="1080120" cy="4104456"/>
          </a:xfrm>
        </p:grpSpPr>
        <p:sp>
          <p:nvSpPr>
            <p:cNvPr id="4" name="Retângulo de cantos arredondados 3"/>
            <p:cNvSpPr/>
            <p:nvPr/>
          </p:nvSpPr>
          <p:spPr>
            <a:xfrm>
              <a:off x="7740352" y="2708920"/>
              <a:ext cx="1080120" cy="504056"/>
            </a:xfrm>
            <a:prstGeom prst="roundRect">
              <a:avLst/>
            </a:prstGeom>
            <a:noFill/>
            <a:ln>
              <a:solidFill>
                <a:schemeClr val="accent6"/>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800" b="1" dirty="0" smtClean="0">
                  <a:solidFill>
                    <a:schemeClr val="tx1"/>
                  </a:solidFill>
                  <a:latin typeface="Calibri" pitchFamily="34" charset="0"/>
                </a:rPr>
                <a:t>FINEP</a:t>
              </a:r>
              <a:endParaRPr lang="pt-BR" sz="1800" b="1" dirty="0">
                <a:solidFill>
                  <a:schemeClr val="tx1"/>
                </a:solidFill>
                <a:latin typeface="Calibri" pitchFamily="34" charset="0"/>
              </a:endParaRPr>
            </a:p>
          </p:txBody>
        </p:sp>
        <p:sp>
          <p:nvSpPr>
            <p:cNvPr id="5" name="Retângulo de cantos arredondados 4"/>
            <p:cNvSpPr/>
            <p:nvPr/>
          </p:nvSpPr>
          <p:spPr>
            <a:xfrm>
              <a:off x="7740352" y="1988840"/>
              <a:ext cx="1080120" cy="504056"/>
            </a:xfrm>
            <a:prstGeom prst="roundRect">
              <a:avLst/>
            </a:prstGeom>
            <a:noFill/>
            <a:ln>
              <a:solidFill>
                <a:schemeClr val="accent6"/>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800" b="1" dirty="0" smtClean="0">
                  <a:solidFill>
                    <a:schemeClr val="tx1"/>
                  </a:solidFill>
                  <a:latin typeface="Calibri" pitchFamily="34" charset="0"/>
                </a:rPr>
                <a:t>BNDES</a:t>
              </a:r>
              <a:endParaRPr lang="pt-BR" sz="1800" b="1" dirty="0">
                <a:solidFill>
                  <a:schemeClr val="tx1"/>
                </a:solidFill>
                <a:latin typeface="Calibri" pitchFamily="34" charset="0"/>
              </a:endParaRPr>
            </a:p>
          </p:txBody>
        </p:sp>
        <p:sp>
          <p:nvSpPr>
            <p:cNvPr id="6" name="Retângulo de cantos arredondados 5"/>
            <p:cNvSpPr/>
            <p:nvPr/>
          </p:nvSpPr>
          <p:spPr>
            <a:xfrm>
              <a:off x="7740352" y="3429000"/>
              <a:ext cx="1080120" cy="504056"/>
            </a:xfrm>
            <a:prstGeom prst="roundRect">
              <a:avLst/>
            </a:prstGeom>
            <a:noFill/>
            <a:ln>
              <a:solidFill>
                <a:schemeClr val="accent6"/>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800" b="1" dirty="0" smtClean="0">
                  <a:solidFill>
                    <a:schemeClr val="tx1"/>
                  </a:solidFill>
                  <a:latin typeface="Calibri" pitchFamily="34" charset="0"/>
                </a:rPr>
                <a:t>CNPq</a:t>
              </a:r>
              <a:endParaRPr lang="pt-BR" sz="1800" b="1" dirty="0">
                <a:solidFill>
                  <a:schemeClr val="tx1"/>
                </a:solidFill>
                <a:latin typeface="Calibri" pitchFamily="34" charset="0"/>
              </a:endParaRPr>
            </a:p>
          </p:txBody>
        </p:sp>
        <p:sp>
          <p:nvSpPr>
            <p:cNvPr id="7" name="Retângulo de cantos arredondados 6"/>
            <p:cNvSpPr/>
            <p:nvPr/>
          </p:nvSpPr>
          <p:spPr>
            <a:xfrm>
              <a:off x="7740352" y="4149080"/>
              <a:ext cx="1080120" cy="504056"/>
            </a:xfrm>
            <a:prstGeom prst="roundRect">
              <a:avLst/>
            </a:prstGeom>
            <a:noFill/>
            <a:ln>
              <a:solidFill>
                <a:schemeClr val="accent6"/>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800" b="1" dirty="0" smtClean="0">
                  <a:solidFill>
                    <a:schemeClr val="tx1"/>
                  </a:solidFill>
                  <a:latin typeface="Calibri" pitchFamily="34" charset="0"/>
                </a:rPr>
                <a:t>BNB</a:t>
              </a:r>
              <a:endParaRPr lang="pt-BR" sz="1800" b="1" dirty="0">
                <a:solidFill>
                  <a:schemeClr val="tx1"/>
                </a:solidFill>
                <a:latin typeface="Calibri" pitchFamily="34" charset="0"/>
              </a:endParaRPr>
            </a:p>
          </p:txBody>
        </p:sp>
        <p:sp>
          <p:nvSpPr>
            <p:cNvPr id="8" name="Retângulo de cantos arredondados 7"/>
            <p:cNvSpPr/>
            <p:nvPr/>
          </p:nvSpPr>
          <p:spPr>
            <a:xfrm>
              <a:off x="7740352" y="4869160"/>
              <a:ext cx="1080120" cy="504056"/>
            </a:xfrm>
            <a:prstGeom prst="roundRect">
              <a:avLst/>
            </a:prstGeom>
            <a:noFill/>
            <a:ln>
              <a:solidFill>
                <a:schemeClr val="accent6"/>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800" b="1" dirty="0" smtClean="0">
                  <a:solidFill>
                    <a:schemeClr val="tx1"/>
                  </a:solidFill>
                  <a:latin typeface="Calibri" pitchFamily="34" charset="0"/>
                </a:rPr>
                <a:t>FAP</a:t>
              </a:r>
              <a:endParaRPr lang="pt-BR" sz="1800" b="1" dirty="0">
                <a:solidFill>
                  <a:schemeClr val="tx1"/>
                </a:solidFill>
                <a:latin typeface="Calibri" pitchFamily="34" charset="0"/>
              </a:endParaRPr>
            </a:p>
          </p:txBody>
        </p:sp>
        <p:sp>
          <p:nvSpPr>
            <p:cNvPr id="9" name="Retângulo de cantos arredondados 8"/>
            <p:cNvSpPr/>
            <p:nvPr/>
          </p:nvSpPr>
          <p:spPr>
            <a:xfrm>
              <a:off x="7740352" y="5589240"/>
              <a:ext cx="1080120" cy="504056"/>
            </a:xfrm>
            <a:prstGeom prst="roundRect">
              <a:avLst/>
            </a:prstGeom>
            <a:noFill/>
            <a:ln>
              <a:solidFill>
                <a:schemeClr val="accent6"/>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800" b="1" dirty="0" smtClean="0">
                  <a:solidFill>
                    <a:schemeClr val="tx1"/>
                  </a:solidFill>
                  <a:latin typeface="Calibri" pitchFamily="34" charset="0"/>
                </a:rPr>
                <a:t>SENAI</a:t>
              </a:r>
              <a:endParaRPr lang="pt-BR" sz="1800" b="1" dirty="0">
                <a:solidFill>
                  <a:schemeClr val="tx1"/>
                </a:solidFill>
                <a:latin typeface="Calibri" pitchFamily="34" charset="0"/>
              </a:endParaRPr>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1.bp.blogspot.com/_gK7A3-uQmPc/S83avsjXURI/AAAAAAAAAyk/i-qNBjSMel4/s400/charges.jpg"/>
          <p:cNvPicPr>
            <a:picLocks noChangeAspect="1" noChangeArrowheads="1"/>
          </p:cNvPicPr>
          <p:nvPr/>
        </p:nvPicPr>
        <p:blipFill>
          <a:blip r:embed="rId2" cstate="print"/>
          <a:srcRect/>
          <a:stretch>
            <a:fillRect/>
          </a:stretch>
        </p:blipFill>
        <p:spPr bwMode="auto">
          <a:xfrm>
            <a:off x="2123728" y="1556792"/>
            <a:ext cx="5130569" cy="4104456"/>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319015"/>
            <a:ext cx="7772400" cy="1470025"/>
          </a:xfrm>
        </p:spPr>
        <p:txBody>
          <a:bodyPr/>
          <a:lstStyle/>
          <a:p>
            <a:r>
              <a:rPr lang="pt-BR" b="1" dirty="0" smtClean="0"/>
              <a:t>Linhas de Financiamento Reembolsáveis</a:t>
            </a:r>
            <a:endParaRPr lang="pt-BR" b="1" dirty="0"/>
          </a:p>
        </p:txBody>
      </p:sp>
      <p:sp>
        <p:nvSpPr>
          <p:cNvPr id="3" name="Subtítulo 2"/>
          <p:cNvSpPr>
            <a:spLocks noGrp="1"/>
          </p:cNvSpPr>
          <p:nvPr>
            <p:ph type="subTitle" idx="1"/>
          </p:nvPr>
        </p:nvSpPr>
        <p:spPr>
          <a:xfrm>
            <a:off x="1411560" y="4293096"/>
            <a:ext cx="6400800" cy="1345704"/>
          </a:xfrm>
        </p:spPr>
        <p:txBody>
          <a:bodyPr/>
          <a:lstStyle/>
          <a:p>
            <a:r>
              <a:rPr lang="pt-BR" dirty="0" smtClean="0"/>
              <a:t>Finep, </a:t>
            </a:r>
            <a:r>
              <a:rPr lang="pt-BR" dirty="0" smtClean="0"/>
              <a:t>BNDES</a:t>
            </a:r>
            <a:endParaRPr lang="pt-BR" dirty="0"/>
          </a:p>
        </p:txBody>
      </p:sp>
      <p:pic>
        <p:nvPicPr>
          <p:cNvPr id="83970" name="Picture 2" descr="http://t3.gstatic.com/images?q=tbn:ANd9GcS5wmvM-b08iIvVBrgfdKJukI4Cz61z4gS0DPYh1tFwOhu3FRM&amp;t=1&amp;usg=__vBc5CUGQA0yIwUOK_oOhN0B63r8="/>
          <p:cNvPicPr>
            <a:picLocks noChangeAspect="1" noChangeArrowheads="1"/>
          </p:cNvPicPr>
          <p:nvPr/>
        </p:nvPicPr>
        <p:blipFill>
          <a:blip r:embed="rId2" cstate="print"/>
          <a:srcRect/>
          <a:stretch>
            <a:fillRect/>
          </a:stretch>
        </p:blipFill>
        <p:spPr bwMode="auto">
          <a:xfrm>
            <a:off x="6012160" y="4725144"/>
            <a:ext cx="2552700" cy="1790701"/>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3600" dirty="0" smtClean="0"/>
              <a:t>Linhas de financiamento reembolsáveis</a:t>
            </a:r>
            <a:endParaRPr lang="pt-BR" sz="3600" dirty="0"/>
          </a:p>
        </p:txBody>
      </p:sp>
      <p:sp>
        <p:nvSpPr>
          <p:cNvPr id="3" name="Espaço Reservado para Conteúdo 2"/>
          <p:cNvSpPr>
            <a:spLocks noGrp="1"/>
          </p:cNvSpPr>
          <p:nvPr>
            <p:ph idx="1"/>
          </p:nvPr>
        </p:nvSpPr>
        <p:spPr/>
        <p:txBody>
          <a:bodyPr>
            <a:normAutofit fontScale="77500" lnSpcReduction="20000"/>
          </a:bodyPr>
          <a:lstStyle/>
          <a:p>
            <a:r>
              <a:rPr lang="pt-BR" dirty="0" smtClean="0"/>
              <a:t>As duas agências públicas federais que concedem financiamentos com encargos reduzidos para apoiar a inovação tecnológica nas empresas são: Finep e o Banco BNDES</a:t>
            </a:r>
          </a:p>
          <a:p>
            <a:pPr lvl="1"/>
            <a:r>
              <a:rPr lang="pt-BR" dirty="0" smtClean="0"/>
              <a:t>A diferença entre o custo do financiamento para o tomador e a taxa “cheia” é coberta, no caso da Finep, por transferência de recursos orçamentários e, no do BNDES, pelos lucros apurados nas demais operações</a:t>
            </a:r>
          </a:p>
          <a:p>
            <a:pPr lvl="1"/>
            <a:r>
              <a:rPr lang="pt-BR" dirty="0" smtClean="0"/>
              <a:t>Nas duas agências, essas linhas de financiamento foram estruturadas há poucos anos (o Pró-Inovação, da Finep, em 2004; o Programa de Desenvolvimento da Inovação, do BNDES, em 2006), ambos foram reformulados em 2008</a:t>
            </a:r>
          </a:p>
          <a:p>
            <a:r>
              <a:rPr lang="pt-BR" dirty="0" smtClean="0"/>
              <a:t>A escolha do canal de financiamento fica exclusivamente a critério das empresas (melhor histórico de relacionamento)</a:t>
            </a:r>
            <a:endParaRPr lang="pt-B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3528" y="404664"/>
            <a:ext cx="8640960" cy="868958"/>
          </a:xfrm>
        </p:spPr>
        <p:txBody>
          <a:bodyPr>
            <a:normAutofit/>
          </a:bodyPr>
          <a:lstStyle/>
          <a:p>
            <a:r>
              <a:rPr lang="pt-BR" sz="3400" dirty="0" smtClean="0"/>
              <a:t>Finep: Linhas de financiamento reembolsáveis</a:t>
            </a:r>
            <a:endParaRPr lang="pt-BR" sz="3400" dirty="0"/>
          </a:p>
        </p:txBody>
      </p:sp>
      <p:sp>
        <p:nvSpPr>
          <p:cNvPr id="3" name="Espaço Reservado para Conteúdo 2"/>
          <p:cNvSpPr>
            <a:spLocks noGrp="1"/>
          </p:cNvSpPr>
          <p:nvPr>
            <p:ph idx="1"/>
          </p:nvPr>
        </p:nvSpPr>
        <p:spPr>
          <a:xfrm>
            <a:off x="539552" y="1988840"/>
            <a:ext cx="8280920" cy="4320480"/>
          </a:xfrm>
        </p:spPr>
        <p:txBody>
          <a:bodyPr>
            <a:normAutofit fontScale="85000" lnSpcReduction="10000"/>
          </a:bodyPr>
          <a:lstStyle/>
          <a:p>
            <a:r>
              <a:rPr lang="pt-BR" dirty="0" smtClean="0"/>
              <a:t>Programa </a:t>
            </a:r>
            <a:r>
              <a:rPr lang="pt-BR" dirty="0" smtClean="0"/>
              <a:t>Pró-Inovação </a:t>
            </a:r>
            <a:r>
              <a:rPr lang="pt-BR" dirty="0" smtClean="0"/>
              <a:t>(operou </a:t>
            </a:r>
            <a:r>
              <a:rPr lang="pt-BR" dirty="0" smtClean="0"/>
              <a:t>no período 2005 a </a:t>
            </a:r>
            <a:r>
              <a:rPr lang="pt-BR" dirty="0" smtClean="0"/>
              <a:t>2008)</a:t>
            </a:r>
            <a:endParaRPr lang="pt-BR" dirty="0" smtClean="0"/>
          </a:p>
          <a:p>
            <a:r>
              <a:rPr lang="pt-BR" dirty="0" smtClean="0"/>
              <a:t>Em 2008, a Finep iniciou a reformulação de seu programa de financiamento com encargos reduzidos. O novo programa foi batizado de </a:t>
            </a:r>
            <a:r>
              <a:rPr lang="pt-BR" b="1" dirty="0" smtClean="0"/>
              <a:t>Inova Brasil</a:t>
            </a:r>
          </a:p>
          <a:p>
            <a:r>
              <a:rPr lang="pt-BR" dirty="0" smtClean="0"/>
              <a:t>A mudança mais importante introduzida foi a diferenciação de três grandes categorias de projetos - cada uma delas fazendo jus a uma taxa de juros determinada</a:t>
            </a:r>
          </a:p>
          <a:p>
            <a:r>
              <a:rPr lang="pt-BR" dirty="0" smtClean="0"/>
              <a:t>Existe uma segunda linha denominada de </a:t>
            </a:r>
            <a:r>
              <a:rPr lang="pt-BR" b="1" dirty="0" smtClean="0"/>
              <a:t>Juro Zero</a:t>
            </a:r>
            <a:endParaRPr lang="pt-BR"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4000" dirty="0" smtClean="0"/>
              <a:t>Você precisa conhecer ... </a:t>
            </a:r>
            <a:endParaRPr lang="pt-BR" sz="4000" dirty="0"/>
          </a:p>
        </p:txBody>
      </p:sp>
      <p:sp>
        <p:nvSpPr>
          <p:cNvPr id="3" name="Espaço Reservado para Conteúdo 2"/>
          <p:cNvSpPr>
            <a:spLocks noGrp="1"/>
          </p:cNvSpPr>
          <p:nvPr>
            <p:ph idx="1"/>
          </p:nvPr>
        </p:nvSpPr>
        <p:spPr/>
        <p:txBody>
          <a:bodyPr>
            <a:normAutofit fontScale="92500" lnSpcReduction="10000"/>
          </a:bodyPr>
          <a:lstStyle/>
          <a:p>
            <a:r>
              <a:rPr lang="pt-BR" dirty="0" smtClean="0"/>
              <a:t>O Sistema Nacional de Inovação </a:t>
            </a:r>
          </a:p>
          <a:p>
            <a:pPr lvl="1"/>
            <a:r>
              <a:rPr lang="pt-BR" dirty="0" smtClean="0"/>
              <a:t>Diretrizes gerais do fomento</a:t>
            </a:r>
          </a:p>
          <a:p>
            <a:pPr lvl="1"/>
            <a:r>
              <a:rPr lang="pt-BR" dirty="0" smtClean="0"/>
              <a:t>Instrumentos de apoio a inovação</a:t>
            </a:r>
          </a:p>
          <a:p>
            <a:pPr lvl="1"/>
            <a:r>
              <a:rPr lang="pt-BR" dirty="0" smtClean="0"/>
              <a:t>Agências e órgãos de fomento</a:t>
            </a:r>
          </a:p>
          <a:p>
            <a:r>
              <a:rPr lang="pt-BR" dirty="0" smtClean="0"/>
              <a:t>Linhas de Financiamento </a:t>
            </a:r>
            <a:r>
              <a:rPr lang="pt-BR" dirty="0" smtClean="0"/>
              <a:t>Reembolsáveis</a:t>
            </a:r>
          </a:p>
          <a:p>
            <a:r>
              <a:rPr lang="pt-BR" dirty="0" smtClean="0"/>
              <a:t>Linhas de Financiamento Não- </a:t>
            </a:r>
            <a:r>
              <a:rPr lang="pt-BR" dirty="0" smtClean="0"/>
              <a:t>reembolsáveis</a:t>
            </a:r>
          </a:p>
          <a:p>
            <a:r>
              <a:rPr lang="pt-BR" dirty="0" smtClean="0"/>
              <a:t>Fundos de Capital de Risco</a:t>
            </a:r>
            <a:endParaRPr lang="pt-BR" dirty="0" smtClean="0"/>
          </a:p>
          <a:p>
            <a:r>
              <a:rPr lang="pt-BR" dirty="0" smtClean="0"/>
              <a:t>Fatores </a:t>
            </a:r>
            <a:r>
              <a:rPr lang="pt-BR" dirty="0" smtClean="0"/>
              <a:t>críticos de sucesso na aprovação de </a:t>
            </a:r>
            <a:r>
              <a:rPr lang="pt-BR" dirty="0" smtClean="0"/>
              <a:t>projetos</a:t>
            </a:r>
            <a:endParaRPr lang="pt-BR"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Categorias de projetos no Inova Brasil</a:t>
            </a:r>
            <a:endParaRPr lang="pt-BR" dirty="0"/>
          </a:p>
        </p:txBody>
      </p:sp>
      <p:sp>
        <p:nvSpPr>
          <p:cNvPr id="3" name="Espaço Reservado para Conteúdo 2"/>
          <p:cNvSpPr>
            <a:spLocks noGrp="1"/>
          </p:cNvSpPr>
          <p:nvPr>
            <p:ph idx="1"/>
          </p:nvPr>
        </p:nvSpPr>
        <p:spPr/>
        <p:txBody>
          <a:bodyPr>
            <a:normAutofit fontScale="77500" lnSpcReduction="20000"/>
          </a:bodyPr>
          <a:lstStyle/>
          <a:p>
            <a:pPr marL="514350" indent="-514350">
              <a:buFont typeface="+mj-lt"/>
              <a:buAutoNum type="arabicPeriod"/>
            </a:pPr>
            <a:r>
              <a:rPr lang="pt-BR" dirty="0" smtClean="0"/>
              <a:t>Projetos mobilizadores em áreas estratégicas (abrange os setores de defesa, saúde, </a:t>
            </a:r>
            <a:r>
              <a:rPr lang="pt-BR" b="1" dirty="0" smtClean="0"/>
              <a:t>tecnologia da informação</a:t>
            </a:r>
            <a:r>
              <a:rPr lang="pt-BR" dirty="0" smtClean="0"/>
              <a:t>, energia nuclear e nanotecnologia) </a:t>
            </a:r>
          </a:p>
          <a:p>
            <a:pPr lvl="1"/>
            <a:r>
              <a:rPr lang="pt-BR" dirty="0" smtClean="0"/>
              <a:t>taxa de juros de 4,25%  / ano</a:t>
            </a:r>
          </a:p>
          <a:p>
            <a:pPr marL="514350" indent="-514350">
              <a:buFont typeface="+mj-lt"/>
              <a:buAutoNum type="arabicPeriod"/>
            </a:pPr>
            <a:r>
              <a:rPr lang="pt-BR" dirty="0" smtClean="0"/>
              <a:t>Projetos voltados à consolidação ou expansão da liderança em algum segmento (abrange os setores de siderurgia, petróleo, gás natural, </a:t>
            </a:r>
            <a:r>
              <a:rPr lang="pt-BR" dirty="0" err="1" smtClean="0"/>
              <a:t>bioetanol</a:t>
            </a:r>
            <a:r>
              <a:rPr lang="pt-BR" dirty="0" smtClean="0"/>
              <a:t>, celulose e complexo aeronáutico)</a:t>
            </a:r>
          </a:p>
          <a:p>
            <a:pPr lvl="1"/>
            <a:r>
              <a:rPr lang="pt-BR" dirty="0" smtClean="0"/>
              <a:t>taxa de juros de 4,75% / ano</a:t>
            </a:r>
          </a:p>
          <a:p>
            <a:pPr marL="514350" indent="-514350">
              <a:buFont typeface="+mj-lt"/>
              <a:buAutoNum type="arabicPeriod"/>
            </a:pPr>
            <a:r>
              <a:rPr lang="pt-BR" dirty="0" smtClean="0"/>
              <a:t>Projetos voltados ao fortalecimento da competitividade industrial (abrange os setores de bens de capital, automotivo, têxtil, calçados e agroindústria)</a:t>
            </a:r>
          </a:p>
          <a:p>
            <a:pPr lvl="1"/>
            <a:r>
              <a:rPr lang="pt-BR" dirty="0" smtClean="0"/>
              <a:t>taxa de juros de 5,25% / ano</a:t>
            </a:r>
            <a:endParaRPr lang="pt-B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Operação do Inova Brasil</a:t>
            </a:r>
            <a:endParaRPr lang="pt-BR" dirty="0"/>
          </a:p>
        </p:txBody>
      </p:sp>
      <p:sp>
        <p:nvSpPr>
          <p:cNvPr id="3" name="Espaço Reservado para Conteúdo 2"/>
          <p:cNvSpPr>
            <a:spLocks noGrp="1"/>
          </p:cNvSpPr>
          <p:nvPr>
            <p:ph idx="1"/>
          </p:nvPr>
        </p:nvSpPr>
        <p:spPr/>
        <p:txBody>
          <a:bodyPr>
            <a:normAutofit fontScale="77500" lnSpcReduction="20000"/>
          </a:bodyPr>
          <a:lstStyle/>
          <a:p>
            <a:r>
              <a:rPr lang="pt-BR" sz="3600" dirty="0" smtClean="0"/>
              <a:t>Houve </a:t>
            </a:r>
            <a:r>
              <a:rPr lang="pt-BR" sz="3600" dirty="0" smtClean="0"/>
              <a:t>ainda uma simplificação da análise técnica para o enquadramento dos projetos, sendo:</a:t>
            </a:r>
          </a:p>
          <a:p>
            <a:pPr lvl="1"/>
            <a:r>
              <a:rPr lang="pt-BR" sz="2900" dirty="0" smtClean="0"/>
              <a:t>atende a empresas de portes distintos</a:t>
            </a:r>
          </a:p>
          <a:p>
            <a:pPr lvl="1"/>
            <a:r>
              <a:rPr lang="pt-BR" sz="2900" dirty="0" smtClean="0"/>
              <a:t>valor mínimo do financiamento é de R$ 1 milhão, com a agência  participando em até 90% do valor total do projeto</a:t>
            </a:r>
          </a:p>
          <a:p>
            <a:pPr lvl="1"/>
            <a:r>
              <a:rPr lang="pt-BR" sz="2900" dirty="0" smtClean="0"/>
              <a:t>valor máximo de R$ 100 milhões para cada operação</a:t>
            </a:r>
          </a:p>
          <a:p>
            <a:pPr lvl="1"/>
            <a:r>
              <a:rPr lang="pt-BR" sz="2900" dirty="0" smtClean="0"/>
              <a:t>prazo de pagamento do empréstimo de 100 meses, sendo 20 meses para o período de carência</a:t>
            </a:r>
          </a:p>
          <a:p>
            <a:pPr lvl="1"/>
            <a:r>
              <a:rPr lang="pt-BR" sz="2900" dirty="0" smtClean="0"/>
              <a:t>foram mantidas as mesmas garantias (hipoteca, penhor, alienação fiduciária de bens móveis e imóveis, bloqueio de recebíveis, aval e fiança bancária)</a:t>
            </a:r>
          </a:p>
          <a:p>
            <a:pPr lvl="1"/>
            <a:r>
              <a:rPr lang="pt-BR" sz="2900" dirty="0" smtClean="0"/>
              <a:t>(uma novidade) a criação de um “</a:t>
            </a:r>
            <a:r>
              <a:rPr lang="pt-BR" sz="2900" i="1" dirty="0" smtClean="0"/>
              <a:t>voucher“ de </a:t>
            </a:r>
            <a:r>
              <a:rPr lang="pt-BR" sz="2900" i="1" dirty="0" err="1" smtClean="0"/>
              <a:t>P&amp;D</a:t>
            </a:r>
            <a:r>
              <a:rPr lang="pt-BR" sz="2900" i="1" dirty="0" smtClean="0"/>
              <a:t> que poderá ser utilizado pelas empresas para a contratação de pesquisas </a:t>
            </a:r>
            <a:r>
              <a:rPr lang="pt-BR" sz="2900" dirty="0" smtClean="0"/>
              <a:t>de </a:t>
            </a:r>
            <a:r>
              <a:rPr lang="pt-BR" sz="2900" dirty="0" err="1" smtClean="0"/>
              <a:t>ICTs</a:t>
            </a:r>
            <a:r>
              <a:rPr lang="pt-BR" sz="2900" dirty="0" smtClean="0"/>
              <a:t> até o limite de 10% do valor total do projeto</a:t>
            </a:r>
            <a:endParaRPr lang="pt-BR" sz="29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Programa Juro Zero</a:t>
            </a:r>
            <a:endParaRPr lang="pt-BR" dirty="0"/>
          </a:p>
        </p:txBody>
      </p:sp>
      <p:sp>
        <p:nvSpPr>
          <p:cNvPr id="3" name="Espaço Reservado para Conteúdo 2"/>
          <p:cNvSpPr>
            <a:spLocks noGrp="1"/>
          </p:cNvSpPr>
          <p:nvPr>
            <p:ph idx="1"/>
          </p:nvPr>
        </p:nvSpPr>
        <p:spPr/>
        <p:txBody>
          <a:bodyPr>
            <a:normAutofit fontScale="40000" lnSpcReduction="20000"/>
          </a:bodyPr>
          <a:lstStyle/>
          <a:p>
            <a:r>
              <a:rPr lang="pt-BR" sz="4200" dirty="0" smtClean="0"/>
              <a:t>Em operação desde 2006, a Finep opera essa linha com encargos financeiros reduzidos e procedimentos operacionais simplificados </a:t>
            </a:r>
          </a:p>
          <a:p>
            <a:r>
              <a:rPr lang="pt-BR" sz="4200" dirty="0" smtClean="0"/>
              <a:t>Apóia projetos de inovação de micro e pequenas empresas (faturamento de até R$ 10,5 milhões)</a:t>
            </a:r>
          </a:p>
          <a:p>
            <a:pPr lvl="1"/>
            <a:r>
              <a:rPr lang="pt-BR" sz="4000" dirty="0" smtClean="0"/>
              <a:t>é corrigida pelo Índice de Preços ao Consumidor Amplo (IPCA) </a:t>
            </a:r>
          </a:p>
          <a:p>
            <a:pPr lvl="1"/>
            <a:r>
              <a:rPr lang="pt-BR" sz="4000" dirty="0" smtClean="0"/>
              <a:t>pagamento é dividido em até 100 parcelas</a:t>
            </a:r>
          </a:p>
          <a:p>
            <a:pPr lvl="1"/>
            <a:r>
              <a:rPr lang="pt-BR" sz="4000" dirty="0" smtClean="0"/>
              <a:t>o valor do financiamento varia de R$ 100 mil a R$ 900 mil, limitado a 30% do faturamento da empresa no exercício fiscal anterior</a:t>
            </a:r>
          </a:p>
          <a:p>
            <a:pPr lvl="1"/>
            <a:r>
              <a:rPr lang="pt-BR" sz="4000" dirty="0" smtClean="0"/>
              <a:t>não há carência</a:t>
            </a:r>
          </a:p>
          <a:p>
            <a:pPr lvl="1"/>
            <a:r>
              <a:rPr lang="pt-BR" sz="4000" dirty="0" smtClean="0"/>
              <a:t>é operado com a intermediação de parceiros regionais, que são responsáveis pela pré-qualificação de propostas (restrito aos estados onde já foram identificados parceiros regionais)</a:t>
            </a:r>
          </a:p>
          <a:p>
            <a:pPr lvl="1"/>
            <a:r>
              <a:rPr lang="pt-BR" sz="4000" dirty="0" smtClean="0"/>
              <a:t>a garantia do financiamento é composta da seguinte forma: 20% - fiança pessoal dos sócios da empresa; 30% - Fundo de Reserva composto por taxa de 3% cobrada de cada financiamento; e 50% - Fundo de Garantia de Crédito composto por recursos aportados pelos parceiros regionais</a:t>
            </a:r>
          </a:p>
          <a:p>
            <a:pPr lvl="1"/>
            <a:r>
              <a:rPr lang="pt-BR" sz="4000" dirty="0" smtClean="0"/>
              <a:t>o desembolso se dá em duas parcelas, com um intervalo de seis meses: 60% na 1ª parcela; e os 40% restantes na 2ª parcela, sendo esta última liberada apenas após análise do andamento do projeto pela FINEP e pelo Parceiro Regional</a:t>
            </a:r>
            <a:endParaRPr lang="pt-BR" sz="4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9512" y="332656"/>
            <a:ext cx="8640960" cy="1080120"/>
          </a:xfrm>
        </p:spPr>
        <p:txBody>
          <a:bodyPr>
            <a:normAutofit fontScale="90000"/>
          </a:bodyPr>
          <a:lstStyle/>
          <a:p>
            <a:r>
              <a:rPr lang="pt-BR" dirty="0" smtClean="0"/>
              <a:t>BNDES: Linhas de financiamento reembolsáveis</a:t>
            </a:r>
            <a:endParaRPr lang="pt-BR" dirty="0"/>
          </a:p>
        </p:txBody>
      </p:sp>
      <p:sp>
        <p:nvSpPr>
          <p:cNvPr id="3" name="Espaço Reservado para Conteúdo 2"/>
          <p:cNvSpPr>
            <a:spLocks noGrp="1"/>
          </p:cNvSpPr>
          <p:nvPr>
            <p:ph idx="1"/>
          </p:nvPr>
        </p:nvSpPr>
        <p:spPr>
          <a:xfrm>
            <a:off x="539552" y="1988840"/>
            <a:ext cx="8280920" cy="4320480"/>
          </a:xfrm>
        </p:spPr>
        <p:txBody>
          <a:bodyPr>
            <a:normAutofit fontScale="55000" lnSpcReduction="20000"/>
          </a:bodyPr>
          <a:lstStyle/>
          <a:p>
            <a:r>
              <a:rPr lang="pt-BR" sz="4400" dirty="0" smtClean="0"/>
              <a:t>Principal fornecedor de crédito de longo prazo para o investimento produtivo no País, o BNDES tem pouca tradição no financiamento a projetos de inovação</a:t>
            </a:r>
          </a:p>
          <a:p>
            <a:r>
              <a:rPr lang="pt-BR" sz="4400" dirty="0" smtClean="0"/>
              <a:t>As linhas de financiamento com encargos reduzidos, destinadas a essa finalidade, foram criadas muito recentemente e ainda são pouco conhecidas pelas empresas</a:t>
            </a:r>
          </a:p>
          <a:p>
            <a:r>
              <a:rPr lang="pt-BR" sz="4400" dirty="0" smtClean="0"/>
              <a:t>Existem duas modalidades de apoio à inovação</a:t>
            </a:r>
          </a:p>
          <a:p>
            <a:pPr lvl="1"/>
            <a:r>
              <a:rPr lang="pt-BR" sz="3600" dirty="0" smtClean="0"/>
              <a:t>Inovação Tecnológica</a:t>
            </a:r>
          </a:p>
          <a:p>
            <a:pPr lvl="1"/>
            <a:r>
              <a:rPr lang="pt-BR" sz="3600" dirty="0" smtClean="0"/>
              <a:t>Capital Inovador</a:t>
            </a:r>
          </a:p>
          <a:p>
            <a:r>
              <a:rPr lang="pt-BR" sz="4400" dirty="0" smtClean="0"/>
              <a:t>O BNDES dispõe ainda de programas setoriais específicos que oferecem condições diferenciadas para o financiamento à inovação: </a:t>
            </a:r>
            <a:r>
              <a:rPr lang="pt-BR" sz="4400" dirty="0" err="1" smtClean="0"/>
              <a:t>Profarma</a:t>
            </a:r>
            <a:r>
              <a:rPr lang="pt-BR" sz="4400" dirty="0" smtClean="0"/>
              <a:t>, </a:t>
            </a:r>
            <a:r>
              <a:rPr lang="pt-BR" sz="4400" dirty="0" err="1" smtClean="0"/>
              <a:t>Prosoft</a:t>
            </a:r>
            <a:r>
              <a:rPr lang="pt-BR" sz="4400" dirty="0" smtClean="0"/>
              <a:t>, e </a:t>
            </a:r>
            <a:r>
              <a:rPr lang="pt-BR" sz="4400" dirty="0" err="1" smtClean="0"/>
              <a:t>Pro-Aeronáutica</a:t>
            </a:r>
            <a:r>
              <a:rPr lang="pt-BR" sz="4400" dirty="0" smtClean="0"/>
              <a:t>, por exemplo</a:t>
            </a:r>
            <a:endParaRPr lang="pt-BR" sz="4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Síntese: Finep vs. BNDES</a:t>
            </a:r>
            <a:endParaRPr lang="pt-BR" dirty="0"/>
          </a:p>
        </p:txBody>
      </p:sp>
      <p:sp>
        <p:nvSpPr>
          <p:cNvPr id="3" name="Espaço Reservado para Conteúdo 2"/>
          <p:cNvSpPr>
            <a:spLocks noGrp="1"/>
          </p:cNvSpPr>
          <p:nvPr>
            <p:ph idx="1"/>
          </p:nvPr>
        </p:nvSpPr>
        <p:spPr/>
        <p:txBody>
          <a:bodyPr>
            <a:normAutofit fontScale="70000" lnSpcReduction="20000"/>
          </a:bodyPr>
          <a:lstStyle/>
          <a:p>
            <a:r>
              <a:rPr lang="pt-BR" dirty="0" smtClean="0"/>
              <a:t>O Programa Inova Brasil, da Finep, à exceção da taxa de juros mínima reservada apenas aos projetos mobilizadores em áreas estratégicas (TIC faz parte), oferece uma taxa de juros hoje superior à taxa fixada para a linha Inovação Tecnológica do BNDES, tornando-o menos atrativo </a:t>
            </a:r>
          </a:p>
          <a:p>
            <a:r>
              <a:rPr lang="pt-BR" dirty="0" smtClean="0"/>
              <a:t>Em geral, os prazos de financiamento e de carência previstos pelo BNDES são mais extensos</a:t>
            </a:r>
          </a:p>
          <a:p>
            <a:r>
              <a:rPr lang="pt-BR" dirty="0" smtClean="0"/>
              <a:t>A princípio, as garantias previstas pelas duas agências públicas são semelhantes</a:t>
            </a:r>
          </a:p>
          <a:p>
            <a:pPr lvl="1"/>
            <a:r>
              <a:rPr lang="pt-BR" dirty="0" smtClean="0"/>
              <a:t>O BNDES prevê a possibilidade de dispensar garantias de empresas de pequeno e médio porte, até certo limite de financiamento, mas é provável que essa flexibilização seja aplicada de forma restrita</a:t>
            </a:r>
          </a:p>
          <a:p>
            <a:r>
              <a:rPr lang="pt-BR" dirty="0" smtClean="0"/>
              <a:t>A linha da Finep parece vir despertando maior interesse das empresas de médio e grande porte</a:t>
            </a:r>
            <a:endParaRPr lang="pt-B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Síntese: Finep vs. BNDES</a:t>
            </a:r>
            <a:endParaRPr lang="pt-BR" dirty="0"/>
          </a:p>
        </p:txBody>
      </p:sp>
      <p:sp>
        <p:nvSpPr>
          <p:cNvPr id="3" name="Espaço Reservado para Conteúdo 2"/>
          <p:cNvSpPr>
            <a:spLocks noGrp="1"/>
          </p:cNvSpPr>
          <p:nvPr>
            <p:ph idx="1"/>
          </p:nvPr>
        </p:nvSpPr>
        <p:spPr/>
        <p:txBody>
          <a:bodyPr>
            <a:normAutofit fontScale="92500" lnSpcReduction="20000"/>
          </a:bodyPr>
          <a:lstStyle/>
          <a:p>
            <a:r>
              <a:rPr lang="pt-BR" dirty="0" smtClean="0"/>
              <a:t>Qual seria a razão para o maior interesse das empresas pela linha de financiamento da Finep? </a:t>
            </a:r>
          </a:p>
          <a:p>
            <a:pPr lvl="1"/>
            <a:r>
              <a:rPr lang="pt-BR" dirty="0" smtClean="0"/>
              <a:t>Não parece haver muitas diferenças quanto aos clientes potenciais das duas agências públicas</a:t>
            </a:r>
          </a:p>
          <a:p>
            <a:pPr lvl="1"/>
            <a:r>
              <a:rPr lang="pt-BR" dirty="0" smtClean="0"/>
              <a:t>A menor tradição do BNDES no financiamento à inovação provavelmente é um dos fatores que têm limitado o crescimento de suas linhas</a:t>
            </a:r>
          </a:p>
          <a:p>
            <a:r>
              <a:rPr lang="pt-BR" dirty="0" smtClean="0"/>
              <a:t>Os clientes típicos de programas de financiamento à inovação consideram ser mais fácil a interação e menos custosa a tramitação de projetos na Finep</a:t>
            </a:r>
            <a:endParaRPr lang="pt-B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Dica</a:t>
            </a:r>
            <a:endParaRPr lang="pt-BR" dirty="0"/>
          </a:p>
        </p:txBody>
      </p:sp>
      <p:sp>
        <p:nvSpPr>
          <p:cNvPr id="3" name="Espaço Reservado para Conteúdo 2"/>
          <p:cNvSpPr>
            <a:spLocks noGrp="1"/>
          </p:cNvSpPr>
          <p:nvPr>
            <p:ph idx="1"/>
          </p:nvPr>
        </p:nvSpPr>
        <p:spPr/>
        <p:txBody>
          <a:bodyPr>
            <a:normAutofit fontScale="85000" lnSpcReduction="10000"/>
          </a:bodyPr>
          <a:lstStyle/>
          <a:p>
            <a:r>
              <a:rPr lang="pt-BR" dirty="0" smtClean="0"/>
              <a:t>Se o seu projeto apresenta </a:t>
            </a:r>
            <a:r>
              <a:rPr lang="pt-BR" u="sng" dirty="0" smtClean="0"/>
              <a:t>elevado risco tecnológico</a:t>
            </a:r>
            <a:r>
              <a:rPr lang="pt-BR" dirty="0" smtClean="0"/>
              <a:t>, ou seja, apresenta-se como uma proposta de ruptura e não de melhoria de produto ou de processo...</a:t>
            </a:r>
          </a:p>
          <a:p>
            <a:pPr lvl="1"/>
            <a:r>
              <a:rPr lang="pt-BR" dirty="0" smtClean="0"/>
              <a:t>... busque a linha Inovação Tecnológica do BNDES, cuja taxa de juros é mais favorável</a:t>
            </a:r>
          </a:p>
          <a:p>
            <a:r>
              <a:rPr lang="pt-BR" dirty="0" smtClean="0"/>
              <a:t>Para o caso de projetos que envolvem baixo risco tecnológico...</a:t>
            </a:r>
          </a:p>
          <a:p>
            <a:pPr lvl="1"/>
            <a:r>
              <a:rPr lang="pt-BR" dirty="0" smtClean="0"/>
              <a:t>... opte pelas linhas de financiamento da Finep, mais apropriadas  para reduzir o custo de tais projetos</a:t>
            </a:r>
          </a:p>
          <a:p>
            <a:r>
              <a:rPr lang="pt-BR" dirty="0" smtClean="0"/>
              <a:t>Claro, ainda existe a possibilidade de pleitear recursos não reembolsáveis na Finep</a:t>
            </a:r>
            <a:endParaRPr lang="pt-B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685800" y="2584921"/>
            <a:ext cx="7772400" cy="1470025"/>
          </a:xfrm>
        </p:spPr>
        <p:txBody>
          <a:bodyPr/>
          <a:lstStyle/>
          <a:p>
            <a:r>
              <a:rPr lang="pt-BR" b="1" dirty="0" smtClean="0"/>
              <a:t>Linhas de Financiamento Não- reembolsáveis</a:t>
            </a:r>
            <a:endParaRPr lang="pt-BR" b="1" dirty="0"/>
          </a:p>
        </p:txBody>
      </p:sp>
      <p:sp>
        <p:nvSpPr>
          <p:cNvPr id="5" name="Subtítulo 4"/>
          <p:cNvSpPr>
            <a:spLocks noGrp="1"/>
          </p:cNvSpPr>
          <p:nvPr>
            <p:ph type="subTitle" idx="1"/>
          </p:nvPr>
        </p:nvSpPr>
        <p:spPr>
          <a:xfrm>
            <a:off x="1371600" y="4340696"/>
            <a:ext cx="6400800" cy="1752600"/>
          </a:xfrm>
        </p:spPr>
        <p:txBody>
          <a:bodyPr/>
          <a:lstStyle/>
          <a:p>
            <a:r>
              <a:rPr lang="pt-BR" dirty="0" smtClean="0"/>
              <a:t>Finep, BNDES e CNPq</a:t>
            </a:r>
            <a:endParaRPr lang="pt-BR" dirty="0"/>
          </a:p>
        </p:txBody>
      </p:sp>
      <p:pic>
        <p:nvPicPr>
          <p:cNvPr id="66564" name="Picture 4" descr="http://bp2.blogger.com/_fwT8XThRCGU/SDNmoo67I8I/AAAAAAAACcI/YrGmlo6UtjY/s320/Negocios_e_oportunidades.jpg"/>
          <p:cNvPicPr>
            <a:picLocks noChangeAspect="1" noChangeArrowheads="1"/>
          </p:cNvPicPr>
          <p:nvPr/>
        </p:nvPicPr>
        <p:blipFill>
          <a:blip r:embed="rId2" cstate="print"/>
          <a:srcRect/>
          <a:stretch>
            <a:fillRect/>
          </a:stretch>
        </p:blipFill>
        <p:spPr bwMode="auto">
          <a:xfrm>
            <a:off x="6673740" y="4221088"/>
            <a:ext cx="1950310" cy="1944216"/>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dirty="0" smtClean="0"/>
              <a:t>Linhas de financiamento não- reembolsáveis</a:t>
            </a:r>
            <a:endParaRPr lang="pt-BR" dirty="0"/>
          </a:p>
        </p:txBody>
      </p:sp>
      <p:sp>
        <p:nvSpPr>
          <p:cNvPr id="3" name="Espaço Reservado para Conteúdo 2"/>
          <p:cNvSpPr>
            <a:spLocks noGrp="1"/>
          </p:cNvSpPr>
          <p:nvPr>
            <p:ph idx="1"/>
          </p:nvPr>
        </p:nvSpPr>
        <p:spPr>
          <a:xfrm>
            <a:off x="467544" y="1700808"/>
            <a:ext cx="8280920" cy="4320480"/>
          </a:xfrm>
        </p:spPr>
        <p:txBody>
          <a:bodyPr>
            <a:normAutofit/>
          </a:bodyPr>
          <a:lstStyle/>
          <a:p>
            <a:r>
              <a:rPr lang="pt-BR" dirty="0" smtClean="0"/>
              <a:t>Subvenção Econômica – Finep</a:t>
            </a:r>
          </a:p>
          <a:p>
            <a:pPr lvl="1"/>
            <a:r>
              <a:rPr lang="pt-BR" dirty="0" smtClean="0"/>
              <a:t>Empresas</a:t>
            </a:r>
          </a:p>
          <a:p>
            <a:pPr lvl="1"/>
            <a:r>
              <a:rPr lang="pt-BR" dirty="0" err="1" smtClean="0"/>
              <a:t>Pappe</a:t>
            </a:r>
            <a:r>
              <a:rPr lang="pt-BR" dirty="0" smtClean="0"/>
              <a:t> Subvenção/Integração</a:t>
            </a:r>
          </a:p>
          <a:p>
            <a:pPr lvl="1"/>
            <a:r>
              <a:rPr lang="pt-BR" dirty="0" smtClean="0"/>
              <a:t>PRIME – Primeira Empresa Inovadora</a:t>
            </a:r>
          </a:p>
          <a:p>
            <a:r>
              <a:rPr lang="pt-BR" dirty="0" smtClean="0"/>
              <a:t>Subvenção para a contratação de pesquisadores – Finep</a:t>
            </a:r>
          </a:p>
          <a:p>
            <a:r>
              <a:rPr lang="pt-BR" dirty="0" smtClean="0"/>
              <a:t>Programa </a:t>
            </a:r>
            <a:r>
              <a:rPr lang="pt-BR" dirty="0" smtClean="0"/>
              <a:t>RHAE - Pesquisador na Empresa – CNPq</a:t>
            </a:r>
            <a:endParaRPr lang="pt-B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Subvenção Econômica: O que é?</a:t>
            </a:r>
            <a:endParaRPr lang="pt-BR" dirty="0"/>
          </a:p>
        </p:txBody>
      </p:sp>
      <p:sp>
        <p:nvSpPr>
          <p:cNvPr id="3" name="Espaço Reservado para Conteúdo 2"/>
          <p:cNvSpPr>
            <a:spLocks noGrp="1"/>
          </p:cNvSpPr>
          <p:nvPr>
            <p:ph idx="1"/>
          </p:nvPr>
        </p:nvSpPr>
        <p:spPr/>
        <p:txBody>
          <a:bodyPr>
            <a:normAutofit fontScale="62500" lnSpcReduction="20000"/>
          </a:bodyPr>
          <a:lstStyle/>
          <a:p>
            <a:r>
              <a:rPr lang="pt-BR" dirty="0" smtClean="0"/>
              <a:t>A subvenção econômica consiste em aporte direto de recursos orçamentários nas empresas para a realização de atividades de pesquisa e desenvolvimento</a:t>
            </a:r>
          </a:p>
          <a:p>
            <a:r>
              <a:rPr lang="pt-BR" dirty="0" smtClean="0"/>
              <a:t>A subvenção é utilizada em diversos países, conforme é previsto pela Organização Mundial de Comércio (OMC) </a:t>
            </a:r>
          </a:p>
          <a:p>
            <a:r>
              <a:rPr lang="pt-BR" dirty="0" smtClean="0"/>
              <a:t>O objetivo da subvenção é promover um incremento da inovação no país, com base na avaliação de que ao partilhar riscos e custos associados às atividades inovativas, o  setor público pode induzir as empresas a incorporar essa preocupação às suas estratégias de negócios, ou ainda possibilitar maior ousadia por parte daquelas que já realizam gastos em </a:t>
            </a:r>
            <a:r>
              <a:rPr lang="pt-BR" dirty="0" err="1" smtClean="0"/>
              <a:t>P&amp;D</a:t>
            </a:r>
            <a:r>
              <a:rPr lang="pt-BR" dirty="0" smtClean="0"/>
              <a:t> de forma contínua</a:t>
            </a:r>
          </a:p>
          <a:p>
            <a:r>
              <a:rPr lang="pt-BR" dirty="0" smtClean="0"/>
              <a:t>A Lei de Inovação trouxe o marco legal necessário para que as instituições de fomento possam aportar recursos não-reembolsáveis diretamente nas empresas</a:t>
            </a:r>
          </a:p>
          <a:p>
            <a:pPr lvl="1"/>
            <a:r>
              <a:rPr lang="pt-BR" dirty="0" smtClean="0"/>
              <a:t>os fundos setoriais, em sua origem, financiavam projetos de interesse das empresas, mas apenas através de parcerias com as instituições de pesquisa</a:t>
            </a:r>
            <a:endParaRPr lang="pt-B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O Sistema Nacional de Inovação </a:t>
            </a:r>
            <a:endParaRPr lang="pt-BR" dirty="0"/>
          </a:p>
        </p:txBody>
      </p:sp>
      <p:sp>
        <p:nvSpPr>
          <p:cNvPr id="3" name="Subtítulo 2"/>
          <p:cNvSpPr>
            <a:spLocks noGrp="1"/>
          </p:cNvSpPr>
          <p:nvPr>
            <p:ph type="subTitle" idx="1"/>
          </p:nvPr>
        </p:nvSpPr>
        <p:spPr>
          <a:xfrm>
            <a:off x="1411560" y="3645024"/>
            <a:ext cx="6400800" cy="1752600"/>
          </a:xfrm>
        </p:spPr>
        <p:txBody>
          <a:bodyPr/>
          <a:lstStyle/>
          <a:p>
            <a:pPr lvl="1"/>
            <a:r>
              <a:rPr lang="pt-BR" dirty="0" smtClean="0">
                <a:latin typeface="Calibri" pitchFamily="34" charset="0"/>
              </a:rPr>
              <a:t>Diretrizes gerais do fomento</a:t>
            </a:r>
          </a:p>
          <a:p>
            <a:pPr lvl="1"/>
            <a:r>
              <a:rPr lang="pt-BR" dirty="0" smtClean="0">
                <a:latin typeface="Calibri" pitchFamily="34" charset="0"/>
              </a:rPr>
              <a:t>Instrumentos de apoio a inovação</a:t>
            </a:r>
          </a:p>
          <a:p>
            <a:pPr lvl="1"/>
            <a:r>
              <a:rPr lang="pt-BR" dirty="0" smtClean="0">
                <a:latin typeface="Calibri" pitchFamily="34" charset="0"/>
              </a:rPr>
              <a:t>Agências e órgãos de fomento</a:t>
            </a:r>
          </a:p>
          <a:p>
            <a:pPr lvl="1"/>
            <a:endParaRPr lang="pt-BR" dirty="0" smtClean="0">
              <a:latin typeface="Calibri" pitchFamily="34" charset="0"/>
            </a:endParaRPr>
          </a:p>
          <a:p>
            <a:endParaRPr lang="pt-B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Subvenção Econômica: Como funciona?</a:t>
            </a:r>
            <a:endParaRPr lang="pt-BR" dirty="0"/>
          </a:p>
        </p:txBody>
      </p:sp>
      <p:sp>
        <p:nvSpPr>
          <p:cNvPr id="3" name="Espaço Reservado para Conteúdo 2"/>
          <p:cNvSpPr>
            <a:spLocks noGrp="1"/>
          </p:cNvSpPr>
          <p:nvPr>
            <p:ph idx="1"/>
          </p:nvPr>
        </p:nvSpPr>
        <p:spPr/>
        <p:txBody>
          <a:bodyPr>
            <a:normAutofit fontScale="55000" lnSpcReduction="20000"/>
          </a:bodyPr>
          <a:lstStyle/>
          <a:p>
            <a:r>
              <a:rPr lang="pt-BR" dirty="0" smtClean="0"/>
              <a:t>O Programa de Subvenção Econômica , operado pela Finep , teve início em 2006. É operacionalizado através de chamadas públicas, nas quais  se encontram definidos:</a:t>
            </a:r>
          </a:p>
          <a:p>
            <a:pPr lvl="1"/>
            <a:r>
              <a:rPr lang="pt-BR" dirty="0" smtClean="0"/>
              <a:t>temas/áreas a serem apoiados, </a:t>
            </a:r>
          </a:p>
          <a:p>
            <a:pPr lvl="1"/>
            <a:r>
              <a:rPr lang="pt-BR" dirty="0" smtClean="0"/>
              <a:t>valor mínimo da subvenção, </a:t>
            </a:r>
          </a:p>
          <a:p>
            <a:pPr lvl="1"/>
            <a:r>
              <a:rPr lang="pt-BR" dirty="0" smtClean="0"/>
              <a:t>critérios de pontuação dos projetos e </a:t>
            </a:r>
          </a:p>
          <a:p>
            <a:pPr lvl="1"/>
            <a:r>
              <a:rPr lang="pt-BR" dirty="0" smtClean="0"/>
              <a:t>exigências de contrapartida por parte das empresas </a:t>
            </a:r>
          </a:p>
          <a:p>
            <a:r>
              <a:rPr lang="pt-BR" dirty="0" smtClean="0"/>
              <a:t>Em 2007, o processo de seleção das empresas candidatas à subvenção passou a ser realizado em duas etapas:  a) consulta prévia para enquadramento da demanda via descrição simplificada do projeto; e b) apresentação detalhada do projeto para avaliação de mérito</a:t>
            </a:r>
          </a:p>
          <a:p>
            <a:pPr lvl="1"/>
            <a:r>
              <a:rPr lang="pt-BR" dirty="0" smtClean="0"/>
              <a:t>No edital de 2009, a etapa a) foi eliminada</a:t>
            </a:r>
          </a:p>
          <a:p>
            <a:r>
              <a:rPr lang="pt-BR" dirty="0" smtClean="0"/>
              <a:t>Para a avaliação de mérito, os editais prevêem a constituição de comitê de avaliação formado por especialistas e, numa fase posterior, por quadros técnicos da Finep</a:t>
            </a:r>
          </a:p>
          <a:p>
            <a:r>
              <a:rPr lang="pt-BR" dirty="0" smtClean="0"/>
              <a:t>As propostas recomendadas na avaliação de mérito são ainda analisadas pela Finep quanto aos aspectos técnicos, jurídicos e financeiros (detalhamento do orçamento, descrição de atividades, indicadores e prazos do cronograma físico, adequação do cronograma de desembolso, e docum. jurídica e financeira)</a:t>
            </a:r>
            <a:endParaRPr lang="pt-B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332656"/>
            <a:ext cx="8280920" cy="868958"/>
          </a:xfrm>
        </p:spPr>
        <p:txBody>
          <a:bodyPr>
            <a:normAutofit/>
          </a:bodyPr>
          <a:lstStyle/>
          <a:p>
            <a:r>
              <a:rPr lang="pt-BR" dirty="0" smtClean="0">
                <a:latin typeface="Calibri" pitchFamily="34" charset="0"/>
              </a:rPr>
              <a:t>Síntese da </a:t>
            </a:r>
            <a:r>
              <a:rPr lang="pt-BR" dirty="0" smtClean="0"/>
              <a:t>Subvenção Econômica</a:t>
            </a:r>
            <a:endParaRPr lang="pt-BR" dirty="0"/>
          </a:p>
        </p:txBody>
      </p:sp>
      <p:graphicFrame>
        <p:nvGraphicFramePr>
          <p:cNvPr id="5" name="Espaço Reservado para Conteúdo 4"/>
          <p:cNvGraphicFramePr>
            <a:graphicFrameLocks noGrp="1"/>
          </p:cNvGraphicFramePr>
          <p:nvPr>
            <p:ph idx="1"/>
          </p:nvPr>
        </p:nvGraphicFramePr>
        <p:xfrm>
          <a:off x="500034" y="2206352"/>
          <a:ext cx="8229600" cy="2286000"/>
        </p:xfrm>
        <a:graphic>
          <a:graphicData uri="http://schemas.openxmlformats.org/drawingml/2006/table">
            <a:tbl>
              <a:tblPr firstRow="1" bandRow="1">
                <a:tableStyleId>{5C22544A-7EE6-4342-B048-85BDC9FD1C3A}</a:tableStyleId>
              </a:tblPr>
              <a:tblGrid>
                <a:gridCol w="1185842"/>
                <a:gridCol w="2928958"/>
                <a:gridCol w="2057400"/>
                <a:gridCol w="2057400"/>
              </a:tblGrid>
              <a:tr h="370840">
                <a:tc>
                  <a:txBody>
                    <a:bodyPr/>
                    <a:lstStyle/>
                    <a:p>
                      <a:r>
                        <a:rPr lang="pt-BR" sz="2000" dirty="0" smtClean="0">
                          <a:latin typeface="Calibri" pitchFamily="34" charset="0"/>
                        </a:rPr>
                        <a:t>ANO</a:t>
                      </a:r>
                      <a:endParaRPr lang="pt-BR" sz="2000" dirty="0">
                        <a:latin typeface="Calibri" pitchFamily="34" charset="0"/>
                      </a:endParaRPr>
                    </a:p>
                  </a:txBody>
                  <a:tcPr/>
                </a:tc>
                <a:tc>
                  <a:txBody>
                    <a:bodyPr/>
                    <a:lstStyle/>
                    <a:p>
                      <a:r>
                        <a:rPr lang="pt-BR" sz="2000" dirty="0" smtClean="0">
                          <a:latin typeface="Calibri" pitchFamily="34" charset="0"/>
                        </a:rPr>
                        <a:t>Demanda (submissões)</a:t>
                      </a:r>
                      <a:endParaRPr lang="pt-BR" sz="2000" dirty="0">
                        <a:latin typeface="Calibri" pitchFamily="34" charset="0"/>
                      </a:endParaRPr>
                    </a:p>
                  </a:txBody>
                  <a:tcPr/>
                </a:tc>
                <a:tc>
                  <a:txBody>
                    <a:bodyPr/>
                    <a:lstStyle/>
                    <a:p>
                      <a:r>
                        <a:rPr lang="pt-BR" sz="2000" dirty="0" smtClean="0">
                          <a:latin typeface="Calibri" pitchFamily="34" charset="0"/>
                        </a:rPr>
                        <a:t>Projetos Contratados</a:t>
                      </a:r>
                      <a:endParaRPr lang="pt-BR" sz="2000" dirty="0">
                        <a:latin typeface="Calibri" pitchFamily="34" charset="0"/>
                      </a:endParaRPr>
                    </a:p>
                  </a:txBody>
                  <a:tcPr/>
                </a:tc>
                <a:tc>
                  <a:txBody>
                    <a:bodyPr/>
                    <a:lstStyle/>
                    <a:p>
                      <a:r>
                        <a:rPr lang="pt-BR" sz="2000" dirty="0" smtClean="0">
                          <a:latin typeface="Calibri" pitchFamily="34" charset="0"/>
                        </a:rPr>
                        <a:t>Valor Contratado</a:t>
                      </a:r>
                      <a:r>
                        <a:rPr lang="pt-BR" sz="2000" baseline="0" dirty="0" smtClean="0">
                          <a:latin typeface="Calibri" pitchFamily="34" charset="0"/>
                        </a:rPr>
                        <a:t> (R$ milhões)</a:t>
                      </a:r>
                      <a:endParaRPr lang="pt-BR" sz="2000" dirty="0">
                        <a:latin typeface="Calibri" pitchFamily="34" charset="0"/>
                      </a:endParaRPr>
                    </a:p>
                  </a:txBody>
                  <a:tcPr/>
                </a:tc>
              </a:tr>
              <a:tr h="370840">
                <a:tc>
                  <a:txBody>
                    <a:bodyPr/>
                    <a:lstStyle/>
                    <a:p>
                      <a:r>
                        <a:rPr lang="pt-BR" sz="2000" dirty="0" smtClean="0">
                          <a:latin typeface="Calibri" pitchFamily="34" charset="0"/>
                        </a:rPr>
                        <a:t>2006</a:t>
                      </a:r>
                      <a:endParaRPr lang="pt-BR" sz="2000" dirty="0">
                        <a:latin typeface="Calibri" pitchFamily="34" charset="0"/>
                      </a:endParaRPr>
                    </a:p>
                  </a:txBody>
                  <a:tcPr/>
                </a:tc>
                <a:tc>
                  <a:txBody>
                    <a:bodyPr/>
                    <a:lstStyle/>
                    <a:p>
                      <a:r>
                        <a:rPr lang="pt-BR" sz="2000" dirty="0" smtClean="0">
                          <a:latin typeface="Calibri" pitchFamily="34" charset="0"/>
                        </a:rPr>
                        <a:t>1.101</a:t>
                      </a:r>
                      <a:endParaRPr lang="pt-BR" sz="2000" dirty="0">
                        <a:latin typeface="Calibri" pitchFamily="34" charset="0"/>
                      </a:endParaRPr>
                    </a:p>
                  </a:txBody>
                  <a:tcPr/>
                </a:tc>
                <a:tc>
                  <a:txBody>
                    <a:bodyPr/>
                    <a:lstStyle/>
                    <a:p>
                      <a:r>
                        <a:rPr lang="pt-BR" sz="2000" dirty="0" smtClean="0">
                          <a:latin typeface="Calibri" pitchFamily="34" charset="0"/>
                        </a:rPr>
                        <a:t>130</a:t>
                      </a:r>
                      <a:endParaRPr lang="pt-BR" sz="2000" dirty="0">
                        <a:latin typeface="Calibri" pitchFamily="34" charset="0"/>
                      </a:endParaRPr>
                    </a:p>
                  </a:txBody>
                  <a:tcPr/>
                </a:tc>
                <a:tc>
                  <a:txBody>
                    <a:bodyPr/>
                    <a:lstStyle/>
                    <a:p>
                      <a:r>
                        <a:rPr lang="pt-BR" sz="2000" dirty="0" smtClean="0">
                          <a:latin typeface="Calibri" pitchFamily="34" charset="0"/>
                        </a:rPr>
                        <a:t>254</a:t>
                      </a:r>
                      <a:endParaRPr lang="pt-BR" sz="2000" dirty="0">
                        <a:latin typeface="Calibri" pitchFamily="34" charset="0"/>
                      </a:endParaRPr>
                    </a:p>
                  </a:txBody>
                  <a:tcPr/>
                </a:tc>
              </a:tr>
              <a:tr h="370840">
                <a:tc>
                  <a:txBody>
                    <a:bodyPr/>
                    <a:lstStyle/>
                    <a:p>
                      <a:r>
                        <a:rPr lang="pt-BR" sz="2000" dirty="0" smtClean="0">
                          <a:latin typeface="Calibri" pitchFamily="34" charset="0"/>
                        </a:rPr>
                        <a:t>2007</a:t>
                      </a:r>
                      <a:endParaRPr lang="pt-BR" sz="2000" dirty="0">
                        <a:latin typeface="Calibri" pitchFamily="34" charset="0"/>
                      </a:endParaRPr>
                    </a:p>
                  </a:txBody>
                  <a:tcPr/>
                </a:tc>
                <a:tc>
                  <a:txBody>
                    <a:bodyPr/>
                    <a:lstStyle/>
                    <a:p>
                      <a:r>
                        <a:rPr lang="pt-BR" sz="2000" dirty="0" smtClean="0">
                          <a:latin typeface="Calibri" pitchFamily="34" charset="0"/>
                        </a:rPr>
                        <a:t>2.600</a:t>
                      </a:r>
                      <a:endParaRPr lang="pt-BR" sz="2000" dirty="0">
                        <a:latin typeface="Calibri" pitchFamily="34" charset="0"/>
                      </a:endParaRPr>
                    </a:p>
                  </a:txBody>
                  <a:tcPr/>
                </a:tc>
                <a:tc>
                  <a:txBody>
                    <a:bodyPr/>
                    <a:lstStyle/>
                    <a:p>
                      <a:r>
                        <a:rPr lang="pt-BR" sz="2000" dirty="0" smtClean="0">
                          <a:latin typeface="Calibri" pitchFamily="34" charset="0"/>
                        </a:rPr>
                        <a:t>174</a:t>
                      </a:r>
                      <a:endParaRPr lang="pt-BR" sz="2000" dirty="0">
                        <a:latin typeface="Calibri" pitchFamily="34" charset="0"/>
                      </a:endParaRPr>
                    </a:p>
                  </a:txBody>
                  <a:tcPr/>
                </a:tc>
                <a:tc>
                  <a:txBody>
                    <a:bodyPr/>
                    <a:lstStyle/>
                    <a:p>
                      <a:r>
                        <a:rPr lang="pt-BR" sz="2000" dirty="0" smtClean="0">
                          <a:latin typeface="Calibri" pitchFamily="34" charset="0"/>
                        </a:rPr>
                        <a:t>314</a:t>
                      </a:r>
                      <a:endParaRPr lang="pt-BR" sz="2000" dirty="0">
                        <a:latin typeface="Calibri" pitchFamily="34" charset="0"/>
                      </a:endParaRPr>
                    </a:p>
                  </a:txBody>
                  <a:tcPr/>
                </a:tc>
              </a:tr>
              <a:tr h="370840">
                <a:tc>
                  <a:txBody>
                    <a:bodyPr/>
                    <a:lstStyle/>
                    <a:p>
                      <a:r>
                        <a:rPr lang="pt-BR" sz="2000" dirty="0" smtClean="0">
                          <a:latin typeface="Calibri" pitchFamily="34" charset="0"/>
                        </a:rPr>
                        <a:t>2008</a:t>
                      </a:r>
                      <a:endParaRPr lang="pt-BR" sz="2000" dirty="0">
                        <a:latin typeface="Calibri" pitchFamily="34" charset="0"/>
                      </a:endParaRPr>
                    </a:p>
                  </a:txBody>
                  <a:tcPr/>
                </a:tc>
                <a:tc>
                  <a:txBody>
                    <a:bodyPr/>
                    <a:lstStyle/>
                    <a:p>
                      <a:r>
                        <a:rPr lang="pt-BR" sz="2000" dirty="0" smtClean="0">
                          <a:latin typeface="Calibri" pitchFamily="34" charset="0"/>
                        </a:rPr>
                        <a:t>2.665</a:t>
                      </a:r>
                      <a:endParaRPr lang="pt-BR" sz="2000" dirty="0">
                        <a:latin typeface="Calibri" pitchFamily="34" charset="0"/>
                      </a:endParaRPr>
                    </a:p>
                  </a:txBody>
                  <a:tcPr/>
                </a:tc>
                <a:tc>
                  <a:txBody>
                    <a:bodyPr/>
                    <a:lstStyle/>
                    <a:p>
                      <a:r>
                        <a:rPr lang="pt-BR" sz="2000" dirty="0" smtClean="0">
                          <a:latin typeface="Calibri" pitchFamily="34" charset="0"/>
                        </a:rPr>
                        <a:t>209</a:t>
                      </a:r>
                      <a:endParaRPr lang="pt-BR" sz="2000" dirty="0">
                        <a:latin typeface="Calibri" pitchFamily="34" charset="0"/>
                      </a:endParaRPr>
                    </a:p>
                  </a:txBody>
                  <a:tcPr/>
                </a:tc>
                <a:tc>
                  <a:txBody>
                    <a:bodyPr/>
                    <a:lstStyle/>
                    <a:p>
                      <a:r>
                        <a:rPr lang="pt-BR" sz="2000" dirty="0" smtClean="0">
                          <a:latin typeface="Calibri" pitchFamily="34" charset="0"/>
                        </a:rPr>
                        <a:t>453</a:t>
                      </a:r>
                      <a:endParaRPr lang="pt-BR" sz="2000" dirty="0">
                        <a:latin typeface="Calibri" pitchFamily="34" charset="0"/>
                      </a:endParaRPr>
                    </a:p>
                  </a:txBody>
                  <a:tcPr/>
                </a:tc>
              </a:tr>
              <a:tr h="370840">
                <a:tc>
                  <a:txBody>
                    <a:bodyPr/>
                    <a:lstStyle/>
                    <a:p>
                      <a:r>
                        <a:rPr lang="pt-BR" sz="2000" dirty="0" smtClean="0">
                          <a:latin typeface="Calibri" pitchFamily="34" charset="0"/>
                        </a:rPr>
                        <a:t>2009</a:t>
                      </a:r>
                      <a:endParaRPr lang="pt-BR" sz="2000" dirty="0">
                        <a:latin typeface="Calibri" pitchFamily="34" charset="0"/>
                      </a:endParaRPr>
                    </a:p>
                  </a:txBody>
                  <a:tcPr/>
                </a:tc>
                <a:tc>
                  <a:txBody>
                    <a:bodyPr/>
                    <a:lstStyle/>
                    <a:p>
                      <a:r>
                        <a:rPr lang="pt-BR" sz="2000" dirty="0" smtClean="0">
                          <a:latin typeface="Calibri" pitchFamily="34" charset="0"/>
                        </a:rPr>
                        <a:t>3.000</a:t>
                      </a:r>
                      <a:endParaRPr lang="pt-BR" sz="2000" dirty="0">
                        <a:latin typeface="Calibri" pitchFamily="34" charset="0"/>
                      </a:endParaRPr>
                    </a:p>
                  </a:txBody>
                  <a:tcPr/>
                </a:tc>
                <a:tc>
                  <a:txBody>
                    <a:bodyPr/>
                    <a:lstStyle/>
                    <a:p>
                      <a:r>
                        <a:rPr lang="pt-BR" sz="2000" dirty="0" smtClean="0">
                          <a:latin typeface="Calibri" pitchFamily="34" charset="0"/>
                        </a:rPr>
                        <a:t>300</a:t>
                      </a:r>
                      <a:endParaRPr lang="pt-BR" sz="2000" dirty="0">
                        <a:latin typeface="Calibri" pitchFamily="34" charset="0"/>
                      </a:endParaRPr>
                    </a:p>
                  </a:txBody>
                  <a:tcPr/>
                </a:tc>
                <a:tc>
                  <a:txBody>
                    <a:bodyPr/>
                    <a:lstStyle/>
                    <a:p>
                      <a:r>
                        <a:rPr lang="pt-BR" sz="2000" dirty="0" smtClean="0">
                          <a:latin typeface="Calibri" pitchFamily="34" charset="0"/>
                        </a:rPr>
                        <a:t>450</a:t>
                      </a:r>
                      <a:endParaRPr lang="pt-BR" sz="2000" dirty="0">
                        <a:latin typeface="Calibri" pitchFamily="34" charset="0"/>
                      </a:endParaRPr>
                    </a:p>
                  </a:txBody>
                  <a:tcPr/>
                </a:tc>
              </a:tr>
            </a:tbl>
          </a:graphicData>
        </a:graphic>
      </p:graphicFrame>
      <p:sp>
        <p:nvSpPr>
          <p:cNvPr id="6" name="CaixaDeTexto 5"/>
          <p:cNvSpPr txBox="1"/>
          <p:nvPr/>
        </p:nvSpPr>
        <p:spPr>
          <a:xfrm>
            <a:off x="827584" y="4941168"/>
            <a:ext cx="7704856" cy="830997"/>
          </a:xfrm>
          <a:prstGeom prst="rect">
            <a:avLst/>
          </a:prstGeom>
          <a:noFill/>
        </p:spPr>
        <p:txBody>
          <a:bodyPr wrap="square" rtlCol="0">
            <a:spAutoFit/>
          </a:bodyPr>
          <a:lstStyle/>
          <a:p>
            <a:r>
              <a:rPr lang="pt-BR" sz="2400" dirty="0" smtClean="0">
                <a:latin typeface="Calibri" pitchFamily="34" charset="0"/>
              </a:rPr>
              <a:t>Em 2010, o edital de subvenção econômica à inovação operado pela FINEP </a:t>
            </a:r>
            <a:r>
              <a:rPr lang="pt-BR" sz="2400" dirty="0" smtClean="0">
                <a:latin typeface="Calibri" pitchFamily="34" charset="0"/>
              </a:rPr>
              <a:t>foi </a:t>
            </a:r>
            <a:r>
              <a:rPr lang="pt-BR" sz="2400" dirty="0" smtClean="0">
                <a:latin typeface="Calibri" pitchFamily="34" charset="0"/>
              </a:rPr>
              <a:t>de </a:t>
            </a:r>
            <a:r>
              <a:rPr lang="pt-BR" sz="2400" u="sng" dirty="0" smtClean="0">
                <a:latin typeface="Calibri" pitchFamily="34" charset="0"/>
              </a:rPr>
              <a:t>R$ 500 milhões</a:t>
            </a:r>
            <a:r>
              <a:rPr lang="pt-BR" sz="2400" dirty="0" smtClean="0">
                <a:latin typeface="Calibri" pitchFamily="34" charset="0"/>
              </a:rPr>
              <a:t>.</a:t>
            </a:r>
            <a:endParaRPr lang="pt-BR" sz="2400" dirty="0">
              <a:latin typeface="Calibri"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Vantagens do Subvenção Econômica</a:t>
            </a:r>
            <a:endParaRPr lang="pt-BR" dirty="0"/>
          </a:p>
        </p:txBody>
      </p:sp>
      <p:sp>
        <p:nvSpPr>
          <p:cNvPr id="3" name="Espaço Reservado para Conteúdo 2"/>
          <p:cNvSpPr>
            <a:spLocks noGrp="1"/>
          </p:cNvSpPr>
          <p:nvPr>
            <p:ph idx="1"/>
          </p:nvPr>
        </p:nvSpPr>
        <p:spPr/>
        <p:txBody>
          <a:bodyPr>
            <a:normAutofit fontScale="85000" lnSpcReduction="20000"/>
          </a:bodyPr>
          <a:lstStyle/>
          <a:p>
            <a:r>
              <a:rPr lang="pt-BR" dirty="0" smtClean="0"/>
              <a:t>Fomento a P&amp;D nas empresas</a:t>
            </a:r>
          </a:p>
          <a:p>
            <a:r>
              <a:rPr lang="pt-BR" dirty="0" smtClean="0"/>
              <a:t>Aproximação dos empresários aos agentes de </a:t>
            </a:r>
            <a:r>
              <a:rPr lang="pt-BR" dirty="0" err="1" smtClean="0"/>
              <a:t>CT&amp;I</a:t>
            </a:r>
            <a:endParaRPr lang="pt-BR" dirty="0" smtClean="0"/>
          </a:p>
          <a:p>
            <a:r>
              <a:rPr lang="pt-BR" dirty="0" smtClean="0"/>
              <a:t>Estímulo ao surgimento de estruturas formais de desenvolvimento tecnológico</a:t>
            </a:r>
          </a:p>
          <a:p>
            <a:r>
              <a:rPr lang="pt-BR" dirty="0" smtClean="0"/>
              <a:t>Mudança da imagem dos atores públicos na área de </a:t>
            </a:r>
            <a:r>
              <a:rPr lang="pt-BR" dirty="0" err="1" smtClean="0"/>
              <a:t>C&amp;T</a:t>
            </a:r>
            <a:endParaRPr lang="pt-BR" dirty="0" smtClean="0"/>
          </a:p>
          <a:p>
            <a:r>
              <a:rPr lang="pt-BR" dirty="0" smtClean="0"/>
              <a:t>Aumento da participação em outros programas (PRIME, Inova Brasil, Inovar)</a:t>
            </a:r>
            <a:endParaRPr lang="pt-BR" sz="1800" dirty="0" smtClean="0"/>
          </a:p>
          <a:p>
            <a:r>
              <a:rPr lang="pt-BR" dirty="0" smtClean="0"/>
              <a:t>Geração de empregos qualificados</a:t>
            </a:r>
          </a:p>
          <a:p>
            <a:r>
              <a:rPr lang="pt-BR" dirty="0" smtClean="0"/>
              <a:t>Aumento do número de inovações, patentes e novos produtos</a:t>
            </a:r>
          </a:p>
          <a:p>
            <a:endParaRPr lang="pt-B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Subvenção Econômica: PAPPE Subvenção</a:t>
            </a:r>
            <a:endParaRPr lang="pt-BR" dirty="0"/>
          </a:p>
        </p:txBody>
      </p:sp>
      <p:sp>
        <p:nvSpPr>
          <p:cNvPr id="3" name="Espaço Reservado para Conteúdo 2"/>
          <p:cNvSpPr>
            <a:spLocks noGrp="1"/>
          </p:cNvSpPr>
          <p:nvPr>
            <p:ph idx="1"/>
          </p:nvPr>
        </p:nvSpPr>
        <p:spPr/>
        <p:txBody>
          <a:bodyPr>
            <a:normAutofit fontScale="62500" lnSpcReduction="20000"/>
          </a:bodyPr>
          <a:lstStyle/>
          <a:p>
            <a:r>
              <a:rPr lang="pt-BR" sz="3400" dirty="0" smtClean="0"/>
              <a:t>Em 2006, a Finep começou a executar o </a:t>
            </a:r>
            <a:r>
              <a:rPr lang="pt-BR" sz="3400" dirty="0" err="1" smtClean="0"/>
              <a:t>Pappe</a:t>
            </a:r>
            <a:r>
              <a:rPr lang="pt-BR" sz="3400" dirty="0" smtClean="0"/>
              <a:t> Subvenção, que prevê o aporte de recursos </a:t>
            </a:r>
            <a:r>
              <a:rPr lang="pt-BR" sz="3400" u="sng" dirty="0" smtClean="0"/>
              <a:t>exclusivos para micro e pequenas empresas</a:t>
            </a:r>
            <a:r>
              <a:rPr lang="pt-BR" sz="3400" dirty="0" smtClean="0"/>
              <a:t>, por meio de operações com parceiros locais (estaduais e regionais) credenciados, que assumem a aplicação dos recursos, com a supervisão da agência</a:t>
            </a:r>
            <a:endParaRPr lang="pt-BR" sz="3400" dirty="0" smtClean="0">
              <a:latin typeface="Calibri" pitchFamily="34" charset="0"/>
            </a:endParaRPr>
          </a:p>
          <a:p>
            <a:pPr lvl="1">
              <a:buFontTx/>
              <a:buChar char="•"/>
            </a:pPr>
            <a:r>
              <a:rPr lang="pt-BR" dirty="0" smtClean="0">
                <a:latin typeface="Calibri" pitchFamily="34" charset="0"/>
              </a:rPr>
              <a:t>Em geral, são operados pelas </a:t>
            </a:r>
            <a:r>
              <a:rPr lang="pt-BR" dirty="0" err="1" smtClean="0">
                <a:latin typeface="Calibri" pitchFamily="34" charset="0"/>
              </a:rPr>
              <a:t>FAPs</a:t>
            </a:r>
            <a:endParaRPr lang="pt-BR" dirty="0" smtClean="0">
              <a:latin typeface="Calibri" pitchFamily="34" charset="0"/>
            </a:endParaRPr>
          </a:p>
          <a:p>
            <a:pPr lvl="1">
              <a:buFontTx/>
              <a:buChar char="•"/>
            </a:pPr>
            <a:r>
              <a:rPr lang="pt-BR" dirty="0" smtClean="0">
                <a:latin typeface="Calibri" pitchFamily="34" charset="0"/>
              </a:rPr>
              <a:t>Foco setorial − olho nas vocações locais</a:t>
            </a:r>
          </a:p>
          <a:p>
            <a:r>
              <a:rPr lang="pt-BR" sz="3400" dirty="0" smtClean="0"/>
              <a:t>No período 2007-2008 foram realizadas 14 parcerias com Estados, envolvendo contratações no valor de R$ 144 milhões </a:t>
            </a:r>
          </a:p>
          <a:p>
            <a:pPr lvl="1"/>
            <a:r>
              <a:rPr lang="pt-BR" dirty="0" smtClean="0"/>
              <a:t>No âmbito do </a:t>
            </a:r>
            <a:r>
              <a:rPr lang="pt-BR" dirty="0" err="1" smtClean="0"/>
              <a:t>Pappe</a:t>
            </a:r>
            <a:r>
              <a:rPr lang="pt-BR" dirty="0" smtClean="0"/>
              <a:t> Subvenção, até o final de 2008, foram selecionadas 233 empresas em oito estados</a:t>
            </a:r>
          </a:p>
          <a:p>
            <a:r>
              <a:rPr lang="pt-BR" sz="3400" dirty="0" smtClean="0">
                <a:latin typeface="Calibri" pitchFamily="34" charset="0"/>
              </a:rPr>
              <a:t>Em 2010, foi lançado o </a:t>
            </a:r>
            <a:r>
              <a:rPr lang="pt-BR" sz="3400" dirty="0" err="1" smtClean="0">
                <a:latin typeface="Calibri" pitchFamily="34" charset="0"/>
              </a:rPr>
              <a:t>Pappe</a:t>
            </a:r>
            <a:r>
              <a:rPr lang="pt-BR" sz="3400" dirty="0" smtClean="0">
                <a:latin typeface="Calibri" pitchFamily="34" charset="0"/>
              </a:rPr>
              <a:t> Integração para as Regiões Norte, Nordeste e </a:t>
            </a:r>
            <a:r>
              <a:rPr lang="pt-BR" sz="3400" dirty="0" smtClean="0">
                <a:latin typeface="Calibri" pitchFamily="34" charset="0"/>
              </a:rPr>
              <a:t>Centro-Oeste</a:t>
            </a:r>
          </a:p>
          <a:p>
            <a:pPr lvl="1"/>
            <a:r>
              <a:rPr lang="pt-BR" sz="3000" dirty="0" smtClean="0">
                <a:latin typeface="Calibri" pitchFamily="34" charset="0"/>
              </a:rPr>
              <a:t>Na Paraíba, em foram 11 projetos apoiados, totalizando R$ 2 milhões</a:t>
            </a:r>
            <a:endParaRPr lang="pt-BR" sz="3000" dirty="0" smtClean="0">
              <a:latin typeface="Calibri" pitchFamily="34" charset="0"/>
            </a:endParaRPr>
          </a:p>
          <a:p>
            <a:pPr>
              <a:buNone/>
            </a:pPr>
            <a:endParaRPr lang="pt-BR" dirty="0" smtClean="0">
              <a:latin typeface="Calibri" pitchFamily="34" charset="0"/>
            </a:endParaRPr>
          </a:p>
          <a:p>
            <a:endParaRPr lang="pt-B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Subvenção Econômica: </a:t>
            </a:r>
            <a:r>
              <a:rPr lang="pt-BR" dirty="0" smtClean="0">
                <a:latin typeface="Calibri" pitchFamily="34" charset="0"/>
              </a:rPr>
              <a:t>PRIME</a:t>
            </a:r>
            <a:endParaRPr lang="pt-BR" dirty="0"/>
          </a:p>
        </p:txBody>
      </p:sp>
      <p:sp>
        <p:nvSpPr>
          <p:cNvPr id="3" name="Espaço Reservado para Conteúdo 2"/>
          <p:cNvSpPr>
            <a:spLocks noGrp="1"/>
          </p:cNvSpPr>
          <p:nvPr>
            <p:ph idx="1"/>
          </p:nvPr>
        </p:nvSpPr>
        <p:spPr/>
        <p:txBody>
          <a:bodyPr>
            <a:normAutofit fontScale="92500" lnSpcReduction="20000"/>
          </a:bodyPr>
          <a:lstStyle/>
          <a:p>
            <a:r>
              <a:rPr lang="pt-BR" dirty="0" smtClean="0"/>
              <a:t>Em 2009, a </a:t>
            </a:r>
            <a:r>
              <a:rPr lang="pt-BR" dirty="0" err="1" smtClean="0"/>
              <a:t>Finep</a:t>
            </a:r>
            <a:r>
              <a:rPr lang="pt-BR" dirty="0" smtClean="0"/>
              <a:t> começou a executar o PRIME, que prevê o aporte de recursos </a:t>
            </a:r>
            <a:r>
              <a:rPr lang="pt-BR" u="sng" dirty="0" smtClean="0"/>
              <a:t>exclusivos para micro e pequenas empresas</a:t>
            </a:r>
            <a:r>
              <a:rPr lang="pt-BR" dirty="0" smtClean="0"/>
              <a:t>, por meio de parcerias com Incubadoras credenciadas, que assumem a aplicação dos recursos, com a supervisão da agência</a:t>
            </a:r>
          </a:p>
          <a:p>
            <a:pPr lvl="1"/>
            <a:r>
              <a:rPr lang="pt-BR" dirty="0" smtClean="0"/>
              <a:t>Recursos para empresas inovadoras nascentes (até 2 anos de vida) </a:t>
            </a:r>
          </a:p>
          <a:p>
            <a:pPr lvl="1"/>
            <a:r>
              <a:rPr lang="pt-BR" dirty="0" smtClean="0"/>
              <a:t>R$ 120 mil subvenção + R$ 120 mil Juro Zero</a:t>
            </a:r>
          </a:p>
          <a:p>
            <a:pPr lvl="1"/>
            <a:r>
              <a:rPr lang="pt-BR" dirty="0" smtClean="0"/>
              <a:t>Inscrição via Portal Inovação</a:t>
            </a:r>
          </a:p>
          <a:p>
            <a:pPr lvl="1"/>
            <a:r>
              <a:rPr lang="pt-BR" dirty="0" smtClean="0"/>
              <a:t>Investimento de R$ 1,3 bilhão em 4 anos</a:t>
            </a:r>
          </a:p>
          <a:p>
            <a:endParaRPr lang="pt-BR" dirty="0" smtClean="0">
              <a:latin typeface="Calibri" pitchFamily="34" charset="0"/>
            </a:endParaRPr>
          </a:p>
          <a:p>
            <a:endParaRPr lang="pt-B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56176" y="1556792"/>
            <a:ext cx="2987824" cy="1916832"/>
          </a:xfrm>
        </p:spPr>
        <p:txBody>
          <a:bodyPr/>
          <a:lstStyle/>
          <a:p>
            <a:r>
              <a:rPr lang="pt-BR" sz="3600" dirty="0" smtClean="0"/>
              <a:t>Subvenção Econômica: </a:t>
            </a:r>
            <a:r>
              <a:rPr lang="pt-BR" sz="3600" dirty="0" smtClean="0">
                <a:latin typeface="Calibri" pitchFamily="34" charset="0"/>
              </a:rPr>
              <a:t>PRIME</a:t>
            </a:r>
            <a:endParaRPr lang="pt-BR" sz="3600" dirty="0"/>
          </a:p>
        </p:txBody>
      </p:sp>
      <p:sp>
        <p:nvSpPr>
          <p:cNvPr id="3" name="Espaço Reservado para Conteúdo 2"/>
          <p:cNvSpPr>
            <a:spLocks noGrp="1"/>
          </p:cNvSpPr>
          <p:nvPr>
            <p:ph idx="1"/>
          </p:nvPr>
        </p:nvSpPr>
        <p:spPr>
          <a:xfrm>
            <a:off x="6228184" y="4437112"/>
            <a:ext cx="2808312" cy="864096"/>
          </a:xfrm>
        </p:spPr>
        <p:txBody>
          <a:bodyPr>
            <a:normAutofit fontScale="85000" lnSpcReduction="20000"/>
          </a:bodyPr>
          <a:lstStyle/>
          <a:p>
            <a:pPr algn="ctr">
              <a:buNone/>
            </a:pPr>
            <a:r>
              <a:rPr lang="pt-BR" sz="2400" b="1" dirty="0" smtClean="0"/>
              <a:t>      Edição 2009 é operada por 17 incubadoras</a:t>
            </a:r>
          </a:p>
          <a:p>
            <a:pPr algn="ctr"/>
            <a:endParaRPr lang="pt-BR" sz="2400" b="1" dirty="0"/>
          </a:p>
        </p:txBody>
      </p:sp>
      <p:graphicFrame>
        <p:nvGraphicFramePr>
          <p:cNvPr id="4" name="Tabela 3"/>
          <p:cNvGraphicFramePr>
            <a:graphicFrameLocks noGrp="1"/>
          </p:cNvGraphicFramePr>
          <p:nvPr/>
        </p:nvGraphicFramePr>
        <p:xfrm>
          <a:off x="107504" y="764704"/>
          <a:ext cx="6048672" cy="5686470"/>
        </p:xfrm>
        <a:graphic>
          <a:graphicData uri="http://schemas.openxmlformats.org/drawingml/2006/table">
            <a:tbl>
              <a:tblPr>
                <a:tableStyleId>{5C22544A-7EE6-4342-B048-85BDC9FD1C3A}</a:tableStyleId>
              </a:tblPr>
              <a:tblGrid>
                <a:gridCol w="3528392"/>
                <a:gridCol w="1368152"/>
                <a:gridCol w="1152128"/>
              </a:tblGrid>
              <a:tr h="155578">
                <a:tc>
                  <a:txBody>
                    <a:bodyPr/>
                    <a:lstStyle/>
                    <a:p>
                      <a:pPr algn="ctr">
                        <a:spcAft>
                          <a:spcPts val="0"/>
                        </a:spcAft>
                      </a:pPr>
                      <a:r>
                        <a:rPr lang="pt-BR" sz="1100" b="1" dirty="0"/>
                        <a:t>Agente Operacional FINEP</a:t>
                      </a:r>
                      <a:endParaRPr lang="pt-BR" sz="1100" b="1" dirty="0">
                        <a:latin typeface="+mn-lt"/>
                        <a:ea typeface="Times New Roman"/>
                      </a:endParaRPr>
                    </a:p>
                  </a:txBody>
                  <a:tcPr marL="53788" marR="53788" marT="0" marB="0" anchor="ctr"/>
                </a:tc>
                <a:tc>
                  <a:txBody>
                    <a:bodyPr/>
                    <a:lstStyle/>
                    <a:p>
                      <a:pPr algn="ctr">
                        <a:spcAft>
                          <a:spcPts val="0"/>
                        </a:spcAft>
                      </a:pPr>
                      <a:r>
                        <a:rPr lang="pt-BR" sz="1100" b="1" dirty="0"/>
                        <a:t>Localização</a:t>
                      </a:r>
                      <a:endParaRPr lang="pt-BR" sz="1100" b="1" dirty="0">
                        <a:latin typeface="+mn-lt"/>
                        <a:ea typeface="Times New Roman"/>
                      </a:endParaRPr>
                    </a:p>
                  </a:txBody>
                  <a:tcPr marL="53788" marR="53788" marT="0" marB="0" anchor="ctr"/>
                </a:tc>
                <a:tc>
                  <a:txBody>
                    <a:bodyPr/>
                    <a:lstStyle/>
                    <a:p>
                      <a:pPr algn="ctr">
                        <a:spcAft>
                          <a:spcPts val="0"/>
                        </a:spcAft>
                      </a:pPr>
                      <a:r>
                        <a:rPr lang="pt-BR" sz="1100" b="1" dirty="0"/>
                        <a:t>Empresas</a:t>
                      </a:r>
                      <a:endParaRPr lang="pt-BR" sz="1100" b="1" dirty="0">
                        <a:latin typeface="+mn-lt"/>
                        <a:ea typeface="Times New Roman"/>
                      </a:endParaRPr>
                    </a:p>
                  </a:txBody>
                  <a:tcPr marL="53788" marR="53788" marT="0" marB="0" anchor="ctr"/>
                </a:tc>
              </a:tr>
              <a:tr h="155578">
                <a:tc>
                  <a:txBody>
                    <a:bodyPr/>
                    <a:lstStyle/>
                    <a:p>
                      <a:pPr>
                        <a:spcAft>
                          <a:spcPts val="0"/>
                        </a:spcAft>
                      </a:pPr>
                      <a:r>
                        <a:rPr lang="pt-BR" sz="1100" dirty="0"/>
                        <a:t>Instituto Gene-Blumenau</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a:t>Blumenau - SC</a:t>
                      </a:r>
                      <a:endParaRPr lang="pt-BR" sz="1100">
                        <a:latin typeface="+mn-lt"/>
                        <a:ea typeface="Times New Roman"/>
                      </a:endParaRPr>
                    </a:p>
                  </a:txBody>
                  <a:tcPr marL="53788" marR="53788" marT="0" marB="0" anchor="ctr"/>
                </a:tc>
                <a:tc>
                  <a:txBody>
                    <a:bodyPr/>
                    <a:lstStyle/>
                    <a:p>
                      <a:pPr indent="31750" algn="ctr">
                        <a:spcAft>
                          <a:spcPts val="0"/>
                        </a:spcAft>
                      </a:pPr>
                      <a:r>
                        <a:rPr lang="pt-BR" sz="1100"/>
                        <a:t>298 (9,45%)</a:t>
                      </a:r>
                      <a:endParaRPr lang="pt-BR" sz="1100">
                        <a:latin typeface="+mn-lt"/>
                        <a:ea typeface="Times New Roman"/>
                      </a:endParaRPr>
                    </a:p>
                  </a:txBody>
                  <a:tcPr marL="53788" marR="53788" marT="0" marB="0" anchor="ctr"/>
                </a:tc>
              </a:tr>
              <a:tr h="155578">
                <a:tc>
                  <a:txBody>
                    <a:bodyPr/>
                    <a:lstStyle/>
                    <a:p>
                      <a:pPr>
                        <a:spcAft>
                          <a:spcPts val="0"/>
                        </a:spcAft>
                      </a:pPr>
                      <a:r>
                        <a:rPr lang="pt-BR" sz="1100" dirty="0"/>
                        <a:t>Centro Incubador de Empresas Tecnológicas - CIETEC</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a:t>São Paulo - SP</a:t>
                      </a:r>
                      <a:endParaRPr lang="pt-BR" sz="1100">
                        <a:latin typeface="+mn-lt"/>
                        <a:ea typeface="Times New Roman"/>
                      </a:endParaRPr>
                    </a:p>
                  </a:txBody>
                  <a:tcPr marL="53788" marR="53788" marT="0" marB="0" anchor="ctr"/>
                </a:tc>
                <a:tc>
                  <a:txBody>
                    <a:bodyPr/>
                    <a:lstStyle/>
                    <a:p>
                      <a:pPr indent="31750" algn="ctr">
                        <a:spcAft>
                          <a:spcPts val="0"/>
                        </a:spcAft>
                      </a:pPr>
                      <a:r>
                        <a:rPr lang="pt-BR" sz="1100"/>
                        <a:t>293 (9,29%)</a:t>
                      </a:r>
                      <a:endParaRPr lang="pt-BR" sz="1100">
                        <a:latin typeface="+mn-lt"/>
                        <a:ea typeface="Times New Roman"/>
                      </a:endParaRPr>
                    </a:p>
                  </a:txBody>
                  <a:tcPr marL="53788" marR="53788" marT="0" marB="0" anchor="ctr"/>
                </a:tc>
              </a:tr>
              <a:tr h="311156">
                <a:tc>
                  <a:txBody>
                    <a:bodyPr/>
                    <a:lstStyle/>
                    <a:p>
                      <a:pPr>
                        <a:spcAft>
                          <a:spcPts val="0"/>
                        </a:spcAft>
                      </a:pPr>
                      <a:r>
                        <a:rPr lang="pt-BR" sz="1100" dirty="0"/>
                        <a:t>União Brasileira de Educação e Assistência - UBEA / PUC-RS (Incubadora: RAIAR)</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a:t>Porto Alegre - RS</a:t>
                      </a:r>
                      <a:endParaRPr lang="pt-BR" sz="1100">
                        <a:latin typeface="+mn-lt"/>
                        <a:ea typeface="Times New Roman"/>
                      </a:endParaRPr>
                    </a:p>
                  </a:txBody>
                  <a:tcPr marL="53788" marR="53788" marT="0" marB="0" anchor="ctr"/>
                </a:tc>
                <a:tc>
                  <a:txBody>
                    <a:bodyPr/>
                    <a:lstStyle/>
                    <a:p>
                      <a:pPr indent="31750" algn="ctr">
                        <a:spcAft>
                          <a:spcPts val="0"/>
                        </a:spcAft>
                      </a:pPr>
                      <a:r>
                        <a:rPr lang="pt-BR" sz="1100" dirty="0"/>
                        <a:t>287 (9,1%)</a:t>
                      </a:r>
                      <a:endParaRPr lang="pt-BR" sz="1100" dirty="0">
                        <a:latin typeface="+mn-lt"/>
                        <a:ea typeface="Times New Roman"/>
                      </a:endParaRPr>
                    </a:p>
                  </a:txBody>
                  <a:tcPr marL="53788" marR="53788" marT="0" marB="0" anchor="ctr"/>
                </a:tc>
              </a:tr>
              <a:tr h="311156">
                <a:tc>
                  <a:txBody>
                    <a:bodyPr/>
                    <a:lstStyle/>
                    <a:p>
                      <a:pPr>
                        <a:spcAft>
                          <a:spcPts val="0"/>
                        </a:spcAft>
                      </a:pPr>
                      <a:r>
                        <a:rPr lang="pt-BR" sz="1100" dirty="0"/>
                        <a:t>Fundação de Apoio da UFRGS - FAURGS (Incubadora: CEI)</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a:t>Porto Alegre - RS</a:t>
                      </a:r>
                      <a:endParaRPr lang="pt-BR" sz="1100">
                        <a:latin typeface="+mn-lt"/>
                        <a:ea typeface="Times New Roman"/>
                      </a:endParaRPr>
                    </a:p>
                  </a:txBody>
                  <a:tcPr marL="53788" marR="53788" marT="0" marB="0" anchor="ctr"/>
                </a:tc>
                <a:tc>
                  <a:txBody>
                    <a:bodyPr/>
                    <a:lstStyle/>
                    <a:p>
                      <a:pPr indent="31750" algn="ctr">
                        <a:spcAft>
                          <a:spcPts val="0"/>
                        </a:spcAft>
                      </a:pPr>
                      <a:r>
                        <a:rPr lang="pt-BR" sz="1100"/>
                        <a:t>241 (7,64%)</a:t>
                      </a:r>
                      <a:endParaRPr lang="pt-BR" sz="1100">
                        <a:latin typeface="+mn-lt"/>
                        <a:ea typeface="Times New Roman"/>
                      </a:endParaRPr>
                    </a:p>
                  </a:txBody>
                  <a:tcPr marL="53788" marR="53788" marT="0" marB="0" anchor="ctr"/>
                </a:tc>
              </a:tr>
              <a:tr h="311156">
                <a:tc>
                  <a:txBody>
                    <a:bodyPr/>
                    <a:lstStyle/>
                    <a:p>
                      <a:pPr>
                        <a:spcAft>
                          <a:spcPts val="0"/>
                        </a:spcAft>
                      </a:pPr>
                      <a:r>
                        <a:rPr lang="pt-BR" sz="1100" dirty="0"/>
                        <a:t>Fundação Instituto Pólo Avançado da Saúde de Ribeirão Preto - FIPASE (Incubadora: Supera)</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dirty="0"/>
                        <a:t>Ribeirão Preto - SP</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a:t>238 (7,55%)</a:t>
                      </a:r>
                      <a:endParaRPr lang="pt-BR" sz="1100">
                        <a:latin typeface="+mn-lt"/>
                        <a:ea typeface="Times New Roman"/>
                      </a:endParaRPr>
                    </a:p>
                  </a:txBody>
                  <a:tcPr marL="53788" marR="53788" marT="0" marB="0" anchor="ctr"/>
                </a:tc>
              </a:tr>
              <a:tr h="311156">
                <a:tc>
                  <a:txBody>
                    <a:bodyPr/>
                    <a:lstStyle/>
                    <a:p>
                      <a:pPr>
                        <a:spcAft>
                          <a:spcPts val="0"/>
                        </a:spcAft>
                      </a:pPr>
                      <a:r>
                        <a:rPr lang="pt-BR" sz="1100" dirty="0"/>
                        <a:t>FUMSOFT Sociedade Mineira de Software - </a:t>
                      </a:r>
                      <a:r>
                        <a:rPr lang="pt-BR" sz="1100" dirty="0" err="1"/>
                        <a:t>Fumsoft</a:t>
                      </a:r>
                      <a:r>
                        <a:rPr lang="pt-BR" sz="1100" dirty="0"/>
                        <a:t> (Incubadora: INSOFT)</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dirty="0"/>
                        <a:t>Belo Horizonte - MG</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a:t>237 (7,51%)</a:t>
                      </a:r>
                      <a:endParaRPr lang="pt-BR" sz="1100">
                        <a:latin typeface="+mn-lt"/>
                        <a:ea typeface="Times New Roman"/>
                      </a:endParaRPr>
                    </a:p>
                  </a:txBody>
                  <a:tcPr marL="53788" marR="53788" marT="0" marB="0" anchor="ctr"/>
                </a:tc>
              </a:tr>
              <a:tr h="311156">
                <a:tc>
                  <a:txBody>
                    <a:bodyPr/>
                    <a:lstStyle/>
                    <a:p>
                      <a:pPr>
                        <a:spcAft>
                          <a:spcPts val="0"/>
                        </a:spcAft>
                      </a:pPr>
                      <a:r>
                        <a:rPr lang="pt-BR" sz="1100" dirty="0"/>
                        <a:t>Fundação Centros de Referência em Tecnologias Inovadoras - CERTI (Incubadora: CELTA)</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dirty="0"/>
                        <a:t>Florianópolis - SC</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a:t>231 (7,32%)</a:t>
                      </a:r>
                      <a:endParaRPr lang="pt-BR" sz="1100">
                        <a:latin typeface="+mn-lt"/>
                        <a:ea typeface="Times New Roman"/>
                      </a:endParaRPr>
                    </a:p>
                  </a:txBody>
                  <a:tcPr marL="53788" marR="53788" marT="0" marB="0" anchor="ctr"/>
                </a:tc>
              </a:tr>
              <a:tr h="311156">
                <a:tc>
                  <a:txBody>
                    <a:bodyPr/>
                    <a:lstStyle/>
                    <a:p>
                      <a:pPr>
                        <a:spcAft>
                          <a:spcPts val="0"/>
                        </a:spcAft>
                      </a:pPr>
                      <a:r>
                        <a:rPr lang="pt-BR" sz="1100" b="1" dirty="0"/>
                        <a:t>Fundação Parque Tecnológico da Paraíba - </a:t>
                      </a:r>
                      <a:r>
                        <a:rPr lang="pt-BR" sz="1100" b="1" dirty="0" err="1"/>
                        <a:t>PaqTc</a:t>
                      </a:r>
                      <a:r>
                        <a:rPr lang="pt-BR" sz="1100" b="1" dirty="0"/>
                        <a:t> (Incubadora: ITCG)</a:t>
                      </a:r>
                      <a:endParaRPr lang="pt-BR" sz="1100" b="1" dirty="0">
                        <a:latin typeface="+mn-lt"/>
                        <a:ea typeface="Times New Roman"/>
                      </a:endParaRPr>
                    </a:p>
                  </a:txBody>
                  <a:tcPr marL="53788" marR="53788" marT="0" marB="0" anchor="ctr"/>
                </a:tc>
                <a:tc>
                  <a:txBody>
                    <a:bodyPr/>
                    <a:lstStyle/>
                    <a:p>
                      <a:pPr indent="31750" algn="ctr">
                        <a:spcAft>
                          <a:spcPts val="0"/>
                        </a:spcAft>
                      </a:pPr>
                      <a:r>
                        <a:rPr lang="pt-BR" sz="1100" b="1" dirty="0"/>
                        <a:t>Campina Grande - PB</a:t>
                      </a:r>
                      <a:endParaRPr lang="pt-BR" sz="1100" b="1" dirty="0">
                        <a:latin typeface="+mn-lt"/>
                        <a:ea typeface="Times New Roman"/>
                      </a:endParaRPr>
                    </a:p>
                  </a:txBody>
                  <a:tcPr marL="53788" marR="53788" marT="0" marB="0" anchor="ctr"/>
                </a:tc>
                <a:tc>
                  <a:txBody>
                    <a:bodyPr/>
                    <a:lstStyle/>
                    <a:p>
                      <a:pPr indent="31750" algn="ctr">
                        <a:spcAft>
                          <a:spcPts val="0"/>
                        </a:spcAft>
                      </a:pPr>
                      <a:r>
                        <a:rPr lang="pt-BR" sz="1100" b="1" dirty="0"/>
                        <a:t>184 (5,83%)</a:t>
                      </a:r>
                      <a:endParaRPr lang="pt-BR" sz="1100" b="1" dirty="0">
                        <a:latin typeface="+mn-lt"/>
                        <a:ea typeface="Times New Roman"/>
                      </a:endParaRPr>
                    </a:p>
                  </a:txBody>
                  <a:tcPr marL="53788" marR="53788" marT="0" marB="0" anchor="ctr"/>
                </a:tc>
              </a:tr>
              <a:tr h="311156">
                <a:tc>
                  <a:txBody>
                    <a:bodyPr/>
                    <a:lstStyle/>
                    <a:p>
                      <a:pPr>
                        <a:spcAft>
                          <a:spcPts val="0"/>
                        </a:spcAft>
                      </a:pPr>
                      <a:r>
                        <a:rPr lang="pt-BR" sz="1100"/>
                        <a:t>Faculdades Católicas - PUC Rio (Incubadora: Instituto Gênesis)</a:t>
                      </a:r>
                      <a:endParaRPr lang="pt-BR" sz="1100">
                        <a:latin typeface="+mn-lt"/>
                        <a:ea typeface="Times New Roman"/>
                      </a:endParaRPr>
                    </a:p>
                  </a:txBody>
                  <a:tcPr marL="53788" marR="53788" marT="0" marB="0" anchor="ctr"/>
                </a:tc>
                <a:tc>
                  <a:txBody>
                    <a:bodyPr/>
                    <a:lstStyle/>
                    <a:p>
                      <a:pPr indent="31750" algn="ctr">
                        <a:spcAft>
                          <a:spcPts val="0"/>
                        </a:spcAft>
                      </a:pPr>
                      <a:r>
                        <a:rPr lang="pt-BR" sz="1100"/>
                        <a:t>Rio de Janeiro - RJ</a:t>
                      </a:r>
                      <a:endParaRPr lang="pt-BR" sz="1100">
                        <a:latin typeface="+mn-lt"/>
                        <a:ea typeface="Times New Roman"/>
                      </a:endParaRPr>
                    </a:p>
                  </a:txBody>
                  <a:tcPr marL="53788" marR="53788" marT="0" marB="0" anchor="ctr"/>
                </a:tc>
                <a:tc>
                  <a:txBody>
                    <a:bodyPr/>
                    <a:lstStyle/>
                    <a:p>
                      <a:pPr indent="31750" algn="ctr">
                        <a:spcAft>
                          <a:spcPts val="0"/>
                        </a:spcAft>
                      </a:pPr>
                      <a:r>
                        <a:rPr lang="pt-BR" sz="1100"/>
                        <a:t>165 (5,23%)</a:t>
                      </a:r>
                      <a:endParaRPr lang="pt-BR" sz="1100">
                        <a:latin typeface="+mn-lt"/>
                        <a:ea typeface="Times New Roman"/>
                      </a:endParaRPr>
                    </a:p>
                  </a:txBody>
                  <a:tcPr marL="53788" marR="53788" marT="0" marB="0" anchor="ctr"/>
                </a:tc>
              </a:tr>
              <a:tr h="311156">
                <a:tc>
                  <a:txBody>
                    <a:bodyPr/>
                    <a:lstStyle/>
                    <a:p>
                      <a:pPr>
                        <a:spcAft>
                          <a:spcPts val="0"/>
                        </a:spcAft>
                      </a:pPr>
                      <a:r>
                        <a:rPr lang="pt-BR" sz="1100" dirty="0"/>
                        <a:t>Fundação Vale Paraibana de Ensino - FVE (Incubadora: REVAP)</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dirty="0"/>
                        <a:t>São José dos Campos - SP</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a:t>154 (4,88%)</a:t>
                      </a:r>
                      <a:endParaRPr lang="pt-BR" sz="1100">
                        <a:latin typeface="+mn-lt"/>
                        <a:ea typeface="Times New Roman"/>
                      </a:endParaRPr>
                    </a:p>
                  </a:txBody>
                  <a:tcPr marL="53788" marR="53788" marT="0" marB="0" anchor="ctr"/>
                </a:tc>
              </a:tr>
              <a:tr h="311156">
                <a:tc>
                  <a:txBody>
                    <a:bodyPr/>
                    <a:lstStyle/>
                    <a:p>
                      <a:pPr>
                        <a:spcAft>
                          <a:spcPts val="0"/>
                        </a:spcAft>
                      </a:pPr>
                      <a:r>
                        <a:rPr lang="pt-BR" sz="1100" dirty="0"/>
                        <a:t>Centro de Estudos e Sistemas Avançados do Recife - CESAR</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dirty="0"/>
                        <a:t>Recife - PE</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a:t>135 (4,28%)</a:t>
                      </a:r>
                      <a:endParaRPr lang="pt-BR" sz="1100">
                        <a:latin typeface="+mn-lt"/>
                        <a:ea typeface="Times New Roman"/>
                      </a:endParaRPr>
                    </a:p>
                  </a:txBody>
                  <a:tcPr marL="53788" marR="53788" marT="0" marB="0" anchor="ctr"/>
                </a:tc>
              </a:tr>
              <a:tr h="311156">
                <a:tc>
                  <a:txBody>
                    <a:bodyPr/>
                    <a:lstStyle/>
                    <a:p>
                      <a:pPr>
                        <a:spcAft>
                          <a:spcPts val="0"/>
                        </a:spcAft>
                      </a:pPr>
                      <a:r>
                        <a:rPr lang="pt-BR" sz="1100"/>
                        <a:t>Fundação Biominas (Incubadora: Habitat)</a:t>
                      </a:r>
                      <a:endParaRPr lang="pt-BR" sz="1100">
                        <a:latin typeface="+mn-lt"/>
                        <a:ea typeface="Times New Roman"/>
                      </a:endParaRPr>
                    </a:p>
                  </a:txBody>
                  <a:tcPr marL="53788" marR="53788" marT="0" marB="0" anchor="ctr"/>
                </a:tc>
                <a:tc>
                  <a:txBody>
                    <a:bodyPr/>
                    <a:lstStyle/>
                    <a:p>
                      <a:pPr indent="31750" algn="ctr">
                        <a:spcAft>
                          <a:spcPts val="0"/>
                        </a:spcAft>
                      </a:pPr>
                      <a:r>
                        <a:rPr lang="pt-BR" sz="1100" dirty="0"/>
                        <a:t>Belo Horizonte - MG</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dirty="0"/>
                        <a:t>135 (4,28%)</a:t>
                      </a:r>
                      <a:endParaRPr lang="pt-BR" sz="1100" dirty="0">
                        <a:latin typeface="+mn-lt"/>
                        <a:ea typeface="Times New Roman"/>
                      </a:endParaRPr>
                    </a:p>
                  </a:txBody>
                  <a:tcPr marL="53788" marR="53788" marT="0" marB="0" anchor="ctr"/>
                </a:tc>
              </a:tr>
              <a:tr h="311156">
                <a:tc>
                  <a:txBody>
                    <a:bodyPr/>
                    <a:lstStyle/>
                    <a:p>
                      <a:pPr>
                        <a:spcAft>
                          <a:spcPts val="0"/>
                        </a:spcAft>
                      </a:pPr>
                      <a:r>
                        <a:rPr lang="pt-BR" sz="1100"/>
                        <a:t>Fundação Instituto Nacional de Telecomunicações - FINATEL (Incubadora: Inatel)</a:t>
                      </a:r>
                      <a:endParaRPr lang="pt-BR" sz="1100">
                        <a:latin typeface="+mn-lt"/>
                        <a:ea typeface="Times New Roman"/>
                      </a:endParaRPr>
                    </a:p>
                  </a:txBody>
                  <a:tcPr marL="53788" marR="53788" marT="0" marB="0" anchor="ctr"/>
                </a:tc>
                <a:tc>
                  <a:txBody>
                    <a:bodyPr/>
                    <a:lstStyle/>
                    <a:p>
                      <a:pPr indent="31750" algn="ctr">
                        <a:spcAft>
                          <a:spcPts val="0"/>
                        </a:spcAft>
                      </a:pPr>
                      <a:r>
                        <a:rPr lang="pt-BR" sz="1100"/>
                        <a:t>Santa Rita do Sapucaí - MG</a:t>
                      </a:r>
                      <a:endParaRPr lang="pt-BR" sz="1100">
                        <a:latin typeface="+mn-lt"/>
                        <a:ea typeface="Times New Roman"/>
                      </a:endParaRPr>
                    </a:p>
                  </a:txBody>
                  <a:tcPr marL="53788" marR="53788" marT="0" marB="0" anchor="ctr"/>
                </a:tc>
                <a:tc>
                  <a:txBody>
                    <a:bodyPr/>
                    <a:lstStyle/>
                    <a:p>
                      <a:pPr indent="31750" algn="ctr">
                        <a:spcAft>
                          <a:spcPts val="0"/>
                        </a:spcAft>
                      </a:pPr>
                      <a:r>
                        <a:rPr lang="pt-BR" sz="1100" dirty="0"/>
                        <a:t>135 (4,28%)</a:t>
                      </a:r>
                      <a:endParaRPr lang="pt-BR" sz="1100" dirty="0">
                        <a:latin typeface="+mn-lt"/>
                        <a:ea typeface="Times New Roman"/>
                      </a:endParaRPr>
                    </a:p>
                  </a:txBody>
                  <a:tcPr marL="53788" marR="53788" marT="0" marB="0" anchor="ctr"/>
                </a:tc>
              </a:tr>
              <a:tr h="311156">
                <a:tc>
                  <a:txBody>
                    <a:bodyPr/>
                    <a:lstStyle/>
                    <a:p>
                      <a:pPr>
                        <a:spcAft>
                          <a:spcPts val="0"/>
                        </a:spcAft>
                      </a:pPr>
                      <a:r>
                        <a:rPr lang="pt-BR" sz="1100"/>
                        <a:t>Centro de Incubação e Desenvolvimento Empresarial - CIDE</a:t>
                      </a:r>
                      <a:endParaRPr lang="pt-BR" sz="1100">
                        <a:latin typeface="+mn-lt"/>
                        <a:ea typeface="Times New Roman"/>
                      </a:endParaRPr>
                    </a:p>
                  </a:txBody>
                  <a:tcPr marL="53788" marR="53788" marT="0" marB="0" anchor="ctr"/>
                </a:tc>
                <a:tc>
                  <a:txBody>
                    <a:bodyPr/>
                    <a:lstStyle/>
                    <a:p>
                      <a:pPr indent="31750" algn="ctr">
                        <a:spcAft>
                          <a:spcPts val="0"/>
                        </a:spcAft>
                      </a:pPr>
                      <a:r>
                        <a:rPr lang="pt-BR" sz="1100" dirty="0"/>
                        <a:t>Manaus - AM</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dirty="0"/>
                        <a:t>127 (4,03%)</a:t>
                      </a:r>
                      <a:endParaRPr lang="pt-BR" sz="1100" dirty="0">
                        <a:latin typeface="+mn-lt"/>
                        <a:ea typeface="Times New Roman"/>
                      </a:endParaRPr>
                    </a:p>
                  </a:txBody>
                  <a:tcPr marL="53788" marR="53788" marT="0" marB="0" anchor="ctr"/>
                </a:tc>
              </a:tr>
              <a:tr h="311156">
                <a:tc>
                  <a:txBody>
                    <a:bodyPr/>
                    <a:lstStyle/>
                    <a:p>
                      <a:pPr indent="31750">
                        <a:spcAft>
                          <a:spcPts val="0"/>
                        </a:spcAft>
                      </a:pPr>
                      <a:r>
                        <a:rPr lang="pt-BR" sz="1100"/>
                        <a:t>Fundação Bio Rio</a:t>
                      </a:r>
                      <a:endParaRPr lang="pt-BR" sz="1100">
                        <a:latin typeface="+mn-lt"/>
                        <a:ea typeface="Times New Roman"/>
                      </a:endParaRPr>
                    </a:p>
                  </a:txBody>
                  <a:tcPr marL="53788" marR="53788" marT="0" marB="0" anchor="ctr"/>
                </a:tc>
                <a:tc>
                  <a:txBody>
                    <a:bodyPr/>
                    <a:lstStyle/>
                    <a:p>
                      <a:pPr indent="31750" algn="ctr">
                        <a:spcAft>
                          <a:spcPts val="0"/>
                        </a:spcAft>
                      </a:pPr>
                      <a:r>
                        <a:rPr lang="pt-BR" sz="1100" dirty="0"/>
                        <a:t>Rio de Janeiro - RJ</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dirty="0"/>
                        <a:t>119 (3,77%)</a:t>
                      </a:r>
                      <a:endParaRPr lang="pt-BR" sz="1100" dirty="0">
                        <a:latin typeface="+mn-lt"/>
                        <a:ea typeface="Times New Roman"/>
                      </a:endParaRPr>
                    </a:p>
                  </a:txBody>
                  <a:tcPr marL="53788" marR="53788" marT="0" marB="0" anchor="ctr"/>
                </a:tc>
              </a:tr>
              <a:tr h="466734">
                <a:tc>
                  <a:txBody>
                    <a:bodyPr/>
                    <a:lstStyle/>
                    <a:p>
                      <a:pPr>
                        <a:spcAft>
                          <a:spcPts val="0"/>
                        </a:spcAft>
                      </a:pPr>
                      <a:r>
                        <a:rPr lang="pt-BR" sz="1100"/>
                        <a:t>Fundação Coordenação de Projetos, Pesquisas e Estudos Tecnológicos - COPPETEC (Incubadora da COPPE/UFRJ)</a:t>
                      </a:r>
                      <a:endParaRPr lang="pt-BR" sz="1100">
                        <a:latin typeface="+mn-lt"/>
                        <a:ea typeface="Times New Roman"/>
                      </a:endParaRPr>
                    </a:p>
                  </a:txBody>
                  <a:tcPr marL="53788" marR="53788" marT="0" marB="0" anchor="ctr"/>
                </a:tc>
                <a:tc>
                  <a:txBody>
                    <a:bodyPr/>
                    <a:lstStyle/>
                    <a:p>
                      <a:pPr indent="31750" algn="ctr">
                        <a:spcAft>
                          <a:spcPts val="0"/>
                        </a:spcAft>
                      </a:pPr>
                      <a:r>
                        <a:rPr lang="pt-BR" sz="1100" dirty="0"/>
                        <a:t>Rio de Janeiro - RJ</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dirty="0"/>
                        <a:t>110 (3,49%)</a:t>
                      </a:r>
                      <a:endParaRPr lang="pt-BR" sz="1100" dirty="0">
                        <a:latin typeface="+mn-lt"/>
                        <a:ea typeface="Times New Roman"/>
                      </a:endParaRPr>
                    </a:p>
                  </a:txBody>
                  <a:tcPr marL="53788" marR="53788" marT="0" marB="0" anchor="ctr"/>
                </a:tc>
              </a:tr>
              <a:tr h="311156">
                <a:tc>
                  <a:txBody>
                    <a:bodyPr/>
                    <a:lstStyle/>
                    <a:p>
                      <a:pPr>
                        <a:spcAft>
                          <a:spcPts val="0"/>
                        </a:spcAft>
                      </a:pPr>
                      <a:r>
                        <a:rPr lang="pt-BR" sz="1100"/>
                        <a:t>Centro Incubador de Empresas do Estado De Sergipe - CISE</a:t>
                      </a:r>
                      <a:endParaRPr lang="pt-BR" sz="1100">
                        <a:latin typeface="+mn-lt"/>
                        <a:ea typeface="Times New Roman"/>
                      </a:endParaRPr>
                    </a:p>
                  </a:txBody>
                  <a:tcPr marL="53788" marR="53788" marT="0" marB="0" anchor="ctr"/>
                </a:tc>
                <a:tc>
                  <a:txBody>
                    <a:bodyPr/>
                    <a:lstStyle/>
                    <a:p>
                      <a:pPr indent="31750" algn="ctr">
                        <a:spcAft>
                          <a:spcPts val="0"/>
                        </a:spcAft>
                      </a:pPr>
                      <a:r>
                        <a:rPr lang="pt-BR" sz="1100" dirty="0"/>
                        <a:t>Aracaju - SE</a:t>
                      </a:r>
                      <a:endParaRPr lang="pt-BR" sz="1100" dirty="0">
                        <a:latin typeface="+mn-lt"/>
                        <a:ea typeface="Times New Roman"/>
                      </a:endParaRPr>
                    </a:p>
                  </a:txBody>
                  <a:tcPr marL="53788" marR="53788" marT="0" marB="0" anchor="ctr"/>
                </a:tc>
                <a:tc>
                  <a:txBody>
                    <a:bodyPr/>
                    <a:lstStyle/>
                    <a:p>
                      <a:pPr indent="31750" algn="ctr">
                        <a:spcAft>
                          <a:spcPts val="0"/>
                        </a:spcAft>
                      </a:pPr>
                      <a:r>
                        <a:rPr lang="pt-BR" sz="1100" dirty="0"/>
                        <a:t>65 (2,06%)</a:t>
                      </a:r>
                      <a:endParaRPr lang="pt-BR" sz="1100" dirty="0">
                        <a:latin typeface="+mn-lt"/>
                        <a:ea typeface="Times New Roman"/>
                      </a:endParaRPr>
                    </a:p>
                  </a:txBody>
                  <a:tcPr marL="53788" marR="53788" marT="0" marB="0" anchor="ctr"/>
                </a:tc>
              </a:tr>
              <a:tr h="155578">
                <a:tc>
                  <a:txBody>
                    <a:bodyPr/>
                    <a:lstStyle/>
                    <a:p>
                      <a:pPr indent="31750" algn="ctr">
                        <a:spcAft>
                          <a:spcPts val="0"/>
                        </a:spcAft>
                      </a:pPr>
                      <a:r>
                        <a:rPr lang="pt-BR" sz="1100" dirty="0"/>
                        <a:t>Total:</a:t>
                      </a:r>
                      <a:endParaRPr lang="pt-BR" sz="1100" dirty="0">
                        <a:latin typeface="+mn-lt"/>
                        <a:ea typeface="Times New Roman"/>
                      </a:endParaRPr>
                    </a:p>
                  </a:txBody>
                  <a:tcPr marL="53788" marR="53788" marT="0" marB="0" anchor="ctr"/>
                </a:tc>
                <a:tc>
                  <a:txBody>
                    <a:bodyPr/>
                    <a:lstStyle/>
                    <a:p>
                      <a:endParaRPr lang="pt-BR" sz="1100">
                        <a:latin typeface="+mn-lt"/>
                      </a:endParaRPr>
                    </a:p>
                  </a:txBody>
                  <a:tcPr marL="53788" marR="53788" marT="0" marB="0" anchor="ctr"/>
                </a:tc>
                <a:tc>
                  <a:txBody>
                    <a:bodyPr/>
                    <a:lstStyle/>
                    <a:p>
                      <a:pPr indent="31750" algn="ctr">
                        <a:spcAft>
                          <a:spcPts val="0"/>
                        </a:spcAft>
                      </a:pPr>
                      <a:r>
                        <a:rPr lang="pt-BR" sz="1100" dirty="0"/>
                        <a:t>3154</a:t>
                      </a:r>
                      <a:endParaRPr lang="pt-BR" sz="1100" dirty="0">
                        <a:latin typeface="+mn-lt"/>
                        <a:ea typeface="Times New Roman"/>
                      </a:endParaRPr>
                    </a:p>
                  </a:txBody>
                  <a:tcPr marL="53788" marR="53788" marT="0" marB="0" anchor="ct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Subvenção Econômica: </a:t>
            </a:r>
            <a:r>
              <a:rPr lang="pt-BR" dirty="0" smtClean="0">
                <a:latin typeface="Calibri" pitchFamily="34" charset="0"/>
              </a:rPr>
              <a:t>PRIME</a:t>
            </a:r>
            <a:endParaRPr lang="pt-BR" dirty="0"/>
          </a:p>
        </p:txBody>
      </p:sp>
      <p:sp>
        <p:nvSpPr>
          <p:cNvPr id="3" name="Espaço Reservado para Conteúdo 2"/>
          <p:cNvSpPr>
            <a:spLocks noGrp="1"/>
          </p:cNvSpPr>
          <p:nvPr>
            <p:ph idx="1"/>
          </p:nvPr>
        </p:nvSpPr>
        <p:spPr>
          <a:xfrm>
            <a:off x="457200" y="1887092"/>
            <a:ext cx="8229600" cy="1685924"/>
          </a:xfrm>
        </p:spPr>
        <p:txBody>
          <a:bodyPr>
            <a:noAutofit/>
          </a:bodyPr>
          <a:lstStyle/>
          <a:p>
            <a:r>
              <a:rPr lang="pt-BR" sz="2400" dirty="0" smtClean="0"/>
              <a:t>O fomento oferece uma estrutura de apoio formal ao empreendedorismo, contemplando dimensões críticas como: gestão do negócio e apoio na inserção do produto/serviço no mercado </a:t>
            </a:r>
            <a:endParaRPr lang="pt-BR" sz="2400" dirty="0"/>
          </a:p>
        </p:txBody>
      </p:sp>
      <p:pic>
        <p:nvPicPr>
          <p:cNvPr id="4" name="Picture 5"/>
          <p:cNvPicPr>
            <a:picLocks noChangeAspect="1" noChangeArrowheads="1"/>
          </p:cNvPicPr>
          <p:nvPr/>
        </p:nvPicPr>
        <p:blipFill>
          <a:blip r:embed="rId2" cstate="print"/>
          <a:srcRect/>
          <a:stretch>
            <a:fillRect/>
          </a:stretch>
        </p:blipFill>
        <p:spPr bwMode="auto">
          <a:xfrm>
            <a:off x="827584" y="3573016"/>
            <a:ext cx="7453387" cy="266429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404664"/>
            <a:ext cx="8229600" cy="720080"/>
          </a:xfrm>
        </p:spPr>
        <p:txBody>
          <a:bodyPr>
            <a:normAutofit fontScale="90000"/>
          </a:bodyPr>
          <a:lstStyle/>
          <a:p>
            <a:r>
              <a:rPr lang="pt-BR" dirty="0" smtClean="0"/>
              <a:t>PRIME/Fundação </a:t>
            </a:r>
            <a:r>
              <a:rPr lang="pt-BR" dirty="0" err="1" smtClean="0"/>
              <a:t>PaqTcPB</a:t>
            </a:r>
            <a:r>
              <a:rPr lang="pt-BR" dirty="0" smtClean="0"/>
              <a:t>: Setor CNAE</a:t>
            </a:r>
            <a:endParaRPr lang="pt-BR" dirty="0"/>
          </a:p>
        </p:txBody>
      </p:sp>
      <p:graphicFrame>
        <p:nvGraphicFramePr>
          <p:cNvPr id="3" name="Gráfico 2"/>
          <p:cNvGraphicFramePr/>
          <p:nvPr/>
        </p:nvGraphicFramePr>
        <p:xfrm>
          <a:off x="1043608" y="1700808"/>
          <a:ext cx="7272808" cy="432048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476672"/>
            <a:ext cx="8496944" cy="1008112"/>
          </a:xfrm>
        </p:spPr>
        <p:txBody>
          <a:bodyPr>
            <a:normAutofit fontScale="90000"/>
          </a:bodyPr>
          <a:lstStyle/>
          <a:p>
            <a:r>
              <a:rPr lang="pt-BR" dirty="0" smtClean="0"/>
              <a:t>Subvenção para a contratação de pesquisadores – Finep</a:t>
            </a:r>
            <a:endParaRPr lang="pt-BR" dirty="0"/>
          </a:p>
        </p:txBody>
      </p:sp>
      <p:sp>
        <p:nvSpPr>
          <p:cNvPr id="3" name="Espaço Reservado para Conteúdo 2"/>
          <p:cNvSpPr>
            <a:spLocks noGrp="1"/>
          </p:cNvSpPr>
          <p:nvPr>
            <p:ph idx="1"/>
          </p:nvPr>
        </p:nvSpPr>
        <p:spPr>
          <a:xfrm>
            <a:off x="467544" y="1988840"/>
            <a:ext cx="8229600" cy="4237931"/>
          </a:xfrm>
        </p:spPr>
        <p:txBody>
          <a:bodyPr>
            <a:normAutofit fontScale="62500" lnSpcReduction="20000"/>
          </a:bodyPr>
          <a:lstStyle/>
          <a:p>
            <a:r>
              <a:rPr lang="pt-BR" dirty="0" smtClean="0"/>
              <a:t>Essa modalidade destina-se à contratação de novos pesquisadores (titulação de mestre ou doutor) para serem empregados em atividades de inovação tecnológica nas empresas</a:t>
            </a:r>
          </a:p>
          <a:p>
            <a:pPr lvl="1"/>
            <a:r>
              <a:rPr lang="pt-BR" dirty="0" smtClean="0"/>
              <a:t>A idéia é de que esses recursos humanos qualificados elevem a capacitação das empresas para executar atividades  </a:t>
            </a:r>
            <a:r>
              <a:rPr lang="pt-BR" dirty="0" err="1" smtClean="0"/>
              <a:t>inovativas</a:t>
            </a:r>
            <a:endParaRPr lang="pt-BR" dirty="0" smtClean="0"/>
          </a:p>
          <a:p>
            <a:r>
              <a:rPr lang="pt-BR" dirty="0" smtClean="0"/>
              <a:t>A concessão do benefício é feita na forma de um ressarcimento semestral das despesas com a remuneração dos pesquisadores contratados, sendo: </a:t>
            </a:r>
          </a:p>
          <a:p>
            <a:pPr lvl="1"/>
            <a:r>
              <a:rPr lang="pt-BR" dirty="0" smtClean="0"/>
              <a:t>limitado a: 1) até 60% do valor dessa remuneração, nas regiões abrangidas pelas extintas Sudam e </a:t>
            </a:r>
            <a:r>
              <a:rPr lang="pt-BR" dirty="0" err="1" smtClean="0"/>
              <a:t>Sudene</a:t>
            </a:r>
            <a:r>
              <a:rPr lang="pt-BR" dirty="0" smtClean="0"/>
              <a:t>; e  2) até 40%, nos demais casos. </a:t>
            </a:r>
          </a:p>
          <a:p>
            <a:pPr lvl="1"/>
            <a:r>
              <a:rPr lang="pt-BR" dirty="0" smtClean="0"/>
              <a:t>o teto para a subvenção é de R$ 7 mil para doutores e R$ 5 mil para mestres (independentemente da região), por um período de até três anos improrrogáveis.</a:t>
            </a:r>
          </a:p>
          <a:p>
            <a:pPr lvl="1"/>
            <a:r>
              <a:rPr lang="pt-BR" dirty="0" smtClean="0"/>
              <a:t>a subvenção não pode cobrir despesas com encargos sociais e benefícios trabalhistas</a:t>
            </a:r>
          </a:p>
          <a:p>
            <a:r>
              <a:rPr lang="pt-BR" dirty="0" smtClean="0"/>
              <a:t>O processo de seleção das empresas é realizado mediante chamada pública e também requer a apresentação de projeto</a:t>
            </a:r>
            <a:endParaRPr lang="pt-B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Programa RHAE - Pesquisador na Empresa – CNPq</a:t>
            </a:r>
            <a:endParaRPr lang="pt-BR" dirty="0"/>
          </a:p>
        </p:txBody>
      </p:sp>
      <p:sp>
        <p:nvSpPr>
          <p:cNvPr id="3" name="Espaço Reservado para Conteúdo 2"/>
          <p:cNvSpPr>
            <a:spLocks noGrp="1"/>
          </p:cNvSpPr>
          <p:nvPr>
            <p:ph idx="1"/>
          </p:nvPr>
        </p:nvSpPr>
        <p:spPr>
          <a:xfrm>
            <a:off x="539552" y="1988840"/>
            <a:ext cx="8280920" cy="3960440"/>
          </a:xfrm>
        </p:spPr>
        <p:txBody>
          <a:bodyPr>
            <a:normAutofit fontScale="55000" lnSpcReduction="20000"/>
          </a:bodyPr>
          <a:lstStyle/>
          <a:p>
            <a:r>
              <a:rPr lang="pt-BR" dirty="0" smtClean="0"/>
              <a:t>O Programa de Formação de Recursos Humanos em Áreas Estratégicas (RHAE) foi criado em 1987, sendo inicialmente gerenciado pelo MCT</a:t>
            </a:r>
          </a:p>
          <a:p>
            <a:r>
              <a:rPr lang="pt-BR" dirty="0" smtClean="0"/>
              <a:t>A partir de 1997, já com a denominação de Programa de Capacitação de Recursos Humanos para o Desenvolvimento Tecnológico, o RHAE passou a ser totalmente gerido pelo CNPq e operado através de editais regulares</a:t>
            </a:r>
          </a:p>
          <a:p>
            <a:pPr lvl="1"/>
            <a:r>
              <a:rPr lang="pt-BR" dirty="0" smtClean="0"/>
              <a:t>De 2002 a 2006, nos quatro editais lançados, o programa foi rebatizado de </a:t>
            </a:r>
            <a:r>
              <a:rPr lang="pt-BR" dirty="0" err="1" smtClean="0"/>
              <a:t>RHAE-Inovação</a:t>
            </a:r>
            <a:endParaRPr lang="pt-BR" dirty="0" smtClean="0"/>
          </a:p>
          <a:p>
            <a:r>
              <a:rPr lang="pt-BR" dirty="0" smtClean="0"/>
              <a:t>Desde 2007, com a nova denominação RHAE Pesquisador na Empresa, o Programa é direcionado para ampliar a absorção de mestres e doutores em atividades de P,</a:t>
            </a:r>
            <a:r>
              <a:rPr lang="pt-BR" dirty="0" err="1" smtClean="0"/>
              <a:t>D&amp;I</a:t>
            </a:r>
            <a:r>
              <a:rPr lang="pt-BR" dirty="0" smtClean="0"/>
              <a:t> em micro, pequenas e médias empresas</a:t>
            </a:r>
          </a:p>
          <a:p>
            <a:pPr lvl="1"/>
            <a:r>
              <a:rPr lang="pt-BR" dirty="0" smtClean="0"/>
              <a:t>Exige-se a apresentação de um projeto e o aporte de contrapartida mínima </a:t>
            </a:r>
          </a:p>
          <a:p>
            <a:r>
              <a:rPr lang="pt-BR" dirty="0" smtClean="0"/>
              <a:t>Tanto em 2007 como em 2008 houve apenas uma chamada pública anual. Em cada uma delas foram previstas três rodadas de apresentação de propostas por parte das empresas (uma aproximação do sistema de fluxo contínuo)</a:t>
            </a:r>
          </a:p>
          <a:p>
            <a:r>
              <a:rPr lang="pt-BR" dirty="0" smtClean="0"/>
              <a:t>A análise do mérito dos projetos é realizada por comitês constituídos por pesquisadores e especialistas ad </a:t>
            </a:r>
            <a:r>
              <a:rPr lang="pt-BR" dirty="0" err="1" smtClean="0"/>
              <a:t>hocs</a:t>
            </a:r>
            <a:r>
              <a:rPr lang="pt-BR" dirty="0" smtClean="0"/>
              <a:t>, mas o processo de julgamento é bastante ágil</a:t>
            </a:r>
            <a:endParaRPr lang="pt-B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Espaço Reservado para Conteúdo 2"/>
          <p:cNvSpPr>
            <a:spLocks noGrp="1"/>
          </p:cNvSpPr>
          <p:nvPr>
            <p:ph type="body" idx="4294967295"/>
          </p:nvPr>
        </p:nvSpPr>
        <p:spPr>
          <a:xfrm>
            <a:off x="539552" y="404664"/>
            <a:ext cx="8286750" cy="1008062"/>
          </a:xfrm>
          <a:prstGeom prst="rect">
            <a:avLst/>
          </a:prstGeom>
        </p:spPr>
        <p:txBody>
          <a:bodyPr>
            <a:normAutofit lnSpcReduction="10000"/>
          </a:bodyPr>
          <a:lstStyle/>
          <a:p>
            <a:pPr algn="ctr">
              <a:buNone/>
            </a:pPr>
            <a:r>
              <a:rPr lang="pt-BR" dirty="0" smtClean="0">
                <a:latin typeface="Calibri" pitchFamily="34" charset="0"/>
              </a:rPr>
              <a:t>Disponibilidade </a:t>
            </a:r>
            <a:r>
              <a:rPr lang="pt-BR" dirty="0">
                <a:latin typeface="Calibri" pitchFamily="34" charset="0"/>
              </a:rPr>
              <a:t>de fomento em prol da </a:t>
            </a:r>
            <a:r>
              <a:rPr lang="pt-BR" dirty="0" err="1" smtClean="0">
                <a:latin typeface="Calibri" pitchFamily="34" charset="0"/>
              </a:rPr>
              <a:t>CT&amp;I</a:t>
            </a:r>
            <a:r>
              <a:rPr lang="pt-BR" dirty="0" smtClean="0">
                <a:latin typeface="Calibri" pitchFamily="34" charset="0"/>
              </a:rPr>
              <a:t> no Brasil</a:t>
            </a:r>
            <a:endParaRPr lang="pt-BR" dirty="0">
              <a:latin typeface="Calibri" pitchFamily="34" charset="0"/>
            </a:endParaRPr>
          </a:p>
        </p:txBody>
      </p:sp>
      <p:grpSp>
        <p:nvGrpSpPr>
          <p:cNvPr id="2" name="Grupo 24"/>
          <p:cNvGrpSpPr>
            <a:grpSpLocks/>
          </p:cNvGrpSpPr>
          <p:nvPr/>
        </p:nvGrpSpPr>
        <p:grpSpPr bwMode="auto">
          <a:xfrm>
            <a:off x="899592" y="3068960"/>
            <a:ext cx="7367147" cy="1934469"/>
            <a:chOff x="705064" y="3429000"/>
            <a:chExt cx="7367398" cy="1933830"/>
          </a:xfrm>
        </p:grpSpPr>
        <p:cxnSp>
          <p:nvCxnSpPr>
            <p:cNvPr id="4" name="Conector de seta reta 3"/>
            <p:cNvCxnSpPr/>
            <p:nvPr/>
          </p:nvCxnSpPr>
          <p:spPr>
            <a:xfrm>
              <a:off x="714150" y="3500413"/>
              <a:ext cx="7358312" cy="1587"/>
            </a:xfrm>
            <a:prstGeom prst="straightConnector1">
              <a:avLst/>
            </a:prstGeom>
            <a:ln w="50800" cmpd="sng">
              <a:solidFill>
                <a:schemeClr val="accent6">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 name="Conector reto 4"/>
            <p:cNvCxnSpPr/>
            <p:nvPr/>
          </p:nvCxnSpPr>
          <p:spPr>
            <a:xfrm rot="5400000">
              <a:off x="928521" y="3571828"/>
              <a:ext cx="285656" cy="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6151" name="CaixaDeTexto 5"/>
            <p:cNvSpPr txBox="1">
              <a:spLocks noChangeArrowheads="1"/>
            </p:cNvSpPr>
            <p:nvPr/>
          </p:nvSpPr>
          <p:spPr bwMode="auto">
            <a:xfrm>
              <a:off x="758396" y="3714754"/>
              <a:ext cx="704063" cy="399978"/>
            </a:xfrm>
            <a:prstGeom prst="rect">
              <a:avLst/>
            </a:prstGeom>
            <a:noFill/>
            <a:ln w="9525">
              <a:noFill/>
              <a:miter lim="800000"/>
              <a:headEnd/>
              <a:tailEnd/>
            </a:ln>
          </p:spPr>
          <p:txBody>
            <a:bodyPr wrap="none">
              <a:spAutoFit/>
            </a:bodyPr>
            <a:lstStyle/>
            <a:p>
              <a:pPr algn="ctr"/>
              <a:r>
                <a:rPr lang="pt-BR" sz="2000">
                  <a:latin typeface="Calibri" pitchFamily="34" charset="0"/>
                </a:rPr>
                <a:t>1987</a:t>
              </a:r>
            </a:p>
          </p:txBody>
        </p:sp>
        <p:sp>
          <p:nvSpPr>
            <p:cNvPr id="7" name="CaixaDeTexto 6"/>
            <p:cNvSpPr txBox="1"/>
            <p:nvPr/>
          </p:nvSpPr>
          <p:spPr>
            <a:xfrm>
              <a:off x="705064" y="4285968"/>
              <a:ext cx="861162" cy="399978"/>
            </a:xfrm>
            <a:prstGeom prst="rect">
              <a:avLst/>
            </a:prstGeom>
            <a:noFill/>
          </p:spPr>
          <p:txBody>
            <a:bodyPr wrap="none">
              <a:spAutoFit/>
            </a:bodyPr>
            <a:lstStyle/>
            <a:p>
              <a:pPr algn="ctr" fontAlgn="auto">
                <a:spcBef>
                  <a:spcPts val="0"/>
                </a:spcBef>
                <a:spcAft>
                  <a:spcPts val="0"/>
                </a:spcAft>
                <a:defRPr/>
              </a:pPr>
              <a:r>
                <a:rPr lang="pt-BR" sz="2000" b="1" dirty="0">
                  <a:solidFill>
                    <a:schemeClr val="accent6">
                      <a:lumMod val="75000"/>
                    </a:schemeClr>
                  </a:solidFill>
                  <a:latin typeface="Calibri" pitchFamily="34" charset="0"/>
                </a:rPr>
                <a:t>Bolsas</a:t>
              </a:r>
            </a:p>
          </p:txBody>
        </p:sp>
        <p:cxnSp>
          <p:nvCxnSpPr>
            <p:cNvPr id="8" name="Conector reto 7"/>
            <p:cNvCxnSpPr/>
            <p:nvPr/>
          </p:nvCxnSpPr>
          <p:spPr>
            <a:xfrm rot="5400000">
              <a:off x="2301756" y="3571828"/>
              <a:ext cx="285656" cy="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6154" name="CaixaDeTexto 8"/>
            <p:cNvSpPr txBox="1">
              <a:spLocks noChangeArrowheads="1"/>
            </p:cNvSpPr>
            <p:nvPr/>
          </p:nvSpPr>
          <p:spPr bwMode="auto">
            <a:xfrm>
              <a:off x="2131259" y="3714754"/>
              <a:ext cx="704063" cy="399978"/>
            </a:xfrm>
            <a:prstGeom prst="rect">
              <a:avLst/>
            </a:prstGeom>
            <a:noFill/>
            <a:ln w="9525">
              <a:noFill/>
              <a:miter lim="800000"/>
              <a:headEnd/>
              <a:tailEnd/>
            </a:ln>
          </p:spPr>
          <p:txBody>
            <a:bodyPr wrap="none">
              <a:spAutoFit/>
            </a:bodyPr>
            <a:lstStyle/>
            <a:p>
              <a:pPr algn="ctr"/>
              <a:r>
                <a:rPr lang="pt-BR" sz="2000">
                  <a:latin typeface="Calibri" pitchFamily="34" charset="0"/>
                </a:rPr>
                <a:t>2001</a:t>
              </a:r>
            </a:p>
          </p:txBody>
        </p:sp>
        <p:sp>
          <p:nvSpPr>
            <p:cNvPr id="10" name="CaixaDeTexto 9"/>
            <p:cNvSpPr txBox="1"/>
            <p:nvPr/>
          </p:nvSpPr>
          <p:spPr>
            <a:xfrm>
              <a:off x="1956184" y="4285968"/>
              <a:ext cx="1103802" cy="707652"/>
            </a:xfrm>
            <a:prstGeom prst="rect">
              <a:avLst/>
            </a:prstGeom>
            <a:noFill/>
          </p:spPr>
          <p:txBody>
            <a:bodyPr wrap="none">
              <a:spAutoFit/>
            </a:bodyPr>
            <a:lstStyle/>
            <a:p>
              <a:pPr algn="ctr" fontAlgn="auto">
                <a:spcBef>
                  <a:spcPts val="0"/>
                </a:spcBef>
                <a:spcAft>
                  <a:spcPts val="0"/>
                </a:spcAft>
                <a:defRPr/>
              </a:pPr>
              <a:r>
                <a:rPr lang="pt-BR" sz="2000" b="1" dirty="0">
                  <a:solidFill>
                    <a:schemeClr val="accent6">
                      <a:lumMod val="75000"/>
                    </a:schemeClr>
                  </a:solidFill>
                  <a:latin typeface="Calibri" pitchFamily="34" charset="0"/>
                </a:rPr>
                <a:t>Fundos</a:t>
              </a:r>
            </a:p>
            <a:p>
              <a:pPr algn="ctr" fontAlgn="auto">
                <a:spcBef>
                  <a:spcPts val="0"/>
                </a:spcBef>
                <a:spcAft>
                  <a:spcPts val="0"/>
                </a:spcAft>
                <a:defRPr/>
              </a:pPr>
              <a:r>
                <a:rPr lang="pt-BR" sz="2000" b="1" dirty="0">
                  <a:solidFill>
                    <a:schemeClr val="accent6">
                      <a:lumMod val="75000"/>
                    </a:schemeClr>
                  </a:solidFill>
                  <a:latin typeface="Calibri" pitchFamily="34" charset="0"/>
                </a:rPr>
                <a:t>Setoriais</a:t>
              </a:r>
            </a:p>
          </p:txBody>
        </p:sp>
        <p:cxnSp>
          <p:nvCxnSpPr>
            <p:cNvPr id="11" name="Conector reto 10"/>
            <p:cNvCxnSpPr/>
            <p:nvPr/>
          </p:nvCxnSpPr>
          <p:spPr>
            <a:xfrm rot="5400000">
              <a:off x="3354304" y="3584524"/>
              <a:ext cx="285656" cy="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6157" name="CaixaDeTexto 11"/>
            <p:cNvSpPr txBox="1">
              <a:spLocks noChangeArrowheads="1"/>
            </p:cNvSpPr>
            <p:nvPr/>
          </p:nvSpPr>
          <p:spPr bwMode="auto">
            <a:xfrm>
              <a:off x="3140022" y="3714754"/>
              <a:ext cx="704063" cy="399978"/>
            </a:xfrm>
            <a:prstGeom prst="rect">
              <a:avLst/>
            </a:prstGeom>
            <a:noFill/>
            <a:ln w="9525">
              <a:noFill/>
              <a:miter lim="800000"/>
              <a:headEnd/>
              <a:tailEnd/>
            </a:ln>
          </p:spPr>
          <p:txBody>
            <a:bodyPr wrap="none">
              <a:spAutoFit/>
            </a:bodyPr>
            <a:lstStyle/>
            <a:p>
              <a:pPr algn="ctr"/>
              <a:r>
                <a:rPr lang="pt-BR" sz="2000">
                  <a:latin typeface="Calibri" pitchFamily="34" charset="0"/>
                </a:rPr>
                <a:t>2003</a:t>
              </a:r>
            </a:p>
          </p:txBody>
        </p:sp>
        <p:cxnSp>
          <p:nvCxnSpPr>
            <p:cNvPr id="13" name="Conector reto 12"/>
            <p:cNvCxnSpPr/>
            <p:nvPr/>
          </p:nvCxnSpPr>
          <p:spPr>
            <a:xfrm rot="5400000">
              <a:off x="5643556" y="3571828"/>
              <a:ext cx="285656" cy="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6159" name="CaixaDeTexto 13"/>
            <p:cNvSpPr txBox="1">
              <a:spLocks noChangeArrowheads="1"/>
            </p:cNvSpPr>
            <p:nvPr/>
          </p:nvSpPr>
          <p:spPr bwMode="auto">
            <a:xfrm>
              <a:off x="5429766" y="3702612"/>
              <a:ext cx="704063" cy="399978"/>
            </a:xfrm>
            <a:prstGeom prst="rect">
              <a:avLst/>
            </a:prstGeom>
            <a:noFill/>
            <a:ln w="9525">
              <a:noFill/>
              <a:miter lim="800000"/>
              <a:headEnd/>
              <a:tailEnd/>
            </a:ln>
          </p:spPr>
          <p:txBody>
            <a:bodyPr wrap="none">
              <a:spAutoFit/>
            </a:bodyPr>
            <a:lstStyle/>
            <a:p>
              <a:pPr algn="ctr"/>
              <a:r>
                <a:rPr lang="pt-BR" sz="2000">
                  <a:latin typeface="Calibri" pitchFamily="34" charset="0"/>
                </a:rPr>
                <a:t>2006</a:t>
              </a:r>
            </a:p>
          </p:txBody>
        </p:sp>
        <p:cxnSp>
          <p:nvCxnSpPr>
            <p:cNvPr id="15" name="Conector reto 14"/>
            <p:cNvCxnSpPr/>
            <p:nvPr/>
          </p:nvCxnSpPr>
          <p:spPr>
            <a:xfrm rot="5400000">
              <a:off x="4513218" y="3584524"/>
              <a:ext cx="285656" cy="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6161" name="CaixaDeTexto 15"/>
            <p:cNvSpPr txBox="1">
              <a:spLocks noChangeArrowheads="1"/>
            </p:cNvSpPr>
            <p:nvPr/>
          </p:nvSpPr>
          <p:spPr bwMode="auto">
            <a:xfrm>
              <a:off x="4299782" y="3714754"/>
              <a:ext cx="704063" cy="399978"/>
            </a:xfrm>
            <a:prstGeom prst="rect">
              <a:avLst/>
            </a:prstGeom>
            <a:noFill/>
            <a:ln w="9525">
              <a:noFill/>
              <a:miter lim="800000"/>
              <a:headEnd/>
              <a:tailEnd/>
            </a:ln>
          </p:spPr>
          <p:txBody>
            <a:bodyPr wrap="none">
              <a:spAutoFit/>
            </a:bodyPr>
            <a:lstStyle/>
            <a:p>
              <a:pPr algn="ctr"/>
              <a:r>
                <a:rPr lang="pt-BR" sz="2000">
                  <a:latin typeface="Calibri" pitchFamily="34" charset="0"/>
                </a:rPr>
                <a:t>2005</a:t>
              </a:r>
            </a:p>
          </p:txBody>
        </p:sp>
        <p:sp>
          <p:nvSpPr>
            <p:cNvPr id="19" name="CaixaDeTexto 18"/>
            <p:cNvSpPr txBox="1"/>
            <p:nvPr/>
          </p:nvSpPr>
          <p:spPr>
            <a:xfrm>
              <a:off x="2944561" y="4285968"/>
              <a:ext cx="1413127" cy="707652"/>
            </a:xfrm>
            <a:prstGeom prst="rect">
              <a:avLst/>
            </a:prstGeom>
            <a:noFill/>
          </p:spPr>
          <p:txBody>
            <a:bodyPr wrap="none">
              <a:spAutoFit/>
            </a:bodyPr>
            <a:lstStyle/>
            <a:p>
              <a:pPr algn="ctr" fontAlgn="auto">
                <a:spcBef>
                  <a:spcPts val="0"/>
                </a:spcBef>
                <a:spcAft>
                  <a:spcPts val="0"/>
                </a:spcAft>
                <a:defRPr/>
              </a:pPr>
              <a:r>
                <a:rPr lang="pt-BR" sz="2000" b="1" dirty="0">
                  <a:solidFill>
                    <a:schemeClr val="accent6">
                      <a:lumMod val="75000"/>
                    </a:schemeClr>
                  </a:solidFill>
                  <a:latin typeface="Calibri" pitchFamily="34" charset="0"/>
                </a:rPr>
                <a:t>Lei</a:t>
              </a:r>
            </a:p>
            <a:p>
              <a:pPr algn="ctr" fontAlgn="auto">
                <a:spcBef>
                  <a:spcPts val="0"/>
                </a:spcBef>
                <a:spcAft>
                  <a:spcPts val="0"/>
                </a:spcAft>
                <a:defRPr/>
              </a:pPr>
              <a:r>
                <a:rPr lang="pt-BR" sz="2000" b="1" dirty="0">
                  <a:solidFill>
                    <a:schemeClr val="accent6">
                      <a:lumMod val="75000"/>
                    </a:schemeClr>
                  </a:solidFill>
                  <a:latin typeface="Calibri" pitchFamily="34" charset="0"/>
                </a:rPr>
                <a:t>Informática</a:t>
              </a:r>
            </a:p>
          </p:txBody>
        </p:sp>
        <p:sp>
          <p:nvSpPr>
            <p:cNvPr id="20" name="CaixaDeTexto 19"/>
            <p:cNvSpPr txBox="1"/>
            <p:nvPr/>
          </p:nvSpPr>
          <p:spPr>
            <a:xfrm>
              <a:off x="4206445" y="4282794"/>
              <a:ext cx="1143685" cy="707652"/>
            </a:xfrm>
            <a:prstGeom prst="rect">
              <a:avLst/>
            </a:prstGeom>
            <a:noFill/>
          </p:spPr>
          <p:txBody>
            <a:bodyPr wrap="none">
              <a:spAutoFit/>
            </a:bodyPr>
            <a:lstStyle/>
            <a:p>
              <a:pPr algn="ctr" fontAlgn="auto">
                <a:spcBef>
                  <a:spcPts val="0"/>
                </a:spcBef>
                <a:spcAft>
                  <a:spcPts val="0"/>
                </a:spcAft>
                <a:defRPr/>
              </a:pPr>
              <a:r>
                <a:rPr lang="pt-BR" sz="2000" b="1" dirty="0">
                  <a:solidFill>
                    <a:schemeClr val="accent6">
                      <a:lumMod val="75000"/>
                    </a:schemeClr>
                  </a:solidFill>
                  <a:latin typeface="Calibri" pitchFamily="34" charset="0"/>
                </a:rPr>
                <a:t>Lei </a:t>
              </a:r>
            </a:p>
            <a:p>
              <a:pPr algn="ctr" fontAlgn="auto">
                <a:spcBef>
                  <a:spcPts val="0"/>
                </a:spcBef>
                <a:spcAft>
                  <a:spcPts val="0"/>
                </a:spcAft>
                <a:defRPr/>
              </a:pPr>
              <a:r>
                <a:rPr lang="pt-BR" sz="2000" b="1" dirty="0">
                  <a:solidFill>
                    <a:schemeClr val="accent6">
                      <a:lumMod val="75000"/>
                    </a:schemeClr>
                  </a:solidFill>
                  <a:latin typeface="Calibri" pitchFamily="34" charset="0"/>
                </a:rPr>
                <a:t>Inovação</a:t>
              </a:r>
            </a:p>
          </p:txBody>
        </p:sp>
        <p:sp>
          <p:nvSpPr>
            <p:cNvPr id="21" name="CaixaDeTexto 20"/>
            <p:cNvSpPr txBox="1"/>
            <p:nvPr/>
          </p:nvSpPr>
          <p:spPr>
            <a:xfrm>
              <a:off x="5209397" y="4285968"/>
              <a:ext cx="1452434" cy="1076862"/>
            </a:xfrm>
            <a:prstGeom prst="rect">
              <a:avLst/>
            </a:prstGeom>
            <a:noFill/>
          </p:spPr>
          <p:txBody>
            <a:bodyPr wrap="none">
              <a:spAutoFit/>
            </a:bodyPr>
            <a:lstStyle/>
            <a:p>
              <a:pPr algn="ctr" fontAlgn="auto">
                <a:spcBef>
                  <a:spcPts val="0"/>
                </a:spcBef>
                <a:spcAft>
                  <a:spcPts val="0"/>
                </a:spcAft>
                <a:defRPr/>
              </a:pPr>
              <a:r>
                <a:rPr lang="pt-BR" sz="2000" b="1" dirty="0">
                  <a:solidFill>
                    <a:schemeClr val="accent6">
                      <a:lumMod val="75000"/>
                    </a:schemeClr>
                  </a:solidFill>
                  <a:latin typeface="Calibri" pitchFamily="34" charset="0"/>
                </a:rPr>
                <a:t>Subvenção</a:t>
              </a:r>
            </a:p>
            <a:p>
              <a:pPr algn="ctr" fontAlgn="auto">
                <a:spcBef>
                  <a:spcPts val="0"/>
                </a:spcBef>
                <a:spcAft>
                  <a:spcPts val="0"/>
                </a:spcAft>
                <a:defRPr/>
              </a:pPr>
              <a:r>
                <a:rPr lang="pt-BR" sz="2000" b="1" dirty="0">
                  <a:solidFill>
                    <a:schemeClr val="accent6">
                      <a:lumMod val="75000"/>
                    </a:schemeClr>
                  </a:solidFill>
                  <a:latin typeface="Calibri" pitchFamily="34" charset="0"/>
                </a:rPr>
                <a:t>Econômica</a:t>
              </a:r>
            </a:p>
            <a:p>
              <a:pPr algn="ctr" fontAlgn="auto">
                <a:spcBef>
                  <a:spcPts val="0"/>
                </a:spcBef>
                <a:spcAft>
                  <a:spcPts val="0"/>
                </a:spcAft>
                <a:defRPr/>
              </a:pPr>
              <a:r>
                <a:rPr lang="pt-BR" sz="2000" b="1" dirty="0">
                  <a:solidFill>
                    <a:schemeClr val="accent6">
                      <a:lumMod val="75000"/>
                    </a:schemeClr>
                  </a:solidFill>
                  <a:latin typeface="Calibri" pitchFamily="34" charset="0"/>
                </a:rPr>
                <a:t>(</a:t>
              </a:r>
              <a:r>
                <a:rPr lang="pt-BR" b="1" dirty="0">
                  <a:solidFill>
                    <a:schemeClr val="accent6">
                      <a:lumMod val="75000"/>
                    </a:schemeClr>
                  </a:solidFill>
                  <a:latin typeface="Calibri" pitchFamily="34" charset="0"/>
                </a:rPr>
                <a:t>empresa</a:t>
              </a:r>
              <a:r>
                <a:rPr lang="pt-BR" sz="2000" b="1" dirty="0">
                  <a:solidFill>
                    <a:schemeClr val="accent6">
                      <a:lumMod val="75000"/>
                    </a:schemeClr>
                  </a:solidFill>
                  <a:latin typeface="Calibri" pitchFamily="34" charset="0"/>
                </a:rPr>
                <a:t>)</a:t>
              </a:r>
            </a:p>
          </p:txBody>
        </p:sp>
        <p:cxnSp>
          <p:nvCxnSpPr>
            <p:cNvPr id="22" name="Conector reto 21"/>
            <p:cNvCxnSpPr/>
            <p:nvPr/>
          </p:nvCxnSpPr>
          <p:spPr>
            <a:xfrm rot="5400000">
              <a:off x="7712140" y="3584524"/>
              <a:ext cx="285656" cy="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6166" name="CaixaDeTexto 22"/>
            <p:cNvSpPr txBox="1">
              <a:spLocks noChangeArrowheads="1"/>
            </p:cNvSpPr>
            <p:nvPr/>
          </p:nvSpPr>
          <p:spPr bwMode="auto">
            <a:xfrm>
              <a:off x="7661252" y="3714754"/>
              <a:ext cx="377039" cy="399978"/>
            </a:xfrm>
            <a:prstGeom prst="rect">
              <a:avLst/>
            </a:prstGeom>
            <a:noFill/>
            <a:ln w="9525">
              <a:noFill/>
              <a:miter lim="800000"/>
              <a:headEnd/>
              <a:tailEnd/>
            </a:ln>
          </p:spPr>
          <p:txBody>
            <a:bodyPr wrap="none">
              <a:spAutoFit/>
            </a:bodyPr>
            <a:lstStyle/>
            <a:p>
              <a:pPr algn="ctr"/>
              <a:r>
                <a:rPr lang="pt-BR" sz="2000">
                  <a:latin typeface="Calibri" pitchFamily="34" charset="0"/>
                </a:rPr>
                <a:t>...</a:t>
              </a:r>
            </a:p>
          </p:txBody>
        </p:sp>
      </p:grpSp>
      <p:sp>
        <p:nvSpPr>
          <p:cNvPr id="23" name="Elipse 22"/>
          <p:cNvSpPr/>
          <p:nvPr/>
        </p:nvSpPr>
        <p:spPr>
          <a:xfrm>
            <a:off x="5436096" y="2780928"/>
            <a:ext cx="1440160" cy="2808312"/>
          </a:xfrm>
          <a:prstGeom prst="ellipse">
            <a:avLst/>
          </a:prstGeom>
          <a:noFill/>
          <a:ln w="38100">
            <a:solidFill>
              <a:srgbClr val="FFFF00"/>
            </a:solidFill>
          </a:ln>
          <a:scene3d>
            <a:camera prst="perspectiveAbove"/>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Programa RHAE - Pesquisador na Empresa – CNPq</a:t>
            </a:r>
            <a:endParaRPr lang="pt-BR" dirty="0"/>
          </a:p>
        </p:txBody>
      </p:sp>
      <p:sp>
        <p:nvSpPr>
          <p:cNvPr id="3" name="Espaço Reservado para Conteúdo 2"/>
          <p:cNvSpPr>
            <a:spLocks noGrp="1"/>
          </p:cNvSpPr>
          <p:nvPr>
            <p:ph idx="1"/>
          </p:nvPr>
        </p:nvSpPr>
        <p:spPr>
          <a:xfrm>
            <a:off x="539552" y="2060848"/>
            <a:ext cx="8280920" cy="3888431"/>
          </a:xfrm>
        </p:spPr>
        <p:txBody>
          <a:bodyPr>
            <a:normAutofit fontScale="62500" lnSpcReduction="20000"/>
          </a:bodyPr>
          <a:lstStyle/>
          <a:p>
            <a:r>
              <a:rPr lang="pt-BR" dirty="0" smtClean="0"/>
              <a:t>As bolsas em nível de mestrado e doutorado variam de R$ 2.200,00 a R$ 4.500,00. O valor depende da titulação do candidato, de seu tempo de experiência e da região geográfica em que se localiza a empresa </a:t>
            </a:r>
          </a:p>
          <a:p>
            <a:pPr lvl="1"/>
            <a:r>
              <a:rPr lang="pt-BR" dirty="0" smtClean="0"/>
              <a:t>O projeto também pode incluir bolsas de Desenvolvimento Tecnológico Industrial (DTI) e Iniciação Tecnológica Industrial (ITI)</a:t>
            </a:r>
          </a:p>
          <a:p>
            <a:pPr lvl="1"/>
            <a:r>
              <a:rPr lang="pt-BR" dirty="0" smtClean="0"/>
              <a:t>Em todos os casos, as bolsas têm duração de até 24 meses</a:t>
            </a:r>
          </a:p>
          <a:p>
            <a:r>
              <a:rPr lang="pt-BR" dirty="0" smtClean="0"/>
              <a:t>O edital de novembro de 2007 destinou um total de R$ 20 milhões para aplicação no período 2008 a 2009, sendo que no mínimo 30% necessariamente em projetos desenvolvidos por empresas sediadas nas regiões Norte, Nordeste e Centro-Oeste</a:t>
            </a:r>
          </a:p>
          <a:p>
            <a:pPr lvl="1"/>
            <a:r>
              <a:rPr lang="pt-BR" dirty="0" smtClean="0"/>
              <a:t>O valor máximo de cada projeto foi fixado em R$ 300 mil e a contrapartida mínima, em 20% do valor do projeto (financeira e não-financeira)</a:t>
            </a:r>
          </a:p>
          <a:p>
            <a:pPr lvl="1"/>
            <a:r>
              <a:rPr lang="pt-BR" dirty="0" smtClean="0"/>
              <a:t>As áreas contempladas foram as apontadas como prioritárias na Política Industrial, Tecnológica e de Comércio Exterior (PITCE)</a:t>
            </a:r>
            <a:endParaRPr lang="pt-B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55576" y="2060848"/>
            <a:ext cx="7772400" cy="1470025"/>
          </a:xfrm>
        </p:spPr>
        <p:txBody>
          <a:bodyPr/>
          <a:lstStyle/>
          <a:p>
            <a:r>
              <a:rPr lang="pt-BR" b="1" dirty="0" smtClean="0"/>
              <a:t>Fundos de Capital de Risco</a:t>
            </a:r>
            <a:endParaRPr lang="pt-BR" b="1" dirty="0"/>
          </a:p>
        </p:txBody>
      </p:sp>
      <p:sp>
        <p:nvSpPr>
          <p:cNvPr id="3" name="Subtítulo 2"/>
          <p:cNvSpPr>
            <a:spLocks noGrp="1"/>
          </p:cNvSpPr>
          <p:nvPr>
            <p:ph type="subTitle" idx="1"/>
          </p:nvPr>
        </p:nvSpPr>
        <p:spPr>
          <a:xfrm>
            <a:off x="1371600" y="4340696"/>
            <a:ext cx="6400800" cy="1752600"/>
          </a:xfrm>
        </p:spPr>
        <p:txBody>
          <a:bodyPr/>
          <a:lstStyle/>
          <a:p>
            <a:r>
              <a:rPr lang="pt-BR" dirty="0" smtClean="0"/>
              <a:t>Finep e BNDES</a:t>
            </a:r>
            <a:endParaRPr lang="pt-BR" dirty="0"/>
          </a:p>
        </p:txBody>
      </p:sp>
      <p:pic>
        <p:nvPicPr>
          <p:cNvPr id="36866" name="Picture 2" descr="http://t0.gstatic.com/images?q=tbn:ANd9GcSLuWO8UBBZRoaEh_m5-qLv4vKTWzA1RjXXW936FVQBf3zRQ-Y&amp;t=1&amp;usg=__l3zZo-j4WTwpiK_4KuQMx0be2b4="/>
          <p:cNvPicPr>
            <a:picLocks noChangeAspect="1" noChangeArrowheads="1"/>
          </p:cNvPicPr>
          <p:nvPr/>
        </p:nvPicPr>
        <p:blipFill>
          <a:blip r:embed="rId2" cstate="print"/>
          <a:srcRect/>
          <a:stretch>
            <a:fillRect/>
          </a:stretch>
        </p:blipFill>
        <p:spPr bwMode="auto">
          <a:xfrm>
            <a:off x="6228184" y="3933056"/>
            <a:ext cx="2457450" cy="1857376"/>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Fundos de capital de risco – Finep</a:t>
            </a:r>
            <a:endParaRPr lang="pt-BR" dirty="0"/>
          </a:p>
        </p:txBody>
      </p:sp>
      <p:sp>
        <p:nvSpPr>
          <p:cNvPr id="3" name="Espaço Reservado para Conteúdo 2"/>
          <p:cNvSpPr>
            <a:spLocks noGrp="1"/>
          </p:cNvSpPr>
          <p:nvPr>
            <p:ph idx="1"/>
          </p:nvPr>
        </p:nvSpPr>
        <p:spPr/>
        <p:txBody>
          <a:bodyPr>
            <a:normAutofit fontScale="70000" lnSpcReduction="20000"/>
          </a:bodyPr>
          <a:lstStyle/>
          <a:p>
            <a:r>
              <a:rPr lang="pt-BR" dirty="0" smtClean="0"/>
              <a:t>A Finep passou a atuar na área de capital de risco a partir de 2001, com a criação de dois mecanismos: </a:t>
            </a:r>
          </a:p>
          <a:p>
            <a:pPr lvl="1"/>
            <a:r>
              <a:rPr lang="pt-BR" dirty="0" smtClean="0"/>
              <a:t>a aquisição de participação minoritária no capital de pequenas empresas de base tecnológica, de forma direta ou através de fundos de investimento criados para esse fim e regulamentados pela Comissão de Valores Mobiliários (CVM); e </a:t>
            </a:r>
          </a:p>
          <a:p>
            <a:pPr lvl="1"/>
            <a:r>
              <a:rPr lang="pt-BR" dirty="0" smtClean="0"/>
              <a:t>a permissão para a constituição de um Fundo de Reserva Técnica, destinado a prover liquidez aos investimentos privados em Fundos de Investimentos em empresas de base tecnológica, através da opção de compra e venda de quotas desses Fundos</a:t>
            </a:r>
          </a:p>
          <a:p>
            <a:r>
              <a:rPr lang="pt-BR" dirty="0" smtClean="0"/>
              <a:t>A </a:t>
            </a:r>
            <a:r>
              <a:rPr lang="pt-BR" dirty="0" err="1" smtClean="0"/>
              <a:t>Finep</a:t>
            </a:r>
            <a:r>
              <a:rPr lang="pt-BR" dirty="0" smtClean="0"/>
              <a:t> tem dado ênfase à constituição de fundos, nos quais participa de forma minoritária junto com outros investidores</a:t>
            </a:r>
          </a:p>
          <a:p>
            <a:r>
              <a:rPr lang="pt-BR" dirty="0" smtClean="0"/>
              <a:t>Possui dois programas voltados para capitalização de fundos de investimentos em empresas inovadoras: </a:t>
            </a:r>
          </a:p>
          <a:p>
            <a:pPr lvl="1"/>
            <a:r>
              <a:rPr lang="pt-BR" dirty="0" smtClean="0"/>
              <a:t>a </a:t>
            </a:r>
            <a:r>
              <a:rPr lang="pt-BR" b="1" dirty="0" smtClean="0"/>
              <a:t>Incubadora de Fundos Inovar </a:t>
            </a:r>
            <a:r>
              <a:rPr lang="pt-BR" dirty="0" smtClean="0"/>
              <a:t>e o </a:t>
            </a:r>
            <a:r>
              <a:rPr lang="pt-BR" b="1" dirty="0" smtClean="0"/>
              <a:t>Inovar Semente</a:t>
            </a:r>
            <a:endParaRPr lang="pt-BR" b="1"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Incubadora de Fundos Inovar – </a:t>
            </a:r>
            <a:r>
              <a:rPr lang="pt-BR" dirty="0" err="1" smtClean="0"/>
              <a:t>Finep</a:t>
            </a:r>
            <a:endParaRPr lang="pt-BR" dirty="0"/>
          </a:p>
        </p:txBody>
      </p:sp>
      <p:sp>
        <p:nvSpPr>
          <p:cNvPr id="3" name="Espaço Reservado para Conteúdo 2"/>
          <p:cNvSpPr>
            <a:spLocks noGrp="1"/>
          </p:cNvSpPr>
          <p:nvPr>
            <p:ph idx="1"/>
          </p:nvPr>
        </p:nvSpPr>
        <p:spPr/>
        <p:txBody>
          <a:bodyPr>
            <a:normAutofit fontScale="85000" lnSpcReduction="20000"/>
          </a:bodyPr>
          <a:lstStyle/>
          <a:p>
            <a:r>
              <a:rPr lang="pt-BR" dirty="0" smtClean="0"/>
              <a:t>É um consórcio voltado para seleção e análise conjunta de fundos de </a:t>
            </a:r>
            <a:r>
              <a:rPr lang="pt-BR" i="1" dirty="0" err="1" smtClean="0"/>
              <a:t>venture</a:t>
            </a:r>
            <a:r>
              <a:rPr lang="pt-BR" dirty="0" smtClean="0"/>
              <a:t> </a:t>
            </a:r>
            <a:r>
              <a:rPr lang="pt-BR" i="1" dirty="0" smtClean="0"/>
              <a:t>capital</a:t>
            </a:r>
            <a:r>
              <a:rPr lang="pt-BR" dirty="0" smtClean="0"/>
              <a:t> e </a:t>
            </a:r>
            <a:r>
              <a:rPr lang="pt-BR" i="1" dirty="0" err="1" smtClean="0"/>
              <a:t>private</a:t>
            </a:r>
            <a:r>
              <a:rPr lang="pt-BR" i="1" dirty="0" smtClean="0"/>
              <a:t> </a:t>
            </a:r>
            <a:r>
              <a:rPr lang="pt-BR" i="1" dirty="0" err="1" smtClean="0"/>
              <a:t>equity</a:t>
            </a:r>
            <a:r>
              <a:rPr lang="pt-BR" i="1" dirty="0" smtClean="0"/>
              <a:t> </a:t>
            </a:r>
            <a:r>
              <a:rPr lang="pt-BR" dirty="0" smtClean="0"/>
              <a:t>e para a disseminação das melhores práticas de governança</a:t>
            </a:r>
          </a:p>
          <a:p>
            <a:pPr lvl="1"/>
            <a:r>
              <a:rPr lang="pt-BR" dirty="0" smtClean="0"/>
              <a:t>Participam: a Fundação Petrobrás de Seguridade Social (</a:t>
            </a:r>
            <a:r>
              <a:rPr lang="pt-BR" dirty="0" err="1" smtClean="0"/>
              <a:t>Petros</a:t>
            </a:r>
            <a:r>
              <a:rPr lang="pt-BR" dirty="0" smtClean="0"/>
              <a:t>); a Caixa de Assistência aos Funcionários do Banco do Brasil (Previ); a Fundação dos </a:t>
            </a:r>
            <a:r>
              <a:rPr lang="pt-BR" dirty="0" err="1" smtClean="0"/>
              <a:t>Economiários</a:t>
            </a:r>
            <a:r>
              <a:rPr lang="pt-BR" dirty="0" smtClean="0"/>
              <a:t> Federais (</a:t>
            </a:r>
            <a:r>
              <a:rPr lang="pt-BR" dirty="0" err="1" smtClean="0"/>
              <a:t>Funcef</a:t>
            </a:r>
            <a:r>
              <a:rPr lang="pt-BR" dirty="0" smtClean="0"/>
              <a:t>); a Fundação Eletrobrás de Seguridade Social (Eletros); o Fundo Multilateral de Investimentos do Banco Interamericano de Desenvolvimento (</a:t>
            </a:r>
            <a:r>
              <a:rPr lang="pt-BR" dirty="0" err="1" smtClean="0"/>
              <a:t>Fumin</a:t>
            </a:r>
            <a:r>
              <a:rPr lang="pt-BR" dirty="0" smtClean="0"/>
              <a:t>/BID); a Fundação Itaipu (Fibra); a Fundação </a:t>
            </a:r>
            <a:r>
              <a:rPr lang="pt-BR" dirty="0" err="1" smtClean="0"/>
              <a:t>Bndes</a:t>
            </a:r>
            <a:r>
              <a:rPr lang="pt-BR" dirty="0" smtClean="0"/>
              <a:t> de Seguridade Social (</a:t>
            </a:r>
            <a:r>
              <a:rPr lang="pt-BR" dirty="0" err="1" smtClean="0"/>
              <a:t>Fapes</a:t>
            </a:r>
            <a:r>
              <a:rPr lang="pt-BR" dirty="0" smtClean="0"/>
              <a:t>); a Fundação Chesf de Seguridade Social (</a:t>
            </a:r>
            <a:r>
              <a:rPr lang="pt-BR" dirty="0" err="1" smtClean="0"/>
              <a:t>Fachesf</a:t>
            </a:r>
            <a:r>
              <a:rPr lang="pt-BR" dirty="0" smtClean="0"/>
              <a:t>); o Banco de Desenvolvimento do Estado de Minas Gerais (BDMG); a Corporação Andina de Fomento (CAF); e a </a:t>
            </a:r>
            <a:r>
              <a:rPr lang="pt-BR" dirty="0" err="1" smtClean="0"/>
              <a:t>bm&amp;f</a:t>
            </a:r>
            <a:r>
              <a:rPr lang="pt-BR" dirty="0" smtClean="0"/>
              <a:t> Bovespa</a:t>
            </a:r>
            <a:endParaRPr lang="pt-B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Programa Inovar Semente – </a:t>
            </a:r>
            <a:r>
              <a:rPr lang="pt-BR" dirty="0" err="1" smtClean="0"/>
              <a:t>Finep</a:t>
            </a:r>
            <a:endParaRPr lang="pt-BR" dirty="0"/>
          </a:p>
        </p:txBody>
      </p:sp>
      <p:sp>
        <p:nvSpPr>
          <p:cNvPr id="3" name="Espaço Reservado para Conteúdo 2"/>
          <p:cNvSpPr>
            <a:spLocks noGrp="1"/>
          </p:cNvSpPr>
          <p:nvPr>
            <p:ph idx="1"/>
          </p:nvPr>
        </p:nvSpPr>
        <p:spPr/>
        <p:txBody>
          <a:bodyPr>
            <a:normAutofit fontScale="70000" lnSpcReduction="20000"/>
          </a:bodyPr>
          <a:lstStyle/>
          <a:p>
            <a:r>
              <a:rPr lang="pt-BR" dirty="0" smtClean="0"/>
              <a:t>Objetiva a capitalização de fundos voltados para o aporte em empresas inovadoras em estágio inicial, com faturamento de até R$ 2,4 milhões no ano anterior ao investimento</a:t>
            </a:r>
          </a:p>
          <a:p>
            <a:pPr lvl="1"/>
            <a:r>
              <a:rPr lang="pt-BR" dirty="0" smtClean="0"/>
              <a:t>Os parceiros da </a:t>
            </a:r>
            <a:r>
              <a:rPr lang="pt-BR" dirty="0" err="1" smtClean="0"/>
              <a:t>Finep</a:t>
            </a:r>
            <a:r>
              <a:rPr lang="pt-BR" dirty="0" smtClean="0"/>
              <a:t> são: o </a:t>
            </a:r>
            <a:r>
              <a:rPr lang="pt-BR" dirty="0" err="1" smtClean="0"/>
              <a:t>Fumin</a:t>
            </a:r>
            <a:r>
              <a:rPr lang="pt-BR" dirty="0" smtClean="0"/>
              <a:t>/ BID; a CAF; e o BDMG</a:t>
            </a:r>
          </a:p>
          <a:p>
            <a:r>
              <a:rPr lang="pt-BR" dirty="0" smtClean="0"/>
              <a:t>Até o final de 2008, a </a:t>
            </a:r>
            <a:r>
              <a:rPr lang="pt-BR" dirty="0" err="1" smtClean="0"/>
              <a:t>Finep</a:t>
            </a:r>
            <a:r>
              <a:rPr lang="pt-BR" dirty="0" smtClean="0"/>
              <a:t> havia aprovado o investimento em 22 fundos:</a:t>
            </a:r>
          </a:p>
          <a:p>
            <a:pPr lvl="1"/>
            <a:r>
              <a:rPr lang="pt-BR" dirty="0" smtClean="0"/>
              <a:t>13 são de </a:t>
            </a:r>
            <a:r>
              <a:rPr lang="pt-BR" i="1" dirty="0" err="1" smtClean="0"/>
              <a:t>venture</a:t>
            </a:r>
            <a:r>
              <a:rPr lang="pt-BR" i="1" dirty="0" smtClean="0"/>
              <a:t> capital, </a:t>
            </a:r>
            <a:r>
              <a:rPr lang="pt-BR" dirty="0" smtClean="0"/>
              <a:t>6 de capital semente </a:t>
            </a:r>
            <a:r>
              <a:rPr lang="pt-BR" i="1" dirty="0" smtClean="0"/>
              <a:t>e </a:t>
            </a:r>
            <a:r>
              <a:rPr lang="pt-BR" dirty="0" smtClean="0"/>
              <a:t>três de </a:t>
            </a:r>
            <a:r>
              <a:rPr lang="pt-BR" i="1" dirty="0" err="1" smtClean="0"/>
              <a:t>private</a:t>
            </a:r>
            <a:r>
              <a:rPr lang="pt-BR" i="1" dirty="0" smtClean="0"/>
              <a:t> </a:t>
            </a:r>
            <a:r>
              <a:rPr lang="pt-BR" i="1" dirty="0" err="1" smtClean="0"/>
              <a:t>equity</a:t>
            </a:r>
            <a:endParaRPr lang="pt-BR" dirty="0" smtClean="0"/>
          </a:p>
          <a:p>
            <a:pPr lvl="1"/>
            <a:r>
              <a:rPr lang="pt-BR" dirty="0" smtClean="0"/>
              <a:t>13 fundos ainda se encontram em operação (8 em fase de captação e um já havia sido totalmente encerrado) </a:t>
            </a:r>
          </a:p>
          <a:p>
            <a:pPr lvl="2"/>
            <a:r>
              <a:rPr lang="pt-BR" dirty="0" smtClean="0"/>
              <a:t>Os 13 fundos em operação realizaram investimentos em aproximadamente 40 empresas</a:t>
            </a:r>
          </a:p>
          <a:p>
            <a:pPr lvl="2"/>
            <a:r>
              <a:rPr lang="pt-BR" dirty="0" smtClean="0"/>
              <a:t>O patrimônio comprometido desses fundos corresponde a R$ 2,4 bilhões, com uma participação média da </a:t>
            </a:r>
            <a:r>
              <a:rPr lang="pt-BR" dirty="0" err="1" smtClean="0"/>
              <a:t>Finep</a:t>
            </a:r>
            <a:r>
              <a:rPr lang="pt-BR" dirty="0" smtClean="0"/>
              <a:t> de aproximadamente 10%.</a:t>
            </a:r>
            <a:endParaRPr lang="pt-B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Criação de cultura empreendedora...</a:t>
            </a:r>
            <a:endParaRPr lang="pt-BR" dirty="0"/>
          </a:p>
        </p:txBody>
      </p:sp>
      <p:sp>
        <p:nvSpPr>
          <p:cNvPr id="3" name="Espaço Reservado para Conteúdo 2"/>
          <p:cNvSpPr>
            <a:spLocks noGrp="1"/>
          </p:cNvSpPr>
          <p:nvPr>
            <p:ph idx="1"/>
          </p:nvPr>
        </p:nvSpPr>
        <p:spPr/>
        <p:txBody>
          <a:bodyPr>
            <a:normAutofit fontScale="77500" lnSpcReduction="20000"/>
          </a:bodyPr>
          <a:lstStyle/>
          <a:p>
            <a:r>
              <a:rPr lang="pt-BR" dirty="0" smtClean="0"/>
              <a:t>A </a:t>
            </a:r>
            <a:r>
              <a:rPr lang="pt-BR" dirty="0" err="1" smtClean="0"/>
              <a:t>Finep</a:t>
            </a:r>
            <a:r>
              <a:rPr lang="pt-BR" dirty="0" smtClean="0"/>
              <a:t> tem um importante programa de capacitação empresarial: Fóruns </a:t>
            </a:r>
            <a:r>
              <a:rPr lang="pt-BR" dirty="0" err="1" smtClean="0"/>
              <a:t>Finep</a:t>
            </a:r>
            <a:r>
              <a:rPr lang="pt-BR" dirty="0" smtClean="0"/>
              <a:t> (</a:t>
            </a:r>
            <a:r>
              <a:rPr lang="pt-BR" i="1" dirty="0" err="1" smtClean="0"/>
              <a:t>Venture</a:t>
            </a:r>
            <a:r>
              <a:rPr lang="pt-BR" i="1" dirty="0" smtClean="0"/>
              <a:t> Fórum </a:t>
            </a:r>
            <a:r>
              <a:rPr lang="pt-BR" dirty="0" smtClean="0"/>
              <a:t>e</a:t>
            </a:r>
            <a:r>
              <a:rPr lang="pt-BR" i="1" dirty="0" smtClean="0"/>
              <a:t> </a:t>
            </a:r>
            <a:r>
              <a:rPr lang="pt-BR" i="1" dirty="0" err="1" smtClean="0"/>
              <a:t>Seed</a:t>
            </a:r>
            <a:r>
              <a:rPr lang="pt-BR" i="1" dirty="0" smtClean="0"/>
              <a:t> Fórum) </a:t>
            </a:r>
          </a:p>
          <a:p>
            <a:pPr lvl="1"/>
            <a:r>
              <a:rPr lang="pt-BR" dirty="0" smtClean="0"/>
              <a:t>os empreendedores têm a oportunidade de se apresentarem a investidores de </a:t>
            </a:r>
            <a:r>
              <a:rPr lang="pt-BR" i="1" dirty="0" err="1" smtClean="0"/>
              <a:t>venture</a:t>
            </a:r>
            <a:r>
              <a:rPr lang="pt-BR" i="1" dirty="0" smtClean="0"/>
              <a:t> capital </a:t>
            </a:r>
            <a:r>
              <a:rPr lang="pt-BR" dirty="0" smtClean="0"/>
              <a:t>e</a:t>
            </a:r>
            <a:r>
              <a:rPr lang="pt-BR" i="1" dirty="0" smtClean="0"/>
              <a:t> </a:t>
            </a:r>
            <a:r>
              <a:rPr lang="pt-BR" i="1" dirty="0" err="1" smtClean="0"/>
              <a:t>seed</a:t>
            </a:r>
            <a:r>
              <a:rPr lang="pt-BR" i="1" dirty="0" smtClean="0"/>
              <a:t> capital  </a:t>
            </a:r>
            <a:r>
              <a:rPr lang="pt-BR" dirty="0" smtClean="0"/>
              <a:t>(www.venturecapital.gov.br)</a:t>
            </a:r>
            <a:endParaRPr lang="pt-BR" i="1" dirty="0" smtClean="0"/>
          </a:p>
          <a:p>
            <a:pPr lvl="1"/>
            <a:r>
              <a:rPr lang="pt-BR" dirty="0" smtClean="0"/>
              <a:t>a </a:t>
            </a:r>
            <a:r>
              <a:rPr lang="pt-BR" dirty="0" err="1" smtClean="0"/>
              <a:t>Finep</a:t>
            </a:r>
            <a:r>
              <a:rPr lang="pt-BR" dirty="0" smtClean="0"/>
              <a:t> seleciona as empresas e as orienta na formatação de suas propostas aos investidores</a:t>
            </a:r>
          </a:p>
          <a:p>
            <a:r>
              <a:rPr lang="pt-BR" dirty="0" smtClean="0"/>
              <a:t>Existe ainda o Fórum Brasil Abertura de Capital (FBAC), voltado para empresas inovadoras com potencial de abertura de capital na Bolsa de Valores</a:t>
            </a:r>
          </a:p>
          <a:p>
            <a:r>
              <a:rPr lang="pt-BR" dirty="0" smtClean="0"/>
              <a:t>Até o final de </a:t>
            </a:r>
            <a:r>
              <a:rPr lang="pt-BR" dirty="0" smtClean="0"/>
              <a:t>2010 </a:t>
            </a:r>
            <a:r>
              <a:rPr lang="pt-BR" dirty="0" smtClean="0"/>
              <a:t>foram realizados 9 Seed Fóruns</a:t>
            </a:r>
            <a:r>
              <a:rPr lang="pt-BR" i="1" dirty="0" smtClean="0"/>
              <a:t>, </a:t>
            </a:r>
            <a:r>
              <a:rPr lang="pt-BR" dirty="0" smtClean="0"/>
              <a:t>18</a:t>
            </a:r>
            <a:r>
              <a:rPr lang="pt-BR" i="1" dirty="0" smtClean="0"/>
              <a:t> </a:t>
            </a:r>
            <a:r>
              <a:rPr lang="pt-BR" i="1" dirty="0" err="1" smtClean="0"/>
              <a:t>Venture</a:t>
            </a:r>
            <a:r>
              <a:rPr lang="pt-BR" i="1" dirty="0" smtClean="0"/>
              <a:t> Fóruns </a:t>
            </a:r>
            <a:r>
              <a:rPr lang="pt-BR" dirty="0" smtClean="0"/>
              <a:t>e</a:t>
            </a:r>
            <a:r>
              <a:rPr lang="pt-BR" i="1" dirty="0" smtClean="0"/>
              <a:t> </a:t>
            </a:r>
            <a:r>
              <a:rPr lang="pt-BR" dirty="0" smtClean="0"/>
              <a:t>5</a:t>
            </a:r>
            <a:r>
              <a:rPr lang="pt-BR" i="1" dirty="0" smtClean="0"/>
              <a:t> </a:t>
            </a:r>
            <a:r>
              <a:rPr lang="pt-BR" dirty="0" smtClean="0"/>
              <a:t>Fóruns Brasil de Abertura de Capital</a:t>
            </a:r>
            <a:r>
              <a:rPr lang="pt-BR" i="1" dirty="0" smtClean="0"/>
              <a:t>, </a:t>
            </a:r>
            <a:r>
              <a:rPr lang="pt-BR" dirty="0" smtClean="0"/>
              <a:t>nos quais foram capacitadas mais de 304 empresas</a:t>
            </a:r>
            <a:endParaRPr lang="pt-B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Perfil de Empresa Desejado</a:t>
            </a:r>
            <a:endParaRPr lang="pt-BR" dirty="0"/>
          </a:p>
        </p:txBody>
      </p:sp>
      <p:sp>
        <p:nvSpPr>
          <p:cNvPr id="3" name="Espaço Reservado para Conteúdo 2"/>
          <p:cNvSpPr>
            <a:spLocks noGrp="1"/>
          </p:cNvSpPr>
          <p:nvPr>
            <p:ph idx="1"/>
          </p:nvPr>
        </p:nvSpPr>
        <p:spPr/>
        <p:txBody>
          <a:bodyPr>
            <a:normAutofit fontScale="85000" lnSpcReduction="10000"/>
          </a:bodyPr>
          <a:lstStyle/>
          <a:p>
            <a:r>
              <a:rPr lang="pt-BR" b="1" dirty="0" smtClean="0"/>
              <a:t>SETORES: </a:t>
            </a:r>
            <a:r>
              <a:rPr lang="pt-BR" dirty="0" smtClean="0"/>
              <a:t>tecnologia da informação, biotecnologia, química, energia, indústria e segmentos correlatos</a:t>
            </a:r>
          </a:p>
          <a:p>
            <a:r>
              <a:rPr lang="pt-BR" b="1" dirty="0" smtClean="0"/>
              <a:t>INOVAÇÃO: </a:t>
            </a:r>
            <a:r>
              <a:rPr lang="pt-BR" dirty="0" smtClean="0"/>
              <a:t>diferenciais explícitos em relação à concorrência</a:t>
            </a:r>
          </a:p>
          <a:p>
            <a:r>
              <a:rPr lang="pt-BR" b="1" dirty="0" smtClean="0"/>
              <a:t>MERCADO: </a:t>
            </a:r>
            <a:r>
              <a:rPr lang="pt-BR" dirty="0" smtClean="0"/>
              <a:t>perspectivas de crescimento, grande o suficiente para a entrada de uma nova empresa com razoável participação</a:t>
            </a:r>
          </a:p>
          <a:p>
            <a:r>
              <a:rPr lang="pt-BR" b="1" dirty="0" smtClean="0"/>
              <a:t>RETORNO FINANCEIRO: </a:t>
            </a:r>
            <a:r>
              <a:rPr lang="pt-BR" dirty="0" smtClean="0"/>
              <a:t>rentabilidade e projeção de receitas elevadas a partir do investimento</a:t>
            </a:r>
          </a:p>
          <a:p>
            <a:r>
              <a:rPr lang="pt-BR" b="1" dirty="0" smtClean="0"/>
              <a:t>DESINVESTIMENTO: </a:t>
            </a:r>
            <a:r>
              <a:rPr lang="pt-BR" dirty="0" smtClean="0"/>
              <a:t>deve haver alternativas de saída do negócio para o investidor no futuro</a:t>
            </a:r>
            <a:endParaRPr lang="pt-B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Programa de Capital Semente / </a:t>
            </a:r>
            <a:r>
              <a:rPr lang="pt-BR" dirty="0" err="1" smtClean="0"/>
              <a:t>Criatec</a:t>
            </a:r>
            <a:r>
              <a:rPr lang="pt-BR" dirty="0" smtClean="0"/>
              <a:t> – BNDES</a:t>
            </a:r>
            <a:endParaRPr lang="pt-BR" dirty="0"/>
          </a:p>
        </p:txBody>
      </p:sp>
      <p:sp>
        <p:nvSpPr>
          <p:cNvPr id="3" name="Espaço Reservado para Conteúdo 2"/>
          <p:cNvSpPr>
            <a:spLocks noGrp="1"/>
          </p:cNvSpPr>
          <p:nvPr>
            <p:ph idx="1"/>
          </p:nvPr>
        </p:nvSpPr>
        <p:spPr>
          <a:xfrm>
            <a:off x="539552" y="1844824"/>
            <a:ext cx="8280920" cy="4032447"/>
          </a:xfrm>
        </p:spPr>
        <p:txBody>
          <a:bodyPr>
            <a:normAutofit fontScale="70000" lnSpcReduction="20000"/>
          </a:bodyPr>
          <a:lstStyle/>
          <a:p>
            <a:r>
              <a:rPr lang="pt-BR" dirty="0" smtClean="0"/>
              <a:t>O Programa </a:t>
            </a:r>
            <a:r>
              <a:rPr lang="pt-BR" dirty="0" err="1" smtClean="0"/>
              <a:t>Criatec</a:t>
            </a:r>
            <a:r>
              <a:rPr lang="pt-BR" dirty="0" smtClean="0"/>
              <a:t> teve início em janeiro de 2007, com um patrimônio de R$ 80 milhões</a:t>
            </a:r>
          </a:p>
          <a:p>
            <a:pPr lvl="1"/>
            <a:r>
              <a:rPr lang="pt-BR" dirty="0" smtClean="0"/>
              <a:t>Foco na capitalização de micro e pequenas empresas inovadoras em estágio inicial e com grande potencial de crescimento </a:t>
            </a:r>
          </a:p>
          <a:p>
            <a:pPr lvl="1"/>
            <a:r>
              <a:rPr lang="pt-BR" dirty="0" smtClean="0"/>
              <a:t>Orientado à empresas que atuam nas áreas de tecnologia da informação, biotecnologia, novos materiais, mecânica de precisão, nanotecnologia e agronegócio</a:t>
            </a:r>
          </a:p>
          <a:p>
            <a:r>
              <a:rPr lang="pt-BR" dirty="0" smtClean="0"/>
              <a:t>O modelo de funcionamento concebido pelo BNDES previu um fundo nacional, gerido por um gestor privado, e a contratação de gestores regionais, que serão responsáveis pela realização dos investimentos e pelo acompanhamento das empresas-alvo do programa</a:t>
            </a:r>
          </a:p>
          <a:p>
            <a:pPr lvl="1"/>
            <a:r>
              <a:rPr lang="pt-BR" dirty="0" smtClean="0"/>
              <a:t>Florianópolis, Campinas, Rio de Janeiro, Belo Horizonte, Fortaleza e Belém</a:t>
            </a:r>
            <a:endParaRPr lang="pt-B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Programa de Capital Semente / </a:t>
            </a:r>
            <a:r>
              <a:rPr lang="pt-BR" dirty="0" err="1" smtClean="0"/>
              <a:t>Criatec</a:t>
            </a:r>
            <a:r>
              <a:rPr lang="pt-BR" dirty="0" smtClean="0"/>
              <a:t> – BNDES</a:t>
            </a:r>
            <a:endParaRPr lang="pt-BR" dirty="0"/>
          </a:p>
        </p:txBody>
      </p:sp>
      <p:sp>
        <p:nvSpPr>
          <p:cNvPr id="3" name="Espaço Reservado para Conteúdo 2"/>
          <p:cNvSpPr>
            <a:spLocks noGrp="1"/>
          </p:cNvSpPr>
          <p:nvPr>
            <p:ph idx="1"/>
          </p:nvPr>
        </p:nvSpPr>
        <p:spPr>
          <a:xfrm>
            <a:off x="539552" y="1988840"/>
            <a:ext cx="8280920" cy="4104455"/>
          </a:xfrm>
        </p:spPr>
        <p:txBody>
          <a:bodyPr>
            <a:normAutofit fontScale="70000" lnSpcReduction="20000"/>
          </a:bodyPr>
          <a:lstStyle/>
          <a:p>
            <a:r>
              <a:rPr lang="pt-BR" dirty="0" smtClean="0"/>
              <a:t>Podem ser apoiadas empresas com faturamento líquido de no máximo R$ 6 milhões, no ano imediatamente anterior à capitalização do Fundo</a:t>
            </a:r>
          </a:p>
          <a:p>
            <a:r>
              <a:rPr lang="pt-BR" dirty="0" smtClean="0"/>
              <a:t>A política de investimentos do </a:t>
            </a:r>
            <a:r>
              <a:rPr lang="pt-BR" dirty="0" err="1" smtClean="0"/>
              <a:t>Criatec</a:t>
            </a:r>
            <a:r>
              <a:rPr lang="pt-BR" dirty="0" smtClean="0"/>
              <a:t> prevê ainda:</a:t>
            </a:r>
          </a:p>
          <a:p>
            <a:pPr lvl="1"/>
            <a:r>
              <a:rPr lang="pt-BR" dirty="0" smtClean="0"/>
              <a:t>1) o valor máximo de investimento por empresa seja de R$ 1,5 milhão</a:t>
            </a:r>
          </a:p>
          <a:p>
            <a:pPr lvl="1"/>
            <a:r>
              <a:rPr lang="pt-BR" dirty="0" smtClean="0"/>
              <a:t>2) no mínimo 25% do patrimônio do Fundo seja investido em empresas com faturamento de até R$ 1,5 milhão </a:t>
            </a:r>
          </a:p>
          <a:p>
            <a:pPr lvl="1"/>
            <a:r>
              <a:rPr lang="pt-BR" dirty="0" smtClean="0"/>
              <a:t>3) no máximo 25% do patrimônio do fundo seja investido em empresas com faturamento entre R$ 4,5 milhões e R$ 6 milhões</a:t>
            </a:r>
          </a:p>
          <a:p>
            <a:pPr lvl="1"/>
            <a:r>
              <a:rPr lang="pt-BR" dirty="0" smtClean="0"/>
              <a:t>4) poderá haver uma segunda capitalização pelo Fundo em algumas das empresas apoiadas (até o limite de R$ 2,5 milhões)</a:t>
            </a:r>
          </a:p>
          <a:p>
            <a:r>
              <a:rPr lang="pt-BR" dirty="0" smtClean="0"/>
              <a:t>A expectativa é de que o Programa permita a capitalização de até 60 micro e pequenas empresas inovadoras, com investimento médio entre R$ 500 mil e R$ 1 milhão</a:t>
            </a:r>
            <a:endParaRPr lang="pt-BR"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3568" y="1772816"/>
            <a:ext cx="7772400" cy="1470025"/>
          </a:xfrm>
        </p:spPr>
        <p:txBody>
          <a:bodyPr/>
          <a:lstStyle/>
          <a:p>
            <a:r>
              <a:rPr lang="pt-BR" dirty="0" smtClean="0"/>
              <a:t>Fatores críticos de sucesso na aprovação de projetos</a:t>
            </a:r>
            <a:endParaRPr lang="pt-BR" dirty="0"/>
          </a:p>
        </p:txBody>
      </p:sp>
      <p:pic>
        <p:nvPicPr>
          <p:cNvPr id="121858" name="Picture 2" descr="http://3.bp.blogspot.com/_o0ZNCSPlvqY/SarcePrKUyI/AAAAAAAAACI/jDugZFSokdY/s320/strategy-and-consulting.jpg"/>
          <p:cNvPicPr>
            <a:picLocks noChangeAspect="1" noChangeArrowheads="1"/>
          </p:cNvPicPr>
          <p:nvPr/>
        </p:nvPicPr>
        <p:blipFill>
          <a:blip r:embed="rId2" cstate="print"/>
          <a:srcRect/>
          <a:stretch>
            <a:fillRect/>
          </a:stretch>
        </p:blipFill>
        <p:spPr bwMode="auto">
          <a:xfrm>
            <a:off x="3252192" y="3717032"/>
            <a:ext cx="2759968" cy="2294224"/>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1560" y="332656"/>
            <a:ext cx="8229600" cy="1008112"/>
          </a:xfrm>
        </p:spPr>
        <p:txBody>
          <a:bodyPr>
            <a:noAutofit/>
          </a:bodyPr>
          <a:lstStyle/>
          <a:p>
            <a:r>
              <a:rPr lang="pt-BR" sz="3200" dirty="0" smtClean="0"/>
              <a:t>Evolução dos Recursos para Fomento à Inovação (Em R$ milhões, Por Natureza)</a:t>
            </a:r>
            <a:endParaRPr lang="pt-BR" sz="3200" dirty="0"/>
          </a:p>
        </p:txBody>
      </p:sp>
      <p:pic>
        <p:nvPicPr>
          <p:cNvPr id="124930" name="Picture 2"/>
          <p:cNvPicPr>
            <a:picLocks noChangeAspect="1" noChangeArrowheads="1"/>
          </p:cNvPicPr>
          <p:nvPr/>
        </p:nvPicPr>
        <p:blipFill>
          <a:blip r:embed="rId2" cstate="print"/>
          <a:srcRect/>
          <a:stretch>
            <a:fillRect/>
          </a:stretch>
        </p:blipFill>
        <p:spPr bwMode="auto">
          <a:xfrm>
            <a:off x="899592" y="1916832"/>
            <a:ext cx="7149618" cy="4190776"/>
          </a:xfrm>
          <a:prstGeom prst="rect">
            <a:avLst/>
          </a:prstGeom>
          <a:noFill/>
          <a:ln w="9525">
            <a:noFill/>
            <a:miter lim="800000"/>
            <a:headEnd/>
            <a:tailEnd/>
          </a:ln>
        </p:spPr>
      </p:pic>
      <p:sp>
        <p:nvSpPr>
          <p:cNvPr id="4" name="Listra Diagonal 3"/>
          <p:cNvSpPr/>
          <p:nvPr/>
        </p:nvSpPr>
        <p:spPr>
          <a:xfrm>
            <a:off x="4860032" y="3573016"/>
            <a:ext cx="2880320" cy="1728192"/>
          </a:xfrm>
          <a:prstGeom prst="diagStripe">
            <a:avLst>
              <a:gd name="adj" fmla="val 85134"/>
            </a:avLst>
          </a:prstGeom>
          <a:noFill/>
          <a:ln w="190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323528" y="404664"/>
            <a:ext cx="8640960" cy="1008112"/>
          </a:xfrm>
        </p:spPr>
        <p:txBody>
          <a:bodyPr>
            <a:noAutofit/>
          </a:bodyPr>
          <a:lstStyle/>
          <a:p>
            <a:r>
              <a:rPr lang="pt-BR" sz="3600" dirty="0" smtClean="0"/>
              <a:t>Fatores críticos de sucesso na aprovação de projetos</a:t>
            </a:r>
            <a:endParaRPr lang="pt-BR" sz="3600" dirty="0"/>
          </a:p>
        </p:txBody>
      </p:sp>
      <p:sp>
        <p:nvSpPr>
          <p:cNvPr id="3" name="Espaço Reservado para Conteúdo 2"/>
          <p:cNvSpPr>
            <a:spLocks noGrp="1"/>
          </p:cNvSpPr>
          <p:nvPr>
            <p:ph idx="1"/>
          </p:nvPr>
        </p:nvSpPr>
        <p:spPr>
          <a:xfrm>
            <a:off x="323528" y="1916832"/>
            <a:ext cx="8496944" cy="4320480"/>
          </a:xfrm>
        </p:spPr>
        <p:txBody>
          <a:bodyPr/>
          <a:lstStyle/>
          <a:p>
            <a:r>
              <a:rPr lang="pt-BR" sz="2800" dirty="0" smtClean="0"/>
              <a:t>Ter um Plano de Negócios</a:t>
            </a:r>
          </a:p>
          <a:p>
            <a:pPr lvl="1"/>
            <a:r>
              <a:rPr lang="pt-BR" sz="2200" dirty="0" smtClean="0"/>
              <a:t>(incluir) plano de inovação da empresa</a:t>
            </a:r>
          </a:p>
          <a:p>
            <a:pPr lvl="1"/>
            <a:r>
              <a:rPr lang="pt-BR" sz="2200" dirty="0" smtClean="0"/>
              <a:t>(identificar) riscos e custos da inovação</a:t>
            </a:r>
          </a:p>
          <a:p>
            <a:r>
              <a:rPr lang="pt-BR" sz="2800" dirty="0" smtClean="0"/>
              <a:t>Mapear as demandas da empresa e as prioridades </a:t>
            </a:r>
          </a:p>
          <a:p>
            <a:pPr lvl="1"/>
            <a:r>
              <a:rPr lang="pt-BR" sz="2200" dirty="0" smtClean="0"/>
              <a:t>posicionar as demandas no ciclo de </a:t>
            </a:r>
            <a:r>
              <a:rPr lang="pt-BR" sz="2200" dirty="0" err="1" smtClean="0"/>
              <a:t>PD&amp;I</a:t>
            </a:r>
            <a:r>
              <a:rPr lang="pt-BR" sz="2200" dirty="0" smtClean="0"/>
              <a:t> (</a:t>
            </a:r>
            <a:r>
              <a:rPr lang="pt-BR" sz="2200" u="sng" dirty="0" err="1" smtClean="0"/>
              <a:t>P&amp;D</a:t>
            </a:r>
            <a:r>
              <a:rPr lang="pt-BR" sz="2200" dirty="0" smtClean="0"/>
              <a:t>, </a:t>
            </a:r>
            <a:r>
              <a:rPr lang="pt-BR" sz="2200" u="sng" dirty="0" smtClean="0"/>
              <a:t>produção</a:t>
            </a:r>
            <a:r>
              <a:rPr lang="pt-BR" sz="2200" dirty="0" smtClean="0"/>
              <a:t>, </a:t>
            </a:r>
            <a:r>
              <a:rPr lang="pt-BR" sz="2200" u="sng" dirty="0" err="1" smtClean="0"/>
              <a:t>M&amp;V</a:t>
            </a:r>
            <a:r>
              <a:rPr lang="pt-BR" sz="2200" dirty="0" smtClean="0"/>
              <a:t>, </a:t>
            </a:r>
            <a:r>
              <a:rPr lang="pt-BR" sz="2200" u="sng" dirty="0" smtClean="0"/>
              <a:t>pós-vendas</a:t>
            </a:r>
            <a:r>
              <a:rPr lang="pt-BR" sz="2200" dirty="0" smtClean="0"/>
              <a:t>) </a:t>
            </a:r>
          </a:p>
          <a:p>
            <a:pPr lvl="1"/>
            <a:r>
              <a:rPr lang="pt-BR" sz="2200" dirty="0" smtClean="0"/>
              <a:t>identificar parcerias</a:t>
            </a:r>
          </a:p>
          <a:p>
            <a:pPr lvl="1"/>
            <a:r>
              <a:rPr lang="pt-BR" sz="2200" dirty="0" smtClean="0"/>
              <a:t>definir a melhor estratégia de captação de recursos</a:t>
            </a:r>
          </a:p>
          <a:p>
            <a:pPr lvl="2"/>
            <a:r>
              <a:rPr lang="pt-BR" sz="2000" dirty="0" smtClean="0"/>
              <a:t>projeto/parceria vs. linha de fomento/agência</a:t>
            </a:r>
          </a:p>
          <a:p>
            <a:pPr lvl="3"/>
            <a:r>
              <a:rPr lang="pt-BR" sz="1600" dirty="0" smtClean="0"/>
              <a:t>Identificar as regras de acesso, custo ponderado do capital, tempo de liberação, </a:t>
            </a:r>
            <a:r>
              <a:rPr lang="pt-BR" sz="1600" dirty="0" err="1" smtClean="0"/>
              <a:t>etc</a:t>
            </a:r>
            <a:r>
              <a:rPr lang="pt-BR" sz="1600" dirty="0" smtClean="0"/>
              <a:t>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44"/>
          <p:cNvGrpSpPr/>
          <p:nvPr/>
        </p:nvGrpSpPr>
        <p:grpSpPr>
          <a:xfrm>
            <a:off x="611560" y="1268760"/>
            <a:ext cx="8136904" cy="5400600"/>
            <a:chOff x="914400" y="609600"/>
            <a:chExt cx="8229600" cy="6086475"/>
          </a:xfrm>
        </p:grpSpPr>
        <p:grpSp>
          <p:nvGrpSpPr>
            <p:cNvPr id="3" name="Group 3"/>
            <p:cNvGrpSpPr>
              <a:grpSpLocks/>
            </p:cNvGrpSpPr>
            <p:nvPr/>
          </p:nvGrpSpPr>
          <p:grpSpPr bwMode="auto">
            <a:xfrm>
              <a:off x="1905000" y="1084266"/>
              <a:ext cx="2209800" cy="649288"/>
              <a:chOff x="2282" y="2925"/>
              <a:chExt cx="1392" cy="409"/>
            </a:xfrm>
          </p:grpSpPr>
          <p:sp>
            <p:nvSpPr>
              <p:cNvPr id="11268" name="Oval 4"/>
              <p:cNvSpPr>
                <a:spLocks noChangeArrowheads="1"/>
              </p:cNvSpPr>
              <p:nvPr/>
            </p:nvSpPr>
            <p:spPr bwMode="auto">
              <a:xfrm>
                <a:off x="2282" y="2925"/>
                <a:ext cx="1392" cy="409"/>
              </a:xfrm>
              <a:prstGeom prst="ellipse">
                <a:avLst/>
              </a:prstGeom>
              <a:noFill/>
              <a:ln w="19050">
                <a:solidFill>
                  <a:srgbClr val="000080"/>
                </a:solidFill>
                <a:round/>
                <a:headEnd/>
                <a:tailEnd/>
              </a:ln>
            </p:spPr>
            <p:txBody>
              <a:bodyPr anchor="ctr">
                <a:spAutoFit/>
              </a:bodyPr>
              <a:lstStyle/>
              <a:p>
                <a:endParaRPr lang="en-US">
                  <a:latin typeface="Calibri" pitchFamily="34" charset="0"/>
                </a:endParaRPr>
              </a:p>
            </p:txBody>
          </p:sp>
          <p:sp>
            <p:nvSpPr>
              <p:cNvPr id="11269" name="Text Box 5"/>
              <p:cNvSpPr txBox="1">
                <a:spLocks noChangeArrowheads="1"/>
              </p:cNvSpPr>
              <p:nvPr/>
            </p:nvSpPr>
            <p:spPr bwMode="auto">
              <a:xfrm>
                <a:off x="2477" y="2962"/>
                <a:ext cx="1066" cy="368"/>
              </a:xfrm>
              <a:prstGeom prst="rect">
                <a:avLst/>
              </a:prstGeom>
              <a:noFill/>
              <a:ln w="9525">
                <a:noFill/>
                <a:miter lim="800000"/>
                <a:headEnd/>
                <a:tailEnd/>
              </a:ln>
            </p:spPr>
            <p:txBody>
              <a:bodyPr>
                <a:spAutoFit/>
              </a:bodyPr>
              <a:lstStyle/>
              <a:p>
                <a:pPr algn="ctr" eaLnBrk="0" hangingPunct="0">
                  <a:spcBef>
                    <a:spcPct val="50000"/>
                  </a:spcBef>
                </a:pPr>
                <a:r>
                  <a:rPr lang="en-US" sz="1600" b="1">
                    <a:solidFill>
                      <a:srgbClr val="006600"/>
                    </a:solidFill>
                    <a:latin typeface="Calibri" pitchFamily="34" charset="0"/>
                  </a:rPr>
                  <a:t>Fundadores, amigos e família</a:t>
                </a:r>
                <a:endParaRPr lang="pt-PT" sz="1600" b="1">
                  <a:solidFill>
                    <a:srgbClr val="006600"/>
                  </a:solidFill>
                  <a:latin typeface="Calibri" pitchFamily="34" charset="0"/>
                </a:endParaRPr>
              </a:p>
            </p:txBody>
          </p:sp>
        </p:grpSp>
        <p:sp>
          <p:nvSpPr>
            <p:cNvPr id="11270" name="Line 6"/>
            <p:cNvSpPr>
              <a:spLocks noChangeShapeType="1"/>
            </p:cNvSpPr>
            <p:nvPr/>
          </p:nvSpPr>
          <p:spPr bwMode="auto">
            <a:xfrm rot="5400000" flipV="1">
              <a:off x="5448300" y="2019300"/>
              <a:ext cx="0" cy="7391400"/>
            </a:xfrm>
            <a:prstGeom prst="line">
              <a:avLst/>
            </a:prstGeom>
            <a:noFill/>
            <a:ln w="25400">
              <a:solidFill>
                <a:schemeClr val="tx1"/>
              </a:solidFill>
              <a:round/>
              <a:headEnd/>
              <a:tailEnd type="triangle" w="med" len="med"/>
            </a:ln>
          </p:spPr>
          <p:txBody>
            <a:bodyPr>
              <a:spAutoFit/>
            </a:bodyPr>
            <a:lstStyle/>
            <a:p>
              <a:endParaRPr lang="pt-BR">
                <a:latin typeface="Calibri" pitchFamily="34" charset="0"/>
              </a:endParaRPr>
            </a:p>
          </p:txBody>
        </p:sp>
        <p:sp>
          <p:nvSpPr>
            <p:cNvPr id="89095" name="Text Box 7"/>
            <p:cNvSpPr txBox="1">
              <a:spLocks noChangeArrowheads="1"/>
            </p:cNvSpPr>
            <p:nvPr/>
          </p:nvSpPr>
          <p:spPr bwMode="auto">
            <a:xfrm>
              <a:off x="3987800" y="6096000"/>
              <a:ext cx="1098314" cy="461665"/>
            </a:xfrm>
            <a:prstGeom prst="rect">
              <a:avLst/>
            </a:prstGeom>
            <a:noFill/>
            <a:ln w="9525">
              <a:noFill/>
              <a:miter lim="800000"/>
              <a:headEnd/>
              <a:tailEnd/>
            </a:ln>
            <a:effectLst/>
          </p:spPr>
          <p:txBody>
            <a:bodyPr wrap="none">
              <a:spAutoFit/>
            </a:bodyPr>
            <a:lstStyle/>
            <a:p>
              <a:pPr eaLnBrk="0" fontAlgn="auto" hangingPunct="0">
                <a:spcBef>
                  <a:spcPct val="50000"/>
                </a:spcBef>
                <a:spcAft>
                  <a:spcPts val="0"/>
                </a:spcAft>
                <a:defRPr/>
              </a:pPr>
              <a:r>
                <a:rPr lang="en-US" b="1">
                  <a:solidFill>
                    <a:srgbClr val="006600"/>
                  </a:solidFill>
                  <a:effectLst>
                    <a:outerShdw blurRad="38100" dist="38100" dir="2700000" algn="tl">
                      <a:srgbClr val="C0C0C0"/>
                    </a:outerShdw>
                  </a:effectLst>
                  <a:latin typeface="Calibri" pitchFamily="34" charset="0"/>
                </a:rPr>
                <a:t>Estágio</a:t>
              </a:r>
              <a:endParaRPr lang="pt-PT" b="1">
                <a:solidFill>
                  <a:srgbClr val="006600"/>
                </a:solidFill>
                <a:effectLst>
                  <a:outerShdw blurRad="38100" dist="38100" dir="2700000" algn="tl">
                    <a:srgbClr val="C0C0C0"/>
                  </a:outerShdw>
                </a:effectLst>
                <a:latin typeface="Calibri" pitchFamily="34" charset="0"/>
              </a:endParaRPr>
            </a:p>
          </p:txBody>
        </p:sp>
        <p:sp>
          <p:nvSpPr>
            <p:cNvPr id="89096" name="Text Box 8"/>
            <p:cNvSpPr txBox="1">
              <a:spLocks noChangeArrowheads="1"/>
            </p:cNvSpPr>
            <p:nvPr/>
          </p:nvSpPr>
          <p:spPr bwMode="auto">
            <a:xfrm>
              <a:off x="3489325" y="1338263"/>
              <a:ext cx="184150" cy="646112"/>
            </a:xfrm>
            <a:prstGeom prst="rect">
              <a:avLst/>
            </a:prstGeom>
            <a:noFill/>
            <a:ln w="9525">
              <a:noFill/>
              <a:miter lim="800000"/>
              <a:headEnd/>
              <a:tailEnd/>
            </a:ln>
            <a:effectLst/>
          </p:spPr>
          <p:txBody>
            <a:bodyPr wrap="none">
              <a:spAutoFit/>
            </a:bodyPr>
            <a:lstStyle/>
            <a:p>
              <a:pPr eaLnBrk="0" fontAlgn="auto" hangingPunct="0">
                <a:spcBef>
                  <a:spcPct val="50000"/>
                </a:spcBef>
                <a:spcAft>
                  <a:spcPts val="0"/>
                </a:spcAft>
                <a:defRPr/>
              </a:pPr>
              <a:endParaRPr lang="pt-PT" sz="3600">
                <a:solidFill>
                  <a:srgbClr val="006600"/>
                </a:solidFill>
                <a:effectLst>
                  <a:outerShdw blurRad="38100" dist="38100" dir="2700000" algn="tl">
                    <a:srgbClr val="C0C0C0"/>
                  </a:outerShdw>
                </a:effectLst>
                <a:latin typeface="Calibri" pitchFamily="34" charset="0"/>
              </a:endParaRPr>
            </a:p>
          </p:txBody>
        </p:sp>
        <p:grpSp>
          <p:nvGrpSpPr>
            <p:cNvPr id="4" name="Group 9"/>
            <p:cNvGrpSpPr>
              <a:grpSpLocks/>
            </p:cNvGrpSpPr>
            <p:nvPr/>
          </p:nvGrpSpPr>
          <p:grpSpPr bwMode="auto">
            <a:xfrm>
              <a:off x="5715000" y="4932361"/>
              <a:ext cx="1692275" cy="649288"/>
              <a:chOff x="3600" y="3167"/>
              <a:chExt cx="1066" cy="409"/>
            </a:xfrm>
          </p:grpSpPr>
          <p:sp>
            <p:nvSpPr>
              <p:cNvPr id="11274" name="Oval 10"/>
              <p:cNvSpPr>
                <a:spLocks noChangeArrowheads="1"/>
              </p:cNvSpPr>
              <p:nvPr/>
            </p:nvSpPr>
            <p:spPr bwMode="auto">
              <a:xfrm>
                <a:off x="3600" y="3167"/>
                <a:ext cx="1056" cy="409"/>
              </a:xfrm>
              <a:prstGeom prst="ellipse">
                <a:avLst/>
              </a:prstGeom>
              <a:noFill/>
              <a:ln w="19050">
                <a:solidFill>
                  <a:srgbClr val="000080"/>
                </a:solidFill>
                <a:round/>
                <a:headEnd/>
                <a:tailEnd/>
              </a:ln>
            </p:spPr>
            <p:txBody>
              <a:bodyPr anchor="ctr">
                <a:spAutoFit/>
              </a:bodyPr>
              <a:lstStyle/>
              <a:p>
                <a:endParaRPr lang="en-US">
                  <a:latin typeface="Calibri" pitchFamily="34" charset="0"/>
                </a:endParaRPr>
              </a:p>
            </p:txBody>
          </p:sp>
          <p:sp>
            <p:nvSpPr>
              <p:cNvPr id="11275" name="Text Box 11"/>
              <p:cNvSpPr txBox="1">
                <a:spLocks noChangeArrowheads="1"/>
              </p:cNvSpPr>
              <p:nvPr/>
            </p:nvSpPr>
            <p:spPr bwMode="auto">
              <a:xfrm>
                <a:off x="3600" y="3264"/>
                <a:ext cx="1066" cy="291"/>
              </a:xfrm>
              <a:prstGeom prst="rect">
                <a:avLst/>
              </a:prstGeom>
              <a:noFill/>
              <a:ln w="9525">
                <a:noFill/>
                <a:miter lim="800000"/>
                <a:headEnd/>
                <a:tailEnd/>
              </a:ln>
            </p:spPr>
            <p:txBody>
              <a:bodyPr>
                <a:spAutoFit/>
              </a:bodyPr>
              <a:lstStyle/>
              <a:p>
                <a:pPr algn="ctr" eaLnBrk="0" hangingPunct="0">
                  <a:spcBef>
                    <a:spcPct val="50000"/>
                  </a:spcBef>
                </a:pPr>
                <a:r>
                  <a:rPr lang="pt-PT" b="1">
                    <a:solidFill>
                      <a:srgbClr val="006600"/>
                    </a:solidFill>
                    <a:latin typeface="Calibri" pitchFamily="34" charset="0"/>
                  </a:rPr>
                  <a:t>Bancos</a:t>
                </a:r>
              </a:p>
            </p:txBody>
          </p:sp>
        </p:grpSp>
        <p:grpSp>
          <p:nvGrpSpPr>
            <p:cNvPr id="5" name="Group 12"/>
            <p:cNvGrpSpPr>
              <a:grpSpLocks/>
            </p:cNvGrpSpPr>
            <p:nvPr/>
          </p:nvGrpSpPr>
          <p:grpSpPr bwMode="auto">
            <a:xfrm>
              <a:off x="4800600" y="2536825"/>
              <a:ext cx="2209800" cy="701675"/>
              <a:chOff x="3024" y="1598"/>
              <a:chExt cx="1392" cy="442"/>
            </a:xfrm>
          </p:grpSpPr>
          <p:sp>
            <p:nvSpPr>
              <p:cNvPr id="11277" name="Oval 13"/>
              <p:cNvSpPr>
                <a:spLocks noChangeArrowheads="1"/>
              </p:cNvSpPr>
              <p:nvPr/>
            </p:nvSpPr>
            <p:spPr bwMode="auto">
              <a:xfrm>
                <a:off x="3024" y="1619"/>
                <a:ext cx="1392" cy="409"/>
              </a:xfrm>
              <a:prstGeom prst="ellipse">
                <a:avLst/>
              </a:prstGeom>
              <a:noFill/>
              <a:ln w="19050">
                <a:solidFill>
                  <a:srgbClr val="000080"/>
                </a:solidFill>
                <a:prstDash val="dash"/>
                <a:round/>
                <a:headEnd/>
                <a:tailEnd/>
              </a:ln>
            </p:spPr>
            <p:txBody>
              <a:bodyPr anchor="ctr">
                <a:spAutoFit/>
              </a:bodyPr>
              <a:lstStyle/>
              <a:p>
                <a:endParaRPr lang="en-US">
                  <a:latin typeface="Calibri" pitchFamily="34" charset="0"/>
                </a:endParaRPr>
              </a:p>
            </p:txBody>
          </p:sp>
          <p:sp>
            <p:nvSpPr>
              <p:cNvPr id="11278" name="Text Box 14"/>
              <p:cNvSpPr txBox="1">
                <a:spLocks noChangeArrowheads="1"/>
              </p:cNvSpPr>
              <p:nvPr/>
            </p:nvSpPr>
            <p:spPr bwMode="auto">
              <a:xfrm>
                <a:off x="3238" y="1598"/>
                <a:ext cx="1066" cy="442"/>
              </a:xfrm>
              <a:prstGeom prst="rect">
                <a:avLst/>
              </a:prstGeom>
              <a:noFill/>
              <a:ln w="9525">
                <a:noFill/>
                <a:prstDash val="dash"/>
                <a:miter lim="800000"/>
                <a:headEnd/>
                <a:tailEnd/>
              </a:ln>
            </p:spPr>
            <p:txBody>
              <a:bodyPr>
                <a:spAutoFit/>
              </a:bodyPr>
              <a:lstStyle/>
              <a:p>
                <a:pPr algn="ctr" eaLnBrk="0" hangingPunct="0">
                  <a:spcBef>
                    <a:spcPct val="50000"/>
                  </a:spcBef>
                </a:pPr>
                <a:r>
                  <a:rPr lang="en-US" sz="2000" b="1">
                    <a:solidFill>
                      <a:srgbClr val="006600"/>
                    </a:solidFill>
                    <a:latin typeface="Calibri" pitchFamily="34" charset="0"/>
                  </a:rPr>
                  <a:t>Capital de risco</a:t>
                </a:r>
                <a:endParaRPr lang="pt-PT" sz="2000" b="1">
                  <a:solidFill>
                    <a:srgbClr val="006600"/>
                  </a:solidFill>
                  <a:latin typeface="Calibri" pitchFamily="34" charset="0"/>
                </a:endParaRPr>
              </a:p>
            </p:txBody>
          </p:sp>
        </p:grpSp>
        <p:grpSp>
          <p:nvGrpSpPr>
            <p:cNvPr id="6" name="Group 15"/>
            <p:cNvGrpSpPr>
              <a:grpSpLocks/>
            </p:cNvGrpSpPr>
            <p:nvPr/>
          </p:nvGrpSpPr>
          <p:grpSpPr bwMode="auto">
            <a:xfrm>
              <a:off x="6553200" y="3179765"/>
              <a:ext cx="2209800" cy="649288"/>
              <a:chOff x="4128" y="2051"/>
              <a:chExt cx="1392" cy="409"/>
            </a:xfrm>
          </p:grpSpPr>
          <p:sp>
            <p:nvSpPr>
              <p:cNvPr id="11280" name="Oval 16"/>
              <p:cNvSpPr>
                <a:spLocks noChangeArrowheads="1"/>
              </p:cNvSpPr>
              <p:nvPr/>
            </p:nvSpPr>
            <p:spPr bwMode="auto">
              <a:xfrm>
                <a:off x="4128" y="2051"/>
                <a:ext cx="1392" cy="409"/>
              </a:xfrm>
              <a:prstGeom prst="ellipse">
                <a:avLst/>
              </a:prstGeom>
              <a:noFill/>
              <a:ln w="19050">
                <a:solidFill>
                  <a:srgbClr val="000080"/>
                </a:solidFill>
                <a:round/>
                <a:headEnd/>
                <a:tailEnd/>
              </a:ln>
            </p:spPr>
            <p:txBody>
              <a:bodyPr anchor="ctr">
                <a:spAutoFit/>
              </a:bodyPr>
              <a:lstStyle/>
              <a:p>
                <a:endParaRPr lang="en-US">
                  <a:latin typeface="Calibri" pitchFamily="34" charset="0"/>
                </a:endParaRPr>
              </a:p>
            </p:txBody>
          </p:sp>
          <p:sp>
            <p:nvSpPr>
              <p:cNvPr id="11281" name="Text Box 17"/>
              <p:cNvSpPr txBox="1">
                <a:spLocks noChangeArrowheads="1"/>
              </p:cNvSpPr>
              <p:nvPr/>
            </p:nvSpPr>
            <p:spPr bwMode="auto">
              <a:xfrm>
                <a:off x="4288" y="2054"/>
                <a:ext cx="1184" cy="366"/>
              </a:xfrm>
              <a:prstGeom prst="rect">
                <a:avLst/>
              </a:prstGeom>
              <a:noFill/>
              <a:ln w="9525">
                <a:noFill/>
                <a:miter lim="800000"/>
                <a:headEnd/>
                <a:tailEnd/>
              </a:ln>
            </p:spPr>
            <p:txBody>
              <a:bodyPr>
                <a:spAutoFit/>
              </a:bodyPr>
              <a:lstStyle/>
              <a:p>
                <a:pPr algn="ctr" eaLnBrk="0" hangingPunct="0">
                  <a:spcBef>
                    <a:spcPct val="50000"/>
                  </a:spcBef>
                </a:pPr>
                <a:r>
                  <a:rPr lang="en-US" sz="1600" b="1">
                    <a:solidFill>
                      <a:srgbClr val="006600"/>
                    </a:solidFill>
                    <a:latin typeface="Calibri" pitchFamily="34" charset="0"/>
                  </a:rPr>
                  <a:t>Empresas não financeiras</a:t>
                </a:r>
                <a:endParaRPr lang="pt-PT" sz="1600" b="1">
                  <a:solidFill>
                    <a:srgbClr val="006600"/>
                  </a:solidFill>
                  <a:latin typeface="Calibri" pitchFamily="34" charset="0"/>
                </a:endParaRPr>
              </a:p>
            </p:txBody>
          </p:sp>
        </p:grpSp>
        <p:grpSp>
          <p:nvGrpSpPr>
            <p:cNvPr id="7" name="Group 18"/>
            <p:cNvGrpSpPr>
              <a:grpSpLocks/>
            </p:cNvGrpSpPr>
            <p:nvPr/>
          </p:nvGrpSpPr>
          <p:grpSpPr bwMode="auto">
            <a:xfrm>
              <a:off x="6324600" y="4060828"/>
              <a:ext cx="2209800" cy="798513"/>
              <a:chOff x="3552" y="2990"/>
              <a:chExt cx="1392" cy="503"/>
            </a:xfrm>
          </p:grpSpPr>
          <p:sp>
            <p:nvSpPr>
              <p:cNvPr id="11283" name="Oval 19"/>
              <p:cNvSpPr>
                <a:spLocks noChangeArrowheads="1"/>
              </p:cNvSpPr>
              <p:nvPr/>
            </p:nvSpPr>
            <p:spPr bwMode="auto">
              <a:xfrm>
                <a:off x="3552" y="3011"/>
                <a:ext cx="1392" cy="409"/>
              </a:xfrm>
              <a:prstGeom prst="ellipse">
                <a:avLst/>
              </a:prstGeom>
              <a:noFill/>
              <a:ln w="19050">
                <a:solidFill>
                  <a:srgbClr val="000080"/>
                </a:solidFill>
                <a:round/>
                <a:headEnd/>
                <a:tailEnd/>
              </a:ln>
            </p:spPr>
            <p:txBody>
              <a:bodyPr anchor="ctr">
                <a:spAutoFit/>
              </a:bodyPr>
              <a:lstStyle/>
              <a:p>
                <a:endParaRPr lang="en-US">
                  <a:latin typeface="Calibri" pitchFamily="34" charset="0"/>
                </a:endParaRPr>
              </a:p>
            </p:txBody>
          </p:sp>
          <p:sp>
            <p:nvSpPr>
              <p:cNvPr id="11284" name="Text Box 20"/>
              <p:cNvSpPr txBox="1">
                <a:spLocks noChangeArrowheads="1"/>
              </p:cNvSpPr>
              <p:nvPr/>
            </p:nvSpPr>
            <p:spPr bwMode="auto">
              <a:xfrm>
                <a:off x="3766" y="2990"/>
                <a:ext cx="1066" cy="503"/>
              </a:xfrm>
              <a:prstGeom prst="rect">
                <a:avLst/>
              </a:prstGeom>
              <a:noFill/>
              <a:ln w="9525">
                <a:noFill/>
                <a:miter lim="800000"/>
                <a:headEnd/>
                <a:tailEnd/>
              </a:ln>
            </p:spPr>
            <p:txBody>
              <a:bodyPr>
                <a:spAutoFit/>
              </a:bodyPr>
              <a:lstStyle/>
              <a:p>
                <a:pPr algn="ctr" eaLnBrk="0" hangingPunct="0">
                  <a:spcBef>
                    <a:spcPct val="50000"/>
                  </a:spcBef>
                </a:pPr>
                <a:r>
                  <a:rPr lang="en-US" sz="2000" b="1" dirty="0">
                    <a:solidFill>
                      <a:srgbClr val="006600"/>
                    </a:solidFill>
                    <a:latin typeface="Calibri" pitchFamily="34" charset="0"/>
                  </a:rPr>
                  <a:t>Mercado de </a:t>
                </a:r>
                <a:r>
                  <a:rPr lang="en-US" sz="2000" b="1" dirty="0" err="1">
                    <a:solidFill>
                      <a:srgbClr val="006600"/>
                    </a:solidFill>
                    <a:latin typeface="Calibri" pitchFamily="34" charset="0"/>
                  </a:rPr>
                  <a:t>capitais</a:t>
                </a:r>
                <a:endParaRPr lang="pt-PT" sz="2000" b="1" dirty="0">
                  <a:solidFill>
                    <a:srgbClr val="006600"/>
                  </a:solidFill>
                  <a:latin typeface="Calibri" pitchFamily="34" charset="0"/>
                </a:endParaRPr>
              </a:p>
            </p:txBody>
          </p:sp>
        </p:grpSp>
        <p:grpSp>
          <p:nvGrpSpPr>
            <p:cNvPr id="9" name="Group 21"/>
            <p:cNvGrpSpPr>
              <a:grpSpLocks/>
            </p:cNvGrpSpPr>
            <p:nvPr/>
          </p:nvGrpSpPr>
          <p:grpSpPr bwMode="auto">
            <a:xfrm>
              <a:off x="3657600" y="1676400"/>
              <a:ext cx="2209800" cy="704850"/>
              <a:chOff x="2304" y="1056"/>
              <a:chExt cx="1392" cy="444"/>
            </a:xfrm>
          </p:grpSpPr>
          <p:sp>
            <p:nvSpPr>
              <p:cNvPr id="11286" name="Oval 22"/>
              <p:cNvSpPr>
                <a:spLocks noChangeArrowheads="1"/>
              </p:cNvSpPr>
              <p:nvPr/>
            </p:nvSpPr>
            <p:spPr bwMode="auto">
              <a:xfrm>
                <a:off x="2304" y="1091"/>
                <a:ext cx="1392" cy="409"/>
              </a:xfrm>
              <a:prstGeom prst="ellipse">
                <a:avLst/>
              </a:prstGeom>
              <a:noFill/>
              <a:ln w="19050">
                <a:solidFill>
                  <a:srgbClr val="000080"/>
                </a:solidFill>
                <a:prstDash val="sysDot"/>
                <a:round/>
                <a:headEnd/>
                <a:tailEnd/>
              </a:ln>
            </p:spPr>
            <p:txBody>
              <a:bodyPr anchor="ctr">
                <a:spAutoFit/>
              </a:bodyPr>
              <a:lstStyle/>
              <a:p>
                <a:endParaRPr lang="en-US">
                  <a:latin typeface="Calibri" pitchFamily="34" charset="0"/>
                </a:endParaRPr>
              </a:p>
            </p:txBody>
          </p:sp>
          <p:sp>
            <p:nvSpPr>
              <p:cNvPr id="11287" name="Text Box 23"/>
              <p:cNvSpPr txBox="1">
                <a:spLocks noChangeArrowheads="1"/>
              </p:cNvSpPr>
              <p:nvPr/>
            </p:nvSpPr>
            <p:spPr bwMode="auto">
              <a:xfrm>
                <a:off x="2448" y="1056"/>
                <a:ext cx="1066" cy="442"/>
              </a:xfrm>
              <a:prstGeom prst="rect">
                <a:avLst/>
              </a:prstGeom>
              <a:noFill/>
              <a:ln w="9525">
                <a:noFill/>
                <a:prstDash val="sysDot"/>
                <a:miter lim="800000"/>
                <a:headEnd/>
                <a:tailEnd/>
              </a:ln>
            </p:spPr>
            <p:txBody>
              <a:bodyPr>
                <a:spAutoFit/>
              </a:bodyPr>
              <a:lstStyle/>
              <a:p>
                <a:pPr algn="ctr" eaLnBrk="0" hangingPunct="0">
                  <a:spcBef>
                    <a:spcPct val="50000"/>
                  </a:spcBef>
                </a:pPr>
                <a:r>
                  <a:rPr lang="en-US" sz="2000" b="1">
                    <a:solidFill>
                      <a:srgbClr val="006600"/>
                    </a:solidFill>
                    <a:latin typeface="Calibri" pitchFamily="34" charset="0"/>
                  </a:rPr>
                  <a:t>Capital semente</a:t>
                </a:r>
                <a:endParaRPr lang="pt-PT" sz="2000" b="1">
                  <a:solidFill>
                    <a:srgbClr val="006600"/>
                  </a:solidFill>
                  <a:latin typeface="Calibri" pitchFamily="34" charset="0"/>
                </a:endParaRPr>
              </a:p>
            </p:txBody>
          </p:sp>
        </p:grpSp>
        <p:sp>
          <p:nvSpPr>
            <p:cNvPr id="89112" name="Text Box 24"/>
            <p:cNvSpPr txBox="1">
              <a:spLocks noChangeArrowheads="1"/>
            </p:cNvSpPr>
            <p:nvPr/>
          </p:nvSpPr>
          <p:spPr bwMode="auto">
            <a:xfrm>
              <a:off x="1793875" y="5791200"/>
              <a:ext cx="831850" cy="396875"/>
            </a:xfrm>
            <a:prstGeom prst="rect">
              <a:avLst/>
            </a:prstGeom>
            <a:noFill/>
            <a:ln w="9525">
              <a:noFill/>
              <a:miter lim="800000"/>
              <a:headEnd/>
              <a:tailEnd/>
            </a:ln>
            <a:effectLst/>
          </p:spPr>
          <p:txBody>
            <a:bodyPr wrap="none">
              <a:spAutoFit/>
            </a:bodyPr>
            <a:lstStyle/>
            <a:p>
              <a:pPr eaLnBrk="0" fontAlgn="auto" hangingPunct="0">
                <a:spcBef>
                  <a:spcPct val="50000"/>
                </a:spcBef>
                <a:spcAft>
                  <a:spcPts val="0"/>
                </a:spcAft>
                <a:defRPr/>
              </a:pPr>
              <a:r>
                <a:rPr lang="en-US" sz="2000" b="1">
                  <a:solidFill>
                    <a:srgbClr val="0000CC"/>
                  </a:solidFill>
                  <a:effectLst>
                    <a:outerShdw blurRad="38100" dist="38100" dir="2700000" algn="tl">
                      <a:srgbClr val="C0C0C0"/>
                    </a:outerShdw>
                  </a:effectLst>
                  <a:latin typeface="Calibri" pitchFamily="34" charset="0"/>
                </a:rPr>
                <a:t>Inicial</a:t>
              </a:r>
              <a:endParaRPr lang="pt-PT" sz="2000" b="1">
                <a:solidFill>
                  <a:srgbClr val="0000CC"/>
                </a:solidFill>
                <a:effectLst>
                  <a:outerShdw blurRad="38100" dist="38100" dir="2700000" algn="tl">
                    <a:srgbClr val="C0C0C0"/>
                  </a:outerShdw>
                </a:effectLst>
                <a:latin typeface="Calibri" pitchFamily="34" charset="0"/>
              </a:endParaRPr>
            </a:p>
          </p:txBody>
        </p:sp>
        <p:sp>
          <p:nvSpPr>
            <p:cNvPr id="89113" name="Text Box 25"/>
            <p:cNvSpPr txBox="1">
              <a:spLocks noChangeArrowheads="1"/>
            </p:cNvSpPr>
            <p:nvPr/>
          </p:nvSpPr>
          <p:spPr bwMode="auto">
            <a:xfrm>
              <a:off x="3276600" y="5791200"/>
              <a:ext cx="1350773" cy="450924"/>
            </a:xfrm>
            <a:prstGeom prst="rect">
              <a:avLst/>
            </a:prstGeom>
            <a:noFill/>
            <a:ln w="9525">
              <a:noFill/>
              <a:miter lim="800000"/>
              <a:headEnd/>
              <a:tailEnd/>
            </a:ln>
            <a:effectLst/>
          </p:spPr>
          <p:txBody>
            <a:bodyPr wrap="none">
              <a:spAutoFit/>
            </a:bodyPr>
            <a:lstStyle/>
            <a:p>
              <a:pPr eaLnBrk="0" fontAlgn="auto" hangingPunct="0">
                <a:spcBef>
                  <a:spcPct val="50000"/>
                </a:spcBef>
                <a:spcAft>
                  <a:spcPts val="0"/>
                </a:spcAft>
                <a:defRPr/>
              </a:pPr>
              <a:r>
                <a:rPr lang="en-US" sz="2000" b="1" dirty="0" err="1">
                  <a:solidFill>
                    <a:srgbClr val="0000CC"/>
                  </a:solidFill>
                  <a:effectLst>
                    <a:outerShdw blurRad="38100" dist="38100" dir="2700000" algn="tl">
                      <a:srgbClr val="C0C0C0"/>
                    </a:outerShdw>
                  </a:effectLst>
                  <a:latin typeface="Calibri" pitchFamily="34" charset="0"/>
                </a:rPr>
                <a:t>Emergente</a:t>
              </a:r>
              <a:endParaRPr lang="pt-PT" sz="2000" b="1" dirty="0">
                <a:solidFill>
                  <a:srgbClr val="0000CC"/>
                </a:solidFill>
                <a:effectLst>
                  <a:outerShdw blurRad="38100" dist="38100" dir="2700000" algn="tl">
                    <a:srgbClr val="C0C0C0"/>
                  </a:outerShdw>
                </a:effectLst>
                <a:latin typeface="Calibri" pitchFamily="34" charset="0"/>
              </a:endParaRPr>
            </a:p>
          </p:txBody>
        </p:sp>
        <p:sp>
          <p:nvSpPr>
            <p:cNvPr id="89114" name="Text Box 26"/>
            <p:cNvSpPr txBox="1">
              <a:spLocks noChangeArrowheads="1"/>
            </p:cNvSpPr>
            <p:nvPr/>
          </p:nvSpPr>
          <p:spPr bwMode="auto">
            <a:xfrm>
              <a:off x="5029200" y="5791200"/>
              <a:ext cx="1526194" cy="450924"/>
            </a:xfrm>
            <a:prstGeom prst="rect">
              <a:avLst/>
            </a:prstGeom>
            <a:noFill/>
            <a:ln w="9525">
              <a:noFill/>
              <a:miter lim="800000"/>
              <a:headEnd/>
              <a:tailEnd/>
            </a:ln>
            <a:effectLst/>
          </p:spPr>
          <p:txBody>
            <a:bodyPr wrap="none">
              <a:spAutoFit/>
            </a:bodyPr>
            <a:lstStyle/>
            <a:p>
              <a:pPr eaLnBrk="0" fontAlgn="auto" hangingPunct="0">
                <a:spcBef>
                  <a:spcPct val="50000"/>
                </a:spcBef>
                <a:spcAft>
                  <a:spcPts val="0"/>
                </a:spcAft>
                <a:defRPr/>
              </a:pPr>
              <a:r>
                <a:rPr lang="en-US" sz="2000" b="1" dirty="0" err="1">
                  <a:solidFill>
                    <a:srgbClr val="0000CC"/>
                  </a:solidFill>
                  <a:effectLst>
                    <a:outerShdw blurRad="38100" dist="38100" dir="2700000" algn="tl">
                      <a:srgbClr val="C0C0C0"/>
                    </a:outerShdw>
                  </a:effectLst>
                  <a:latin typeface="Calibri" pitchFamily="34" charset="0"/>
                </a:rPr>
                <a:t>Crescimento</a:t>
              </a:r>
              <a:endParaRPr lang="pt-PT" sz="2000" b="1" dirty="0">
                <a:solidFill>
                  <a:srgbClr val="0000CC"/>
                </a:solidFill>
                <a:effectLst>
                  <a:outerShdw blurRad="38100" dist="38100" dir="2700000" algn="tl">
                    <a:srgbClr val="C0C0C0"/>
                  </a:outerShdw>
                </a:effectLst>
                <a:latin typeface="Calibri" pitchFamily="34" charset="0"/>
              </a:endParaRPr>
            </a:p>
          </p:txBody>
        </p:sp>
        <p:sp>
          <p:nvSpPr>
            <p:cNvPr id="89115" name="Text Box 27"/>
            <p:cNvSpPr txBox="1">
              <a:spLocks noChangeArrowheads="1"/>
            </p:cNvSpPr>
            <p:nvPr/>
          </p:nvSpPr>
          <p:spPr bwMode="auto">
            <a:xfrm>
              <a:off x="7162800" y="5791200"/>
              <a:ext cx="1508101" cy="450924"/>
            </a:xfrm>
            <a:prstGeom prst="rect">
              <a:avLst/>
            </a:prstGeom>
            <a:noFill/>
            <a:ln w="9525">
              <a:noFill/>
              <a:miter lim="800000"/>
              <a:headEnd/>
              <a:tailEnd/>
            </a:ln>
            <a:effectLst/>
          </p:spPr>
          <p:txBody>
            <a:bodyPr wrap="none">
              <a:spAutoFit/>
            </a:bodyPr>
            <a:lstStyle/>
            <a:p>
              <a:pPr eaLnBrk="0" fontAlgn="auto" hangingPunct="0">
                <a:spcBef>
                  <a:spcPct val="50000"/>
                </a:spcBef>
                <a:spcAft>
                  <a:spcPts val="0"/>
                </a:spcAft>
                <a:defRPr/>
              </a:pPr>
              <a:r>
                <a:rPr lang="en-US" sz="2000" b="1" dirty="0" err="1">
                  <a:solidFill>
                    <a:srgbClr val="0000CC"/>
                  </a:solidFill>
                  <a:effectLst>
                    <a:outerShdw blurRad="38100" dist="38100" dir="2700000" algn="tl">
                      <a:srgbClr val="C0C0C0"/>
                    </a:outerShdw>
                  </a:effectLst>
                  <a:latin typeface="Calibri" pitchFamily="34" charset="0"/>
                </a:rPr>
                <a:t>Consolidada</a:t>
              </a:r>
              <a:endParaRPr lang="pt-PT" sz="2000" b="1" dirty="0">
                <a:solidFill>
                  <a:srgbClr val="0000CC"/>
                </a:solidFill>
                <a:effectLst>
                  <a:outerShdw blurRad="38100" dist="38100" dir="2700000" algn="tl">
                    <a:srgbClr val="C0C0C0"/>
                  </a:outerShdw>
                </a:effectLst>
                <a:latin typeface="Calibri" pitchFamily="34" charset="0"/>
              </a:endParaRPr>
            </a:p>
          </p:txBody>
        </p:sp>
        <p:grpSp>
          <p:nvGrpSpPr>
            <p:cNvPr id="10" name="Group 28"/>
            <p:cNvGrpSpPr>
              <a:grpSpLocks/>
            </p:cNvGrpSpPr>
            <p:nvPr/>
          </p:nvGrpSpPr>
          <p:grpSpPr bwMode="auto">
            <a:xfrm>
              <a:off x="914400" y="609600"/>
              <a:ext cx="838200" cy="5200650"/>
              <a:chOff x="432" y="480"/>
              <a:chExt cx="528" cy="3276"/>
            </a:xfrm>
          </p:grpSpPr>
          <p:sp>
            <p:nvSpPr>
              <p:cNvPr id="11293" name="Line 29"/>
              <p:cNvSpPr>
                <a:spLocks noChangeShapeType="1"/>
              </p:cNvSpPr>
              <p:nvPr/>
            </p:nvSpPr>
            <p:spPr bwMode="auto">
              <a:xfrm flipV="1">
                <a:off x="960" y="576"/>
                <a:ext cx="0" cy="3120"/>
              </a:xfrm>
              <a:prstGeom prst="line">
                <a:avLst/>
              </a:prstGeom>
              <a:noFill/>
              <a:ln w="25400">
                <a:solidFill>
                  <a:schemeClr val="tx1"/>
                </a:solidFill>
                <a:round/>
                <a:headEnd/>
                <a:tailEnd type="triangle" w="med" len="med"/>
              </a:ln>
            </p:spPr>
            <p:txBody>
              <a:bodyPr>
                <a:spAutoFit/>
              </a:bodyPr>
              <a:lstStyle/>
              <a:p>
                <a:endParaRPr lang="pt-BR">
                  <a:latin typeface="Calibri" pitchFamily="34" charset="0"/>
                </a:endParaRPr>
              </a:p>
            </p:txBody>
          </p:sp>
          <p:sp>
            <p:nvSpPr>
              <p:cNvPr id="89118" name="Text Box 30"/>
              <p:cNvSpPr txBox="1">
                <a:spLocks noChangeArrowheads="1"/>
              </p:cNvSpPr>
              <p:nvPr/>
            </p:nvSpPr>
            <p:spPr bwMode="auto">
              <a:xfrm rot="16200000">
                <a:off x="-523" y="2048"/>
                <a:ext cx="2560" cy="294"/>
              </a:xfrm>
              <a:prstGeom prst="rect">
                <a:avLst/>
              </a:prstGeom>
              <a:noFill/>
              <a:ln w="9525">
                <a:noFill/>
                <a:miter lim="800000"/>
                <a:headEnd/>
                <a:tailEnd/>
              </a:ln>
              <a:effectLst/>
            </p:spPr>
            <p:txBody>
              <a:bodyPr wrap="none">
                <a:spAutoFit/>
              </a:bodyPr>
              <a:lstStyle/>
              <a:p>
                <a:pPr eaLnBrk="0" fontAlgn="auto" hangingPunct="0">
                  <a:spcBef>
                    <a:spcPct val="50000"/>
                  </a:spcBef>
                  <a:spcAft>
                    <a:spcPts val="0"/>
                  </a:spcAft>
                  <a:defRPr/>
                </a:pPr>
                <a:r>
                  <a:rPr lang="pt-BR" b="1" dirty="0" smtClean="0">
                    <a:solidFill>
                      <a:srgbClr val="006600"/>
                    </a:solidFill>
                    <a:effectLst>
                      <a:outerShdw blurRad="38100" dist="38100" dir="2700000" algn="tl">
                        <a:srgbClr val="C0C0C0"/>
                      </a:outerShdw>
                    </a:effectLst>
                    <a:latin typeface="Calibri" pitchFamily="34" charset="0"/>
                  </a:rPr>
                  <a:t>Nível de risco p/ investidor</a:t>
                </a:r>
                <a:endParaRPr lang="pt-BR" b="1" dirty="0">
                  <a:solidFill>
                    <a:srgbClr val="006600"/>
                  </a:solidFill>
                  <a:effectLst>
                    <a:outerShdw blurRad="38100" dist="38100" dir="2700000" algn="tl">
                      <a:srgbClr val="C0C0C0"/>
                    </a:outerShdw>
                  </a:effectLst>
                  <a:latin typeface="Calibri" pitchFamily="34" charset="0"/>
                </a:endParaRPr>
              </a:p>
            </p:txBody>
          </p:sp>
          <p:sp>
            <p:nvSpPr>
              <p:cNvPr id="89119" name="Text Box 31"/>
              <p:cNvSpPr txBox="1">
                <a:spLocks noChangeArrowheads="1"/>
              </p:cNvSpPr>
              <p:nvPr/>
            </p:nvSpPr>
            <p:spPr bwMode="auto">
              <a:xfrm>
                <a:off x="432" y="3504"/>
                <a:ext cx="484" cy="252"/>
              </a:xfrm>
              <a:prstGeom prst="rect">
                <a:avLst/>
              </a:prstGeom>
              <a:noFill/>
              <a:ln w="9525">
                <a:noFill/>
                <a:miter lim="800000"/>
                <a:headEnd/>
                <a:tailEnd/>
              </a:ln>
              <a:effectLst/>
            </p:spPr>
            <p:txBody>
              <a:bodyPr wrap="none">
                <a:spAutoFit/>
              </a:bodyPr>
              <a:lstStyle/>
              <a:p>
                <a:pPr eaLnBrk="0" fontAlgn="auto" hangingPunct="0">
                  <a:spcBef>
                    <a:spcPct val="50000"/>
                  </a:spcBef>
                  <a:spcAft>
                    <a:spcPts val="0"/>
                  </a:spcAft>
                  <a:defRPr/>
                </a:pPr>
                <a:r>
                  <a:rPr lang="en-US" sz="2000" b="1">
                    <a:solidFill>
                      <a:srgbClr val="0000CC"/>
                    </a:solidFill>
                    <a:effectLst>
                      <a:outerShdw blurRad="38100" dist="38100" dir="2700000" algn="tl">
                        <a:srgbClr val="C0C0C0"/>
                      </a:outerShdw>
                    </a:effectLst>
                    <a:latin typeface="Calibri" pitchFamily="34" charset="0"/>
                  </a:rPr>
                  <a:t>Baixo</a:t>
                </a:r>
                <a:endParaRPr lang="pt-PT" sz="2000" b="1">
                  <a:solidFill>
                    <a:srgbClr val="0000CC"/>
                  </a:solidFill>
                  <a:effectLst>
                    <a:outerShdw blurRad="38100" dist="38100" dir="2700000" algn="tl">
                      <a:srgbClr val="C0C0C0"/>
                    </a:outerShdw>
                  </a:effectLst>
                  <a:latin typeface="Calibri" pitchFamily="34" charset="0"/>
                </a:endParaRPr>
              </a:p>
            </p:txBody>
          </p:sp>
          <p:sp>
            <p:nvSpPr>
              <p:cNvPr id="89120" name="Text Box 32"/>
              <p:cNvSpPr txBox="1">
                <a:spLocks noChangeArrowheads="1"/>
              </p:cNvSpPr>
              <p:nvPr/>
            </p:nvSpPr>
            <p:spPr bwMode="auto">
              <a:xfrm>
                <a:off x="480" y="480"/>
                <a:ext cx="394" cy="250"/>
              </a:xfrm>
              <a:prstGeom prst="rect">
                <a:avLst/>
              </a:prstGeom>
              <a:noFill/>
              <a:ln w="9525">
                <a:noFill/>
                <a:miter lim="800000"/>
                <a:headEnd/>
                <a:tailEnd/>
              </a:ln>
              <a:effectLst/>
            </p:spPr>
            <p:txBody>
              <a:bodyPr wrap="none">
                <a:spAutoFit/>
              </a:bodyPr>
              <a:lstStyle/>
              <a:p>
                <a:pPr eaLnBrk="0" fontAlgn="auto" hangingPunct="0">
                  <a:spcBef>
                    <a:spcPct val="50000"/>
                  </a:spcBef>
                  <a:spcAft>
                    <a:spcPts val="0"/>
                  </a:spcAft>
                  <a:defRPr/>
                </a:pPr>
                <a:r>
                  <a:rPr lang="en-US" sz="2000" b="1">
                    <a:solidFill>
                      <a:srgbClr val="0000CC"/>
                    </a:solidFill>
                    <a:effectLst>
                      <a:outerShdw blurRad="38100" dist="38100" dir="2700000" algn="tl">
                        <a:srgbClr val="C0C0C0"/>
                      </a:outerShdw>
                    </a:effectLst>
                    <a:latin typeface="Calibri" pitchFamily="34" charset="0"/>
                  </a:rPr>
                  <a:t>Alto</a:t>
                </a:r>
                <a:endParaRPr lang="pt-PT" sz="2000" b="1">
                  <a:solidFill>
                    <a:srgbClr val="0000CC"/>
                  </a:solidFill>
                  <a:effectLst>
                    <a:outerShdw blurRad="38100" dist="38100" dir="2700000" algn="tl">
                      <a:srgbClr val="C0C0C0"/>
                    </a:outerShdw>
                  </a:effectLst>
                  <a:latin typeface="Calibri" pitchFamily="34" charset="0"/>
                </a:endParaRPr>
              </a:p>
            </p:txBody>
          </p:sp>
        </p:grpSp>
        <p:sp>
          <p:nvSpPr>
            <p:cNvPr id="11297" name="Text Box 33"/>
            <p:cNvSpPr txBox="1">
              <a:spLocks noChangeArrowheads="1"/>
            </p:cNvSpPr>
            <p:nvPr/>
          </p:nvSpPr>
          <p:spPr bwMode="auto">
            <a:xfrm>
              <a:off x="5286375" y="6357938"/>
              <a:ext cx="3365500" cy="338137"/>
            </a:xfrm>
            <a:prstGeom prst="rect">
              <a:avLst/>
            </a:prstGeom>
            <a:noFill/>
            <a:ln w="9525">
              <a:noFill/>
              <a:miter lim="800000"/>
              <a:headEnd/>
              <a:tailEnd/>
            </a:ln>
          </p:spPr>
          <p:txBody>
            <a:bodyPr wrap="none">
              <a:spAutoFit/>
            </a:bodyPr>
            <a:lstStyle/>
            <a:p>
              <a:pPr eaLnBrk="0" hangingPunct="0">
                <a:spcBef>
                  <a:spcPct val="50000"/>
                </a:spcBef>
              </a:pPr>
              <a:r>
                <a:rPr lang="pt-BR" sz="1600" dirty="0">
                  <a:latin typeface="Calibri" pitchFamily="34" charset="0"/>
                </a:rPr>
                <a:t>Van </a:t>
              </a:r>
              <a:r>
                <a:rPr lang="pt-BR" sz="1600" dirty="0" err="1">
                  <a:latin typeface="Calibri" pitchFamily="34" charset="0"/>
                </a:rPr>
                <a:t>Osnabrugge</a:t>
              </a:r>
              <a:r>
                <a:rPr lang="pt-BR" sz="1600" dirty="0">
                  <a:latin typeface="Calibri" pitchFamily="34" charset="0"/>
                </a:rPr>
                <a:t> </a:t>
              </a:r>
              <a:r>
                <a:rPr lang="pt-BR" sz="1600" dirty="0" err="1">
                  <a:latin typeface="Calibri" pitchFamily="34" charset="0"/>
                </a:rPr>
                <a:t>and</a:t>
              </a:r>
              <a:r>
                <a:rPr lang="pt-BR" sz="1600" dirty="0">
                  <a:latin typeface="Calibri" pitchFamily="34" charset="0"/>
                </a:rPr>
                <a:t> Robinson (2000).</a:t>
              </a:r>
            </a:p>
          </p:txBody>
        </p:sp>
        <p:grpSp>
          <p:nvGrpSpPr>
            <p:cNvPr id="11" name="Group 34"/>
            <p:cNvGrpSpPr>
              <a:grpSpLocks/>
            </p:cNvGrpSpPr>
            <p:nvPr/>
          </p:nvGrpSpPr>
          <p:grpSpPr bwMode="auto">
            <a:xfrm>
              <a:off x="2590800" y="2362200"/>
              <a:ext cx="1752600" cy="1844675"/>
              <a:chOff x="1632" y="1488"/>
              <a:chExt cx="1104" cy="1162"/>
            </a:xfrm>
          </p:grpSpPr>
          <p:sp>
            <p:nvSpPr>
              <p:cNvPr id="11299" name="Line 35"/>
              <p:cNvSpPr>
                <a:spLocks noChangeShapeType="1"/>
              </p:cNvSpPr>
              <p:nvPr/>
            </p:nvSpPr>
            <p:spPr bwMode="auto">
              <a:xfrm flipV="1">
                <a:off x="2160" y="1488"/>
                <a:ext cx="336" cy="432"/>
              </a:xfrm>
              <a:prstGeom prst="line">
                <a:avLst/>
              </a:prstGeom>
              <a:noFill/>
              <a:ln w="25400">
                <a:solidFill>
                  <a:srgbClr val="0000CC"/>
                </a:solidFill>
                <a:round/>
                <a:headEnd/>
                <a:tailEnd type="triangle" w="med" len="med"/>
              </a:ln>
            </p:spPr>
            <p:txBody>
              <a:bodyPr>
                <a:spAutoFit/>
              </a:bodyPr>
              <a:lstStyle/>
              <a:p>
                <a:endParaRPr lang="pt-BR">
                  <a:latin typeface="Calibri" pitchFamily="34" charset="0"/>
                </a:endParaRPr>
              </a:p>
            </p:txBody>
          </p:sp>
          <p:sp>
            <p:nvSpPr>
              <p:cNvPr id="89124" name="Text Box 36"/>
              <p:cNvSpPr txBox="1">
                <a:spLocks noChangeArrowheads="1"/>
              </p:cNvSpPr>
              <p:nvPr/>
            </p:nvSpPr>
            <p:spPr bwMode="auto">
              <a:xfrm>
                <a:off x="1632" y="1920"/>
                <a:ext cx="1104" cy="730"/>
              </a:xfrm>
              <a:prstGeom prst="rect">
                <a:avLst/>
              </a:prstGeom>
              <a:noFill/>
              <a:ln w="9525">
                <a:noFill/>
                <a:miter lim="800000"/>
                <a:headEnd/>
                <a:tailEnd/>
              </a:ln>
              <a:effectLst/>
            </p:spPr>
            <p:txBody>
              <a:bodyPr>
                <a:spAutoFit/>
              </a:bodyPr>
              <a:lstStyle/>
              <a:p>
                <a:pPr eaLnBrk="0" fontAlgn="auto" hangingPunct="0">
                  <a:spcBef>
                    <a:spcPct val="50000"/>
                  </a:spcBef>
                  <a:spcAft>
                    <a:spcPts val="0"/>
                  </a:spcAft>
                  <a:defRPr/>
                </a:pPr>
                <a:r>
                  <a:rPr lang="en-US" sz="2000" b="1" u="sng" dirty="0">
                    <a:solidFill>
                      <a:srgbClr val="0000CC"/>
                    </a:solidFill>
                    <a:effectLst>
                      <a:outerShdw blurRad="38100" dist="38100" dir="2700000" algn="tl">
                        <a:srgbClr val="C0C0C0"/>
                      </a:outerShdw>
                    </a:effectLst>
                    <a:latin typeface="Calibri" pitchFamily="34" charset="0"/>
                  </a:rPr>
                  <a:t>PAPPE</a:t>
                </a:r>
              </a:p>
              <a:p>
                <a:pPr eaLnBrk="0" fontAlgn="auto" hangingPunct="0">
                  <a:spcBef>
                    <a:spcPct val="50000"/>
                  </a:spcBef>
                  <a:spcAft>
                    <a:spcPts val="0"/>
                  </a:spcAft>
                  <a:defRPr/>
                </a:pPr>
                <a:r>
                  <a:rPr lang="en-US" sz="2000" b="1" dirty="0">
                    <a:solidFill>
                      <a:srgbClr val="0000CC"/>
                    </a:solidFill>
                    <a:effectLst>
                      <a:outerShdw blurRad="38100" dist="38100" dir="2700000" algn="tl">
                        <a:srgbClr val="C0C0C0"/>
                      </a:outerShdw>
                    </a:effectLst>
                    <a:latin typeface="Calibri" pitchFamily="34" charset="0"/>
                  </a:rPr>
                  <a:t>INOVAR SEMENTE</a:t>
                </a:r>
                <a:endParaRPr lang="pt-PT" sz="2000" b="1" dirty="0">
                  <a:solidFill>
                    <a:srgbClr val="0000CC"/>
                  </a:solidFill>
                  <a:effectLst>
                    <a:outerShdw blurRad="38100" dist="38100" dir="2700000" algn="tl">
                      <a:srgbClr val="C0C0C0"/>
                    </a:outerShdw>
                  </a:effectLst>
                  <a:latin typeface="Calibri" pitchFamily="34" charset="0"/>
                </a:endParaRPr>
              </a:p>
            </p:txBody>
          </p:sp>
        </p:grpSp>
        <p:grpSp>
          <p:nvGrpSpPr>
            <p:cNvPr id="12" name="Group 37"/>
            <p:cNvGrpSpPr>
              <a:grpSpLocks/>
            </p:cNvGrpSpPr>
            <p:nvPr/>
          </p:nvGrpSpPr>
          <p:grpSpPr bwMode="auto">
            <a:xfrm>
              <a:off x="4116388" y="3276600"/>
              <a:ext cx="1217612" cy="1069975"/>
              <a:chOff x="2593" y="2064"/>
              <a:chExt cx="767" cy="674"/>
            </a:xfrm>
          </p:grpSpPr>
          <p:sp>
            <p:nvSpPr>
              <p:cNvPr id="11302" name="Line 38"/>
              <p:cNvSpPr>
                <a:spLocks noChangeShapeType="1"/>
              </p:cNvSpPr>
              <p:nvPr/>
            </p:nvSpPr>
            <p:spPr bwMode="auto">
              <a:xfrm flipV="1">
                <a:off x="3024" y="2064"/>
                <a:ext cx="336" cy="432"/>
              </a:xfrm>
              <a:prstGeom prst="line">
                <a:avLst/>
              </a:prstGeom>
              <a:noFill/>
              <a:ln w="25400">
                <a:solidFill>
                  <a:srgbClr val="0000CC"/>
                </a:solidFill>
                <a:round/>
                <a:headEnd/>
                <a:tailEnd type="triangle" w="med" len="med"/>
              </a:ln>
            </p:spPr>
            <p:txBody>
              <a:bodyPr>
                <a:spAutoFit/>
              </a:bodyPr>
              <a:lstStyle/>
              <a:p>
                <a:endParaRPr lang="pt-BR">
                  <a:latin typeface="Calibri" pitchFamily="34" charset="0"/>
                </a:endParaRPr>
              </a:p>
            </p:txBody>
          </p:sp>
          <p:sp>
            <p:nvSpPr>
              <p:cNvPr id="89127" name="Text Box 39"/>
              <p:cNvSpPr txBox="1">
                <a:spLocks noChangeArrowheads="1"/>
              </p:cNvSpPr>
              <p:nvPr/>
            </p:nvSpPr>
            <p:spPr bwMode="auto">
              <a:xfrm>
                <a:off x="2593" y="2486"/>
                <a:ext cx="648" cy="252"/>
              </a:xfrm>
              <a:prstGeom prst="rect">
                <a:avLst/>
              </a:prstGeom>
              <a:noFill/>
              <a:ln w="9525">
                <a:noFill/>
                <a:miter lim="800000"/>
                <a:headEnd/>
                <a:tailEnd/>
              </a:ln>
              <a:effectLst/>
            </p:spPr>
            <p:txBody>
              <a:bodyPr wrap="none">
                <a:spAutoFit/>
              </a:bodyPr>
              <a:lstStyle/>
              <a:p>
                <a:pPr eaLnBrk="0" fontAlgn="auto" hangingPunct="0">
                  <a:spcBef>
                    <a:spcPct val="50000"/>
                  </a:spcBef>
                  <a:spcAft>
                    <a:spcPts val="0"/>
                  </a:spcAft>
                  <a:defRPr/>
                </a:pPr>
                <a:r>
                  <a:rPr lang="en-US" sz="2000" b="1">
                    <a:solidFill>
                      <a:srgbClr val="0000CC"/>
                    </a:solidFill>
                    <a:effectLst>
                      <a:outerShdw blurRad="38100" dist="38100" dir="2700000" algn="tl">
                        <a:srgbClr val="C0C0C0"/>
                      </a:outerShdw>
                    </a:effectLst>
                    <a:latin typeface="Calibri" pitchFamily="34" charset="0"/>
                  </a:rPr>
                  <a:t>INOVAR</a:t>
                </a:r>
                <a:endParaRPr lang="pt-PT" sz="2000" b="1">
                  <a:solidFill>
                    <a:srgbClr val="0000CC"/>
                  </a:solidFill>
                  <a:effectLst>
                    <a:outerShdw blurRad="38100" dist="38100" dir="2700000" algn="tl">
                      <a:srgbClr val="C0C0C0"/>
                    </a:outerShdw>
                  </a:effectLst>
                  <a:latin typeface="Calibri" pitchFamily="34" charset="0"/>
                </a:endParaRPr>
              </a:p>
            </p:txBody>
          </p:sp>
        </p:grpSp>
        <p:sp>
          <p:nvSpPr>
            <p:cNvPr id="89128" name="Text Box 40"/>
            <p:cNvSpPr txBox="1">
              <a:spLocks noChangeArrowheads="1"/>
            </p:cNvSpPr>
            <p:nvPr/>
          </p:nvSpPr>
          <p:spPr bwMode="auto">
            <a:xfrm>
              <a:off x="3581400" y="4860925"/>
              <a:ext cx="2171700" cy="396875"/>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r>
                <a:rPr lang="pt-PT" sz="2000" b="1">
                  <a:solidFill>
                    <a:srgbClr val="0000CC"/>
                  </a:solidFill>
                  <a:effectLst>
                    <a:outerShdw blurRad="38100" dist="38100" dir="2700000" algn="tl">
                      <a:srgbClr val="C0C0C0"/>
                    </a:outerShdw>
                  </a:effectLst>
                  <a:latin typeface="Calibri" pitchFamily="34" charset="0"/>
                </a:rPr>
                <a:t>Inova Brasil</a:t>
              </a:r>
            </a:p>
          </p:txBody>
        </p:sp>
        <p:sp>
          <p:nvSpPr>
            <p:cNvPr id="89129" name="Text Box 41"/>
            <p:cNvSpPr txBox="1">
              <a:spLocks noChangeArrowheads="1"/>
            </p:cNvSpPr>
            <p:nvPr/>
          </p:nvSpPr>
          <p:spPr bwMode="auto">
            <a:xfrm>
              <a:off x="6659563" y="2060575"/>
              <a:ext cx="1360244" cy="461665"/>
            </a:xfrm>
            <a:prstGeom prst="rect">
              <a:avLst/>
            </a:prstGeom>
            <a:noFill/>
            <a:ln w="9525">
              <a:noFill/>
              <a:miter lim="800000"/>
              <a:headEnd/>
              <a:tailEnd/>
            </a:ln>
            <a:effectLst/>
          </p:spPr>
          <p:txBody>
            <a:bodyPr wrap="none">
              <a:spAutoFit/>
            </a:bodyPr>
            <a:lstStyle/>
            <a:p>
              <a:pPr eaLnBrk="0" fontAlgn="auto" hangingPunct="0">
                <a:spcBef>
                  <a:spcPct val="50000"/>
                </a:spcBef>
                <a:spcAft>
                  <a:spcPts val="0"/>
                </a:spcAft>
                <a:defRPr/>
              </a:pPr>
              <a:r>
                <a:rPr lang="en-US" b="1">
                  <a:solidFill>
                    <a:srgbClr val="0000CC"/>
                  </a:solidFill>
                  <a:effectLst>
                    <a:outerShdw blurRad="38100" dist="38100" dir="2700000" algn="tl">
                      <a:srgbClr val="C0C0C0"/>
                    </a:outerShdw>
                  </a:effectLst>
                  <a:latin typeface="Calibri" pitchFamily="34" charset="0"/>
                </a:rPr>
                <a:t>Juro Zero</a:t>
              </a:r>
              <a:endParaRPr lang="pt-PT" b="1">
                <a:solidFill>
                  <a:srgbClr val="0000CC"/>
                </a:solidFill>
                <a:effectLst>
                  <a:outerShdw blurRad="38100" dist="38100" dir="2700000" algn="tl">
                    <a:srgbClr val="C0C0C0"/>
                  </a:outerShdw>
                </a:effectLst>
                <a:latin typeface="Calibri" pitchFamily="34" charset="0"/>
              </a:endParaRPr>
            </a:p>
          </p:txBody>
        </p:sp>
        <p:sp>
          <p:nvSpPr>
            <p:cNvPr id="89130" name="Text Box 42"/>
            <p:cNvSpPr txBox="1">
              <a:spLocks noChangeArrowheads="1"/>
            </p:cNvSpPr>
            <p:nvPr/>
          </p:nvSpPr>
          <p:spPr bwMode="auto">
            <a:xfrm>
              <a:off x="5795963" y="1412875"/>
              <a:ext cx="1566711" cy="461665"/>
            </a:xfrm>
            <a:prstGeom prst="rect">
              <a:avLst/>
            </a:prstGeom>
            <a:noFill/>
            <a:ln w="9525">
              <a:noFill/>
              <a:miter lim="800000"/>
              <a:headEnd/>
              <a:tailEnd/>
            </a:ln>
            <a:effectLst/>
          </p:spPr>
          <p:txBody>
            <a:bodyPr wrap="none">
              <a:spAutoFit/>
            </a:bodyPr>
            <a:lstStyle/>
            <a:p>
              <a:pPr eaLnBrk="0" fontAlgn="auto" hangingPunct="0">
                <a:spcBef>
                  <a:spcPct val="50000"/>
                </a:spcBef>
                <a:spcAft>
                  <a:spcPts val="0"/>
                </a:spcAft>
                <a:defRPr/>
              </a:pPr>
              <a:r>
                <a:rPr lang="en-US" b="1" u="sng" dirty="0" err="1">
                  <a:solidFill>
                    <a:srgbClr val="0000CC"/>
                  </a:solidFill>
                  <a:effectLst>
                    <a:outerShdw blurRad="38100" dist="38100" dir="2700000" algn="tl">
                      <a:srgbClr val="C0C0C0"/>
                    </a:outerShdw>
                  </a:effectLst>
                  <a:latin typeface="Calibri" pitchFamily="34" charset="0"/>
                </a:rPr>
                <a:t>Subvenção</a:t>
              </a:r>
              <a:endParaRPr lang="pt-PT" b="1" u="sng" dirty="0">
                <a:solidFill>
                  <a:srgbClr val="0000CC"/>
                </a:solidFill>
                <a:effectLst>
                  <a:outerShdw blurRad="38100" dist="38100" dir="2700000" algn="tl">
                    <a:srgbClr val="C0C0C0"/>
                  </a:outerShdw>
                </a:effectLst>
                <a:latin typeface="Calibri" pitchFamily="34" charset="0"/>
              </a:endParaRPr>
            </a:p>
          </p:txBody>
        </p:sp>
        <p:sp>
          <p:nvSpPr>
            <p:cNvPr id="8" name="Text Box 42"/>
            <p:cNvSpPr txBox="1">
              <a:spLocks noChangeArrowheads="1"/>
            </p:cNvSpPr>
            <p:nvPr/>
          </p:nvSpPr>
          <p:spPr bwMode="auto">
            <a:xfrm>
              <a:off x="4356100" y="981075"/>
              <a:ext cx="1023037" cy="461665"/>
            </a:xfrm>
            <a:prstGeom prst="rect">
              <a:avLst/>
            </a:prstGeom>
            <a:noFill/>
            <a:ln w="9525">
              <a:noFill/>
              <a:miter lim="800000"/>
              <a:headEnd/>
              <a:tailEnd/>
            </a:ln>
            <a:effectLst/>
          </p:spPr>
          <p:txBody>
            <a:bodyPr wrap="none">
              <a:spAutoFit/>
            </a:bodyPr>
            <a:lstStyle/>
            <a:p>
              <a:pPr eaLnBrk="0" fontAlgn="auto" hangingPunct="0">
                <a:spcBef>
                  <a:spcPct val="50000"/>
                </a:spcBef>
                <a:spcAft>
                  <a:spcPts val="0"/>
                </a:spcAft>
                <a:defRPr/>
              </a:pPr>
              <a:r>
                <a:rPr lang="en-US" b="1" u="sng" dirty="0">
                  <a:solidFill>
                    <a:srgbClr val="0000CC"/>
                  </a:solidFill>
                  <a:effectLst>
                    <a:outerShdw blurRad="38100" dist="38100" dir="2700000" algn="tl">
                      <a:srgbClr val="C0C0C0"/>
                    </a:outerShdw>
                  </a:effectLst>
                  <a:latin typeface="Calibri" pitchFamily="34" charset="0"/>
                </a:rPr>
                <a:t>PRIME</a:t>
              </a:r>
              <a:endParaRPr lang="pt-PT" b="1" u="sng" dirty="0">
                <a:solidFill>
                  <a:srgbClr val="0000CC"/>
                </a:solidFill>
                <a:effectLst>
                  <a:outerShdw blurRad="38100" dist="38100" dir="2700000" algn="tl">
                    <a:srgbClr val="C0C0C0"/>
                  </a:outerShdw>
                </a:effectLst>
                <a:latin typeface="Calibri" pitchFamily="34" charset="0"/>
              </a:endParaRPr>
            </a:p>
          </p:txBody>
        </p:sp>
      </p:grpSp>
      <p:sp>
        <p:nvSpPr>
          <p:cNvPr id="44" name="Título 43"/>
          <p:cNvSpPr>
            <a:spLocks noGrp="1"/>
          </p:cNvSpPr>
          <p:nvPr>
            <p:ph type="title"/>
          </p:nvPr>
        </p:nvSpPr>
        <p:spPr>
          <a:xfrm>
            <a:off x="431032" y="260648"/>
            <a:ext cx="8712968" cy="720080"/>
          </a:xfrm>
        </p:spPr>
        <p:txBody>
          <a:bodyPr>
            <a:normAutofit fontScale="90000"/>
          </a:bodyPr>
          <a:lstStyle/>
          <a:p>
            <a:r>
              <a:rPr lang="pt-BR" sz="3200" dirty="0" smtClean="0"/>
              <a:t>(ter uma agenda) Desenvolvimento </a:t>
            </a:r>
            <a:r>
              <a:rPr lang="pt-BR" sz="3200" dirty="0" smtClean="0"/>
              <a:t>e financiamento </a:t>
            </a:r>
            <a:r>
              <a:rPr lang="pt-BR" sz="3200" dirty="0" smtClean="0"/>
              <a:t>da empresa</a:t>
            </a:r>
            <a:endParaRPr lang="pt-BR" sz="3200" dirty="0"/>
          </a:p>
        </p:txBody>
      </p:sp>
    </p:spTree>
  </p:cSld>
  <p:clrMapOvr>
    <a:masterClrMapping/>
  </p:clrMapOvr>
  <p:transition>
    <p:zoom/>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Não esquecer...</a:t>
            </a:r>
            <a:endParaRPr lang="pt-BR" dirty="0"/>
          </a:p>
        </p:txBody>
      </p:sp>
      <p:sp>
        <p:nvSpPr>
          <p:cNvPr id="3" name="Espaço Reservado para Conteúdo 2"/>
          <p:cNvSpPr>
            <a:spLocks noGrp="1"/>
          </p:cNvSpPr>
          <p:nvPr>
            <p:ph idx="1"/>
          </p:nvPr>
        </p:nvSpPr>
        <p:spPr>
          <a:xfrm>
            <a:off x="467544" y="1628800"/>
            <a:ext cx="8280920" cy="4320480"/>
          </a:xfrm>
        </p:spPr>
        <p:txBody>
          <a:bodyPr/>
          <a:lstStyle/>
          <a:p>
            <a:r>
              <a:rPr lang="pt-BR" sz="2200" dirty="0" smtClean="0"/>
              <a:t>É baixo o nível de profissionalização e formalização na gestão da inovação, principalmente no que diz respeito ao </a:t>
            </a:r>
            <a:r>
              <a:rPr lang="pt-BR" sz="2200" u="sng" dirty="0" smtClean="0"/>
              <a:t>acompanhamento das políticas e do funcionamento </a:t>
            </a:r>
            <a:r>
              <a:rPr lang="pt-BR" sz="2200" u="sng" dirty="0" smtClean="0"/>
              <a:t>desses instrumentos</a:t>
            </a:r>
            <a:endParaRPr lang="pt-BR" sz="2200" u="sng" dirty="0" smtClean="0"/>
          </a:p>
          <a:p>
            <a:r>
              <a:rPr lang="pt-BR" sz="2200" dirty="0" smtClean="0"/>
              <a:t>Nas empresas de menor porte, a gestão da inovação é muito precária</a:t>
            </a:r>
          </a:p>
          <a:p>
            <a:pPr lvl="1"/>
            <a:r>
              <a:rPr lang="pt-BR" sz="1800" dirty="0" smtClean="0"/>
              <a:t>Normalmente são os proprietários das empresas que detêm alguma informação sobre os mecanismos de estímulo ao desenvolvimento tecnológico e é muito freqüente que essa informação seja parcial e pouco abrangente</a:t>
            </a:r>
          </a:p>
          <a:p>
            <a:pPr lvl="1"/>
            <a:r>
              <a:rPr lang="pt-BR" sz="1800" b="1" dirty="0" smtClean="0"/>
              <a:t>Já nos casos das empresas de pequeno porte baseadas em tecnologia, em geral, a empresa é criada com egressos de universidades e institutos de pesquisa e, de alguma forma, continuam em cooperação, direta ou indiretamente  na gestão da inovação </a:t>
            </a:r>
          </a:p>
          <a:p>
            <a:pPr lvl="2"/>
            <a:r>
              <a:rPr lang="pt-BR" sz="1600" dirty="0" smtClean="0"/>
              <a:t>porém, nesse tipo de empresa percebem-se problemas de “gestão de negócios”</a:t>
            </a:r>
            <a:endParaRPr lang="pt-BR" sz="16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ítulo 3"/>
          <p:cNvSpPr>
            <a:spLocks noGrp="1"/>
          </p:cNvSpPr>
          <p:nvPr>
            <p:ph type="title"/>
          </p:nvPr>
        </p:nvSpPr>
        <p:spPr>
          <a:prstGeom prst="rect">
            <a:avLst/>
          </a:prstGeom>
        </p:spPr>
        <p:txBody>
          <a:bodyPr/>
          <a:lstStyle/>
          <a:p>
            <a:r>
              <a:rPr lang="pt-BR" sz="3600" dirty="0" smtClean="0"/>
              <a:t>Um caminho para </a:t>
            </a:r>
            <a:r>
              <a:rPr lang="pt-BR" sz="3600" dirty="0" err="1" smtClean="0"/>
              <a:t>MPEs</a:t>
            </a:r>
            <a:r>
              <a:rPr lang="pt-BR" sz="3600" dirty="0" smtClean="0"/>
              <a:t> inovadoras...</a:t>
            </a:r>
            <a:endParaRPr lang="pt-BR" sz="3600" dirty="0"/>
          </a:p>
        </p:txBody>
      </p:sp>
      <p:sp>
        <p:nvSpPr>
          <p:cNvPr id="4" name="Espaço Reservado para Conteúdo 3"/>
          <p:cNvSpPr>
            <a:spLocks noGrp="1"/>
          </p:cNvSpPr>
          <p:nvPr>
            <p:ph idx="1"/>
          </p:nvPr>
        </p:nvSpPr>
        <p:spPr>
          <a:xfrm>
            <a:off x="467544" y="1556792"/>
            <a:ext cx="8280920" cy="4608512"/>
          </a:xfrm>
        </p:spPr>
        <p:txBody>
          <a:bodyPr/>
          <a:lstStyle/>
          <a:p>
            <a:pPr fontAlgn="auto">
              <a:spcAft>
                <a:spcPts val="0"/>
              </a:spcAft>
              <a:buFont typeface="Arial" pitchFamily="34" charset="0"/>
              <a:buChar char="•"/>
              <a:defRPr/>
            </a:pPr>
            <a:r>
              <a:rPr lang="pt-BR" sz="2600" b="1" dirty="0" smtClean="0"/>
              <a:t>Incubadora+Empresas+Parceiros</a:t>
            </a:r>
            <a:r>
              <a:rPr lang="pt-BR" sz="2600" dirty="0" smtClean="0"/>
              <a:t> atuam na identificação da oferta de recursos e demandas - alinhamento</a:t>
            </a:r>
          </a:p>
          <a:p>
            <a:pPr marL="800100" lvl="1" indent="-342900" fontAlgn="auto">
              <a:spcAft>
                <a:spcPts val="0"/>
              </a:spcAft>
              <a:buFont typeface="Arial" pitchFamily="34" charset="0"/>
              <a:buChar char="•"/>
              <a:defRPr/>
            </a:pPr>
            <a:r>
              <a:rPr lang="pt-BR" sz="2400" dirty="0" smtClean="0"/>
              <a:t>Acesso contínuo às oportunidades de fomento</a:t>
            </a:r>
          </a:p>
          <a:p>
            <a:pPr marL="800100" lvl="1" indent="-342900" fontAlgn="auto">
              <a:spcAft>
                <a:spcPts val="0"/>
              </a:spcAft>
              <a:buFont typeface="Arial" pitchFamily="34" charset="0"/>
              <a:buChar char="•"/>
              <a:defRPr/>
            </a:pPr>
            <a:r>
              <a:rPr lang="pt-BR" sz="2400" dirty="0" smtClean="0"/>
              <a:t>Aproximação (cedo) de parceiros</a:t>
            </a:r>
          </a:p>
          <a:p>
            <a:pPr marL="1257300" lvl="2" indent="-342900" fontAlgn="auto">
              <a:spcAft>
                <a:spcPts val="0"/>
              </a:spcAft>
              <a:buFont typeface="Arial" pitchFamily="34" charset="0"/>
              <a:buChar char="•"/>
              <a:defRPr/>
            </a:pPr>
            <a:r>
              <a:rPr lang="pt-BR" sz="2200" dirty="0" smtClean="0"/>
              <a:t>(outras) Empresas e (outros) Agentes</a:t>
            </a:r>
          </a:p>
          <a:p>
            <a:pPr marL="800100" lvl="1" indent="-342900" fontAlgn="auto">
              <a:spcAft>
                <a:spcPts val="0"/>
              </a:spcAft>
              <a:buFont typeface="Arial" pitchFamily="34" charset="0"/>
              <a:buChar char="•"/>
              <a:defRPr/>
            </a:pPr>
            <a:r>
              <a:rPr lang="pt-BR" sz="2400" dirty="0" smtClean="0"/>
              <a:t>Busca de apoio na elaboração de projetos </a:t>
            </a:r>
          </a:p>
          <a:p>
            <a:pPr marL="1257300" lvl="2" indent="-342900" fontAlgn="auto">
              <a:spcAft>
                <a:spcPts val="0"/>
              </a:spcAft>
              <a:buFont typeface="Arial" pitchFamily="34" charset="0"/>
              <a:buChar char="•"/>
              <a:defRPr/>
            </a:pPr>
            <a:r>
              <a:rPr lang="pt-BR" sz="2200" dirty="0" smtClean="0"/>
              <a:t>Especialistas</a:t>
            </a:r>
          </a:p>
          <a:p>
            <a:pPr marL="1257300" lvl="2" indent="-342900" fontAlgn="auto">
              <a:spcAft>
                <a:spcPts val="0"/>
              </a:spcAft>
              <a:buFont typeface="Arial" pitchFamily="34" charset="0"/>
              <a:buChar char="•"/>
              <a:defRPr/>
            </a:pPr>
            <a:r>
              <a:rPr lang="pt-BR" sz="2200" dirty="0" smtClean="0"/>
              <a:t>Banco de projetos</a:t>
            </a:r>
          </a:p>
          <a:p>
            <a:pPr marL="800100" lvl="1" indent="-342900" fontAlgn="auto">
              <a:spcAft>
                <a:spcPts val="0"/>
              </a:spcAft>
              <a:buFont typeface="Arial" pitchFamily="34" charset="0"/>
              <a:buChar char="•"/>
              <a:defRPr/>
            </a:pPr>
            <a:r>
              <a:rPr lang="pt-BR" sz="2400" dirty="0" smtClean="0"/>
              <a:t>(foco da empresa) Renovação do ciclo de </a:t>
            </a:r>
            <a:r>
              <a:rPr lang="pt-BR" sz="2400" dirty="0" err="1" smtClean="0"/>
              <a:t>PD&amp;I</a:t>
            </a:r>
            <a:endParaRPr lang="pt-BR" sz="2400" dirty="0" smtClean="0"/>
          </a:p>
          <a:p>
            <a:pPr marL="1257300" lvl="2" indent="-342900" fontAlgn="auto">
              <a:spcAft>
                <a:spcPts val="0"/>
              </a:spcAft>
              <a:buFont typeface="Arial" pitchFamily="34" charset="0"/>
              <a:buChar char="•"/>
              <a:defRPr/>
            </a:pPr>
            <a:r>
              <a:rPr lang="pt-BR" sz="2000" dirty="0" smtClean="0"/>
              <a:t>Mapeamento de gargalos (produção, </a:t>
            </a:r>
            <a:r>
              <a:rPr lang="pt-BR" sz="2000" dirty="0" err="1" smtClean="0"/>
              <a:t>M&amp;V</a:t>
            </a:r>
            <a:r>
              <a:rPr lang="pt-BR" sz="2000" dirty="0" smtClean="0"/>
              <a:t>, </a:t>
            </a:r>
            <a:r>
              <a:rPr lang="pt-BR" sz="2000" dirty="0" err="1" smtClean="0"/>
              <a:t>etc</a:t>
            </a:r>
            <a:r>
              <a:rPr lang="pt-BR" sz="2000" dirty="0" smtClean="0"/>
              <a:t>)</a:t>
            </a:r>
          </a:p>
          <a:p>
            <a:pPr marL="1257300" lvl="2" indent="-342900" fontAlgn="auto">
              <a:spcAft>
                <a:spcPts val="0"/>
              </a:spcAft>
              <a:buFont typeface="Arial" pitchFamily="34" charset="0"/>
              <a:buChar char="•"/>
              <a:defRPr/>
            </a:pPr>
            <a:r>
              <a:rPr lang="pt-BR" sz="2000" dirty="0" smtClean="0"/>
              <a:t>Mapeamento de novos usos para tecnologias existentes</a:t>
            </a:r>
          </a:p>
          <a:p>
            <a:endParaRPr lang="pt-BR" dirty="0"/>
          </a:p>
        </p:txBody>
      </p:sp>
      <p:sp>
        <p:nvSpPr>
          <p:cNvPr id="5" name="Espaço Reservado para Conteúdo 2"/>
          <p:cNvSpPr txBox="1">
            <a:spLocks/>
          </p:cNvSpPr>
          <p:nvPr/>
        </p:nvSpPr>
        <p:spPr>
          <a:xfrm>
            <a:off x="485775" y="1988840"/>
            <a:ext cx="8229600" cy="4536504"/>
          </a:xfrm>
          <a:prstGeom prst="rect">
            <a:avLst/>
          </a:prstGeom>
        </p:spPr>
        <p:txBody>
          <a:bodyPr>
            <a:normAutofit/>
          </a:bodyPr>
          <a:lstStyle/>
          <a:p>
            <a:pPr marL="342900" indent="-342900" fontAlgn="auto">
              <a:spcBef>
                <a:spcPct val="20000"/>
              </a:spcBef>
              <a:spcAft>
                <a:spcPts val="0"/>
              </a:spcAft>
              <a:buFont typeface="Arial" pitchFamily="34" charset="0"/>
              <a:buChar char="•"/>
              <a:defRPr/>
            </a:pPr>
            <a:endParaRPr lang="pt-BR" sz="2800" dirty="0">
              <a:latin typeface="+mn-lt"/>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Leituras (apontadores) Interessantes</a:t>
            </a:r>
            <a:endParaRPr lang="pt-BR" dirty="0"/>
          </a:p>
        </p:txBody>
      </p:sp>
      <p:sp>
        <p:nvSpPr>
          <p:cNvPr id="3" name="Espaço Reservado para Conteúdo 2"/>
          <p:cNvSpPr>
            <a:spLocks noGrp="1"/>
          </p:cNvSpPr>
          <p:nvPr>
            <p:ph idx="1"/>
          </p:nvPr>
        </p:nvSpPr>
        <p:spPr>
          <a:xfrm>
            <a:off x="395536" y="1988840"/>
            <a:ext cx="8568952" cy="4320480"/>
          </a:xfrm>
        </p:spPr>
        <p:txBody>
          <a:bodyPr>
            <a:normAutofit lnSpcReduction="10000"/>
          </a:bodyPr>
          <a:lstStyle/>
          <a:p>
            <a:r>
              <a:rPr lang="pt-BR" sz="2800" dirty="0" smtClean="0"/>
              <a:t>Guia Prático da Inovação para Empresas, Pró Inova – ANPEI (2009).</a:t>
            </a:r>
          </a:p>
          <a:p>
            <a:r>
              <a:rPr lang="pt-BR" sz="2800" dirty="0" smtClean="0"/>
              <a:t>Os novos instrumentos de apoio à inovação: uma avaliação inicial – CGEE (2009).</a:t>
            </a:r>
          </a:p>
          <a:p>
            <a:r>
              <a:rPr lang="pt-BR" sz="2800" dirty="0" smtClean="0"/>
              <a:t>Pesquisa de Inovação Tecnológica – PINTEC 2009 (IBGE).</a:t>
            </a:r>
          </a:p>
          <a:p>
            <a:r>
              <a:rPr lang="pt-BR" sz="2800" dirty="0" smtClean="0"/>
              <a:t>Publicações disponíveis no site da ABDI.</a:t>
            </a:r>
          </a:p>
          <a:p>
            <a:r>
              <a:rPr lang="pt-BR" sz="2800" dirty="0" smtClean="0"/>
              <a:t>Portal Inovação</a:t>
            </a:r>
            <a:r>
              <a:rPr lang="pt-BR" dirty="0" smtClean="0"/>
              <a:t> </a:t>
            </a:r>
            <a:r>
              <a:rPr lang="pt-BR" sz="2800" dirty="0" smtClean="0"/>
              <a:t>(</a:t>
            </a:r>
            <a:r>
              <a:rPr lang="pt-BR" sz="2400" dirty="0" smtClean="0">
                <a:solidFill>
                  <a:schemeClr val="accent4"/>
                </a:solidFill>
              </a:rPr>
              <a:t>www.portalinovacao.mct.gov.br</a:t>
            </a:r>
            <a:r>
              <a:rPr lang="pt-BR" sz="2800" dirty="0" smtClean="0"/>
              <a:t>)</a:t>
            </a:r>
          </a:p>
          <a:p>
            <a:r>
              <a:rPr lang="pt-BR" sz="2800" dirty="0" smtClean="0"/>
              <a:t>Atlas da Inovação </a:t>
            </a:r>
            <a:r>
              <a:rPr lang="pt-BR" sz="2200" dirty="0" smtClean="0"/>
              <a:t>(http://www.wainova.org/atlas/index.html)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467544" y="404664"/>
            <a:ext cx="8229600" cy="1143000"/>
          </a:xfrm>
          <a:prstGeom prst="rect">
            <a:avLst/>
          </a:prstGeom>
        </p:spPr>
        <p:txBody>
          <a:bodyPr>
            <a:normAutofit/>
          </a:bodyPr>
          <a:lstStyle/>
          <a:p>
            <a:r>
              <a:rPr lang="pt-BR" sz="3200" dirty="0">
                <a:latin typeface="Calibri" pitchFamily="34" charset="0"/>
              </a:rPr>
              <a:t>Uma tendência: apostar na </a:t>
            </a:r>
            <a:r>
              <a:rPr lang="pt-BR" sz="3200" dirty="0" smtClean="0">
                <a:latin typeface="Calibri" pitchFamily="34" charset="0"/>
              </a:rPr>
              <a:t>nova geração </a:t>
            </a:r>
            <a:r>
              <a:rPr lang="pt-BR" sz="3200" dirty="0">
                <a:latin typeface="Calibri" pitchFamily="34" charset="0"/>
              </a:rPr>
              <a:t>de empreendimentos inovadores</a:t>
            </a:r>
          </a:p>
        </p:txBody>
      </p:sp>
      <p:sp>
        <p:nvSpPr>
          <p:cNvPr id="7171" name="Rectangle 3"/>
          <p:cNvSpPr>
            <a:spLocks noGrp="1" noChangeArrowheads="1"/>
          </p:cNvSpPr>
          <p:nvPr>
            <p:ph type="body" idx="4294967295"/>
          </p:nvPr>
        </p:nvSpPr>
        <p:spPr>
          <a:xfrm>
            <a:off x="539552" y="1844824"/>
            <a:ext cx="8229600" cy="749300"/>
          </a:xfrm>
          <a:prstGeom prst="rect">
            <a:avLst/>
          </a:prstGeom>
        </p:spPr>
        <p:txBody>
          <a:bodyPr/>
          <a:lstStyle/>
          <a:p>
            <a:pPr algn="ctr">
              <a:buFontTx/>
              <a:buNone/>
            </a:pPr>
            <a:r>
              <a:rPr lang="pt-BR" sz="2800" dirty="0">
                <a:latin typeface="Calibri" pitchFamily="34" charset="0"/>
              </a:rPr>
              <a:t>... </a:t>
            </a:r>
            <a:r>
              <a:rPr lang="pt-BR" sz="2800" dirty="0" smtClean="0">
                <a:latin typeface="Calibri" pitchFamily="34" charset="0"/>
              </a:rPr>
              <a:t>“melhor” conectados </a:t>
            </a:r>
            <a:r>
              <a:rPr lang="pt-BR" sz="2800" dirty="0">
                <a:latin typeface="Calibri" pitchFamily="34" charset="0"/>
              </a:rPr>
              <a:t>com as </a:t>
            </a:r>
            <a:r>
              <a:rPr lang="pt-BR" sz="2800" dirty="0" err="1">
                <a:latin typeface="Calibri" pitchFamily="34" charset="0"/>
              </a:rPr>
              <a:t>ICTs</a:t>
            </a:r>
            <a:r>
              <a:rPr lang="pt-BR" sz="2800" dirty="0">
                <a:latin typeface="Calibri" pitchFamily="34" charset="0"/>
              </a:rPr>
              <a:t> e com o mercado</a:t>
            </a:r>
          </a:p>
        </p:txBody>
      </p:sp>
      <p:grpSp>
        <p:nvGrpSpPr>
          <p:cNvPr id="2" name="Group 4"/>
          <p:cNvGrpSpPr>
            <a:grpSpLocks/>
          </p:cNvGrpSpPr>
          <p:nvPr/>
        </p:nvGrpSpPr>
        <p:grpSpPr bwMode="auto">
          <a:xfrm>
            <a:off x="1958479" y="3367360"/>
            <a:ext cx="5505451" cy="3133725"/>
            <a:chOff x="1125" y="1616"/>
            <a:chExt cx="3468" cy="1974"/>
          </a:xfrm>
        </p:grpSpPr>
        <p:sp>
          <p:nvSpPr>
            <p:cNvPr id="12293" name="AutoShape 5"/>
            <p:cNvSpPr>
              <a:spLocks noChangeArrowheads="1"/>
            </p:cNvSpPr>
            <p:nvPr/>
          </p:nvSpPr>
          <p:spPr bwMode="auto">
            <a:xfrm>
              <a:off x="2109" y="1616"/>
              <a:ext cx="1497" cy="1180"/>
            </a:xfrm>
            <a:prstGeom prst="flowChartExtract">
              <a:avLst/>
            </a:prstGeom>
            <a:solidFill>
              <a:schemeClr val="accent1"/>
            </a:solidFill>
            <a:ln w="9525">
              <a:noFill/>
              <a:miter lim="800000"/>
              <a:headEnd/>
              <a:tailEnd/>
            </a:ln>
            <a:effectLst>
              <a:prstShdw prst="shdw17" dist="17961" dir="2700000">
                <a:schemeClr val="accent1">
                  <a:gamma/>
                  <a:shade val="60000"/>
                  <a:invGamma/>
                </a:schemeClr>
              </a:prstShdw>
            </a:effectLst>
          </p:spPr>
          <p:txBody>
            <a:bodyPr wrap="none" anchor="ctr"/>
            <a:lstStyle/>
            <a:p>
              <a:pPr fontAlgn="auto">
                <a:spcBef>
                  <a:spcPts val="0"/>
                </a:spcBef>
                <a:spcAft>
                  <a:spcPts val="0"/>
                </a:spcAft>
                <a:defRPr/>
              </a:pPr>
              <a:endParaRPr lang="pt-BR">
                <a:latin typeface="Calibri" pitchFamily="34" charset="0"/>
              </a:endParaRPr>
            </a:p>
          </p:txBody>
        </p:sp>
        <p:sp>
          <p:nvSpPr>
            <p:cNvPr id="7174" name="Text Box 6"/>
            <p:cNvSpPr txBox="1">
              <a:spLocks noChangeArrowheads="1"/>
            </p:cNvSpPr>
            <p:nvPr/>
          </p:nvSpPr>
          <p:spPr bwMode="auto">
            <a:xfrm>
              <a:off x="1125" y="1933"/>
              <a:ext cx="1103" cy="756"/>
            </a:xfrm>
            <a:prstGeom prst="rect">
              <a:avLst/>
            </a:prstGeom>
            <a:noFill/>
            <a:ln w="9525">
              <a:noFill/>
              <a:miter lim="800000"/>
              <a:headEnd/>
              <a:tailEnd/>
            </a:ln>
          </p:spPr>
          <p:txBody>
            <a:bodyPr wrap="none">
              <a:spAutoFit/>
            </a:bodyPr>
            <a:lstStyle/>
            <a:p>
              <a:pPr algn="ctr"/>
              <a:r>
                <a:rPr lang="pt-BR" b="1" dirty="0">
                  <a:latin typeface="Calibri" pitchFamily="34" charset="0"/>
                </a:rPr>
                <a:t>P&amp;D</a:t>
              </a:r>
            </a:p>
            <a:p>
              <a:pPr algn="ctr"/>
              <a:r>
                <a:rPr lang="pt-BR" b="1" i="1" dirty="0">
                  <a:solidFill>
                    <a:schemeClr val="hlink"/>
                  </a:solidFill>
                  <a:latin typeface="Calibri" pitchFamily="34" charset="0"/>
                </a:rPr>
                <a:t>laboratórios</a:t>
              </a:r>
            </a:p>
            <a:p>
              <a:pPr algn="ctr"/>
              <a:r>
                <a:rPr lang="pt-BR" b="1" i="1" dirty="0">
                  <a:solidFill>
                    <a:schemeClr val="hlink"/>
                  </a:solidFill>
                  <a:latin typeface="Calibri" pitchFamily="34" charset="0"/>
                </a:rPr>
                <a:t>parceiros</a:t>
              </a:r>
            </a:p>
          </p:txBody>
        </p:sp>
        <p:sp>
          <p:nvSpPr>
            <p:cNvPr id="7175" name="Text Box 7"/>
            <p:cNvSpPr txBox="1">
              <a:spLocks noChangeArrowheads="1"/>
            </p:cNvSpPr>
            <p:nvPr/>
          </p:nvSpPr>
          <p:spPr bwMode="auto">
            <a:xfrm>
              <a:off x="3567" y="1933"/>
              <a:ext cx="1026" cy="756"/>
            </a:xfrm>
            <a:prstGeom prst="rect">
              <a:avLst/>
            </a:prstGeom>
            <a:noFill/>
            <a:ln w="9525">
              <a:noFill/>
              <a:miter lim="800000"/>
              <a:headEnd/>
              <a:tailEnd/>
            </a:ln>
          </p:spPr>
          <p:txBody>
            <a:bodyPr wrap="none">
              <a:spAutoFit/>
            </a:bodyPr>
            <a:lstStyle/>
            <a:p>
              <a:pPr algn="ctr"/>
              <a:r>
                <a:rPr lang="pt-BR" b="1">
                  <a:latin typeface="Calibri" pitchFamily="34" charset="0"/>
                </a:rPr>
                <a:t>Inovação</a:t>
              </a:r>
            </a:p>
            <a:p>
              <a:pPr algn="ctr"/>
              <a:r>
                <a:rPr lang="pt-BR" b="1" i="1">
                  <a:solidFill>
                    <a:schemeClr val="hlink"/>
                  </a:solidFill>
                  <a:latin typeface="Calibri" pitchFamily="34" charset="0"/>
                </a:rPr>
                <a:t>incubadora</a:t>
              </a:r>
            </a:p>
            <a:p>
              <a:pPr algn="ctr"/>
              <a:r>
                <a:rPr lang="pt-BR" b="1" i="1">
                  <a:solidFill>
                    <a:schemeClr val="hlink"/>
                  </a:solidFill>
                  <a:latin typeface="Calibri" pitchFamily="34" charset="0"/>
                </a:rPr>
                <a:t>parque</a:t>
              </a:r>
            </a:p>
          </p:txBody>
        </p:sp>
        <p:sp>
          <p:nvSpPr>
            <p:cNvPr id="7176" name="Text Box 8"/>
            <p:cNvSpPr txBox="1">
              <a:spLocks noChangeArrowheads="1"/>
            </p:cNvSpPr>
            <p:nvPr/>
          </p:nvSpPr>
          <p:spPr bwMode="auto">
            <a:xfrm>
              <a:off x="2359" y="2834"/>
              <a:ext cx="1082" cy="756"/>
            </a:xfrm>
            <a:prstGeom prst="rect">
              <a:avLst/>
            </a:prstGeom>
            <a:noFill/>
            <a:ln w="9525">
              <a:noFill/>
              <a:miter lim="800000"/>
              <a:headEnd/>
              <a:tailEnd/>
            </a:ln>
          </p:spPr>
          <p:txBody>
            <a:bodyPr wrap="none">
              <a:spAutoFit/>
            </a:bodyPr>
            <a:lstStyle/>
            <a:p>
              <a:pPr algn="ctr"/>
              <a:r>
                <a:rPr lang="pt-BR" b="1" dirty="0">
                  <a:latin typeface="Calibri" pitchFamily="34" charset="0"/>
                </a:rPr>
                <a:t>Formação</a:t>
              </a:r>
            </a:p>
            <a:p>
              <a:pPr algn="ctr"/>
              <a:r>
                <a:rPr lang="pt-BR" b="1" i="1" dirty="0">
                  <a:solidFill>
                    <a:schemeClr val="hlink"/>
                  </a:solidFill>
                  <a:latin typeface="Calibri" pitchFamily="34" charset="0"/>
                </a:rPr>
                <a:t>sala de aula</a:t>
              </a:r>
            </a:p>
            <a:p>
              <a:pPr algn="ctr"/>
              <a:r>
                <a:rPr lang="pt-BR" b="1" i="1" dirty="0">
                  <a:solidFill>
                    <a:schemeClr val="hlink"/>
                  </a:solidFill>
                  <a:latin typeface="Calibri" pitchFamily="34" charset="0"/>
                </a:rPr>
                <a:t>empresa</a:t>
              </a:r>
            </a:p>
          </p:txBody>
        </p:sp>
      </p:grpSp>
      <p:sp>
        <p:nvSpPr>
          <p:cNvPr id="12" name="Texto explicativo retangular com cantos arredondados 11"/>
          <p:cNvSpPr/>
          <p:nvPr/>
        </p:nvSpPr>
        <p:spPr>
          <a:xfrm>
            <a:off x="6101854" y="2811735"/>
            <a:ext cx="2214562" cy="785813"/>
          </a:xfrm>
          <a:prstGeom prst="wedgeRoundRectCallout">
            <a:avLst>
              <a:gd name="adj1" fmla="val -41367"/>
              <a:gd name="adj2" fmla="val 100932"/>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sz="2000" b="1" i="1" dirty="0">
                <a:solidFill>
                  <a:srgbClr val="FF0000"/>
                </a:solidFill>
                <a:latin typeface="Calibri" pitchFamily="34" charset="0"/>
              </a:rPr>
              <a:t>Spin </a:t>
            </a:r>
            <a:r>
              <a:rPr lang="pt-BR" sz="2000" b="1" i="1" dirty="0" err="1">
                <a:solidFill>
                  <a:srgbClr val="FF0000"/>
                </a:solidFill>
                <a:latin typeface="Calibri" pitchFamily="34" charset="0"/>
              </a:rPr>
              <a:t>offs</a:t>
            </a:r>
            <a:r>
              <a:rPr lang="pt-BR" sz="2000" b="1" i="1" dirty="0">
                <a:solidFill>
                  <a:srgbClr val="FF0000"/>
                </a:solidFill>
                <a:latin typeface="Calibri" pitchFamily="34" charset="0"/>
              </a:rPr>
              <a:t> </a:t>
            </a:r>
            <a:r>
              <a:rPr lang="pt-BR" sz="2000" b="1" dirty="0">
                <a:solidFill>
                  <a:srgbClr val="FF0000"/>
                </a:solidFill>
                <a:latin typeface="Calibri" pitchFamily="34" charset="0"/>
              </a:rPr>
              <a:t>acadêmicos</a:t>
            </a:r>
          </a:p>
        </p:txBody>
      </p:sp>
      <p:sp>
        <p:nvSpPr>
          <p:cNvPr id="10" name="Seta em curva para cima 9"/>
          <p:cNvSpPr/>
          <p:nvPr/>
        </p:nvSpPr>
        <p:spPr>
          <a:xfrm>
            <a:off x="3030041" y="5383485"/>
            <a:ext cx="3500438" cy="1285875"/>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solidFill>
                <a:schemeClr val="tx1"/>
              </a:solidFill>
              <a:latin typeface="Calibri" pitchFamily="34" charset="0"/>
            </a:endParaRPr>
          </a:p>
        </p:txBody>
      </p:sp>
      <p:sp>
        <p:nvSpPr>
          <p:cNvPr id="11" name="Seta em curva para baixo 10"/>
          <p:cNvSpPr/>
          <p:nvPr/>
        </p:nvSpPr>
        <p:spPr>
          <a:xfrm>
            <a:off x="2958604" y="2740298"/>
            <a:ext cx="3143250" cy="1071562"/>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solidFill>
                <a:schemeClr val="tx1"/>
              </a:solidFill>
              <a:latin typeface="Calibri" pitchFamily="34" charset="0"/>
            </a:endParaRPr>
          </a:p>
        </p:txBody>
      </p:sp>
      <p:sp>
        <p:nvSpPr>
          <p:cNvPr id="13" name="Texto explicativo retangular com cantos arredondados 12"/>
          <p:cNvSpPr/>
          <p:nvPr/>
        </p:nvSpPr>
        <p:spPr>
          <a:xfrm>
            <a:off x="1101229" y="3168923"/>
            <a:ext cx="1428750" cy="642937"/>
          </a:xfrm>
          <a:prstGeom prst="wedgeRoundRectCallout">
            <a:avLst>
              <a:gd name="adj1" fmla="val 36559"/>
              <a:gd name="adj2" fmla="val 76690"/>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sz="2000" b="1" i="1" dirty="0">
                <a:solidFill>
                  <a:srgbClr val="FF0000"/>
                </a:solidFill>
                <a:latin typeface="Calibri" pitchFamily="34" charset="0"/>
              </a:rPr>
              <a:t>NIT</a:t>
            </a:r>
            <a:endParaRPr lang="pt-BR" sz="2000" b="1" dirty="0">
              <a:solidFill>
                <a:srgbClr val="FF0000"/>
              </a:solidFill>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Um novo </a:t>
            </a:r>
            <a:r>
              <a:rPr lang="pt-BR" dirty="0" smtClean="0"/>
              <a:t>cenário no país...</a:t>
            </a:r>
            <a:endParaRPr lang="pt-BR" dirty="0"/>
          </a:p>
        </p:txBody>
      </p:sp>
      <p:sp>
        <p:nvSpPr>
          <p:cNvPr id="3" name="Espaço Reservado para Conteúdo 2"/>
          <p:cNvSpPr>
            <a:spLocks noGrp="1"/>
          </p:cNvSpPr>
          <p:nvPr>
            <p:ph idx="1"/>
          </p:nvPr>
        </p:nvSpPr>
        <p:spPr/>
        <p:txBody>
          <a:bodyPr>
            <a:normAutofit fontScale="92500"/>
          </a:bodyPr>
          <a:lstStyle/>
          <a:p>
            <a:r>
              <a:rPr lang="pt-BR" dirty="0" smtClean="0"/>
              <a:t>... traz mudanças expressivas na política tecnológica brasileira</a:t>
            </a:r>
          </a:p>
          <a:p>
            <a:pPr lvl="1"/>
            <a:r>
              <a:rPr lang="pt-BR" dirty="0" smtClean="0"/>
              <a:t>Temos um novo marco legal para o apoio à inovação</a:t>
            </a:r>
          </a:p>
          <a:p>
            <a:pPr lvl="1"/>
            <a:r>
              <a:rPr lang="pt-BR" dirty="0" smtClean="0"/>
              <a:t>Foram criados novos instrumentos destinado a incentivar a adoção de estratégias inovativas pelas empresas</a:t>
            </a:r>
          </a:p>
          <a:p>
            <a:pPr lvl="1"/>
            <a:r>
              <a:rPr lang="pt-BR" dirty="0" smtClean="0"/>
              <a:t>Observamos mecanismos de cooperação mais efetivos entre as esferas pública e privada</a:t>
            </a:r>
          </a:p>
          <a:p>
            <a:pPr lvl="1">
              <a:buNone/>
            </a:pPr>
            <a:r>
              <a:rPr lang="pt-BR" dirty="0" smtClean="0">
                <a:solidFill>
                  <a:schemeClr val="accent6"/>
                </a:solidFill>
              </a:rPr>
              <a:t>... busca-se a melhor equação para uma diminuição dos riscos associados às atividades de inovação.</a:t>
            </a:r>
            <a:endParaRPr lang="pt-BR" dirty="0">
              <a:solidFill>
                <a:schemeClr val="accent6"/>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Para as empresas, um novo desafio!</a:t>
            </a:r>
            <a:endParaRPr lang="pt-BR" dirty="0"/>
          </a:p>
        </p:txBody>
      </p:sp>
      <p:sp>
        <p:nvSpPr>
          <p:cNvPr id="3" name="Espaço Reservado para Conteúdo 2"/>
          <p:cNvSpPr>
            <a:spLocks noGrp="1"/>
          </p:cNvSpPr>
          <p:nvPr>
            <p:ph idx="1"/>
          </p:nvPr>
        </p:nvSpPr>
        <p:spPr/>
        <p:txBody>
          <a:bodyPr/>
          <a:lstStyle/>
          <a:p>
            <a:r>
              <a:rPr lang="pt-BR" dirty="0" smtClean="0"/>
              <a:t>Os novos instrumentos demandam </a:t>
            </a:r>
            <a:r>
              <a:rPr lang="pt-BR" u="sng" dirty="0" smtClean="0"/>
              <a:t>maior capacidade de organização e de planejamento </a:t>
            </a:r>
            <a:r>
              <a:rPr lang="pt-BR" dirty="0" smtClean="0"/>
              <a:t>das empresas ...</a:t>
            </a:r>
          </a:p>
          <a:p>
            <a:pPr lvl="1"/>
            <a:r>
              <a:rPr lang="pt-BR" dirty="0" smtClean="0"/>
              <a:t>torna-se essencial a </a:t>
            </a:r>
            <a:r>
              <a:rPr lang="pt-BR" u="sng" dirty="0" smtClean="0"/>
              <a:t>formulação de estratégias </a:t>
            </a:r>
            <a:r>
              <a:rPr lang="pt-BR" dirty="0" smtClean="0"/>
              <a:t>na concepção dos projetos de inovação</a:t>
            </a:r>
          </a:p>
          <a:p>
            <a:r>
              <a:rPr lang="pt-BR" dirty="0" smtClean="0"/>
              <a:t>Como a SUA </a:t>
            </a:r>
            <a:r>
              <a:rPr lang="pt-BR" dirty="0" smtClean="0"/>
              <a:t>(futura) empresa </a:t>
            </a:r>
            <a:r>
              <a:rPr lang="pt-BR" dirty="0" smtClean="0"/>
              <a:t>estrutura as atividades de </a:t>
            </a:r>
            <a:r>
              <a:rPr lang="pt-BR" dirty="0" err="1" smtClean="0"/>
              <a:t>P&amp;D</a:t>
            </a:r>
            <a:r>
              <a:rPr lang="pt-BR" dirty="0" smtClean="0"/>
              <a:t> e inovação?</a:t>
            </a:r>
            <a:endParaRPr lang="pt-B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Inovação é</a:t>
            </a:r>
            <a:r>
              <a:rPr lang="pt-BR" dirty="0" smtClean="0"/>
              <a:t> ...</a:t>
            </a:r>
            <a:endParaRPr lang="pt-BR" dirty="0"/>
          </a:p>
        </p:txBody>
      </p:sp>
      <p:sp>
        <p:nvSpPr>
          <p:cNvPr id="3" name="Espaço Reservado para Conteúdo 2"/>
          <p:cNvSpPr>
            <a:spLocks noGrp="1"/>
          </p:cNvSpPr>
          <p:nvPr>
            <p:ph idx="1"/>
          </p:nvPr>
        </p:nvSpPr>
        <p:spPr/>
        <p:txBody>
          <a:bodyPr/>
          <a:lstStyle/>
          <a:p>
            <a:r>
              <a:rPr lang="pt-BR" dirty="0" smtClean="0"/>
              <a:t>“a concepção de novo produto ou processo de fabricação, bem como a agregação de novas funcionalidades ou características ao produto ou processo que implique melhorias incrementais e efetivo ganho de qualidade ou produtividade, resultando maior competitividade no mercado.” Lei do Bem (2006)</a:t>
            </a:r>
            <a:endParaRPr lang="pt-B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2384</TotalTime>
  <Words>4620</Words>
  <Application>Microsoft Office PowerPoint</Application>
  <PresentationFormat>Apresentação na tela (4:3)</PresentationFormat>
  <Paragraphs>426</Paragraphs>
  <Slides>54</Slides>
  <Notes>3</Notes>
  <HiddenSlides>0</HiddenSlides>
  <MMClips>0</MMClips>
  <ScaleCrop>false</ScaleCrop>
  <HeadingPairs>
    <vt:vector size="4" baseType="variant">
      <vt:variant>
        <vt:lpstr>Tema</vt:lpstr>
      </vt:variant>
      <vt:variant>
        <vt:i4>1</vt:i4>
      </vt:variant>
      <vt:variant>
        <vt:lpstr>Títulos de slides</vt:lpstr>
      </vt:variant>
      <vt:variant>
        <vt:i4>54</vt:i4>
      </vt:variant>
    </vt:vector>
  </HeadingPairs>
  <TitlesOfParts>
    <vt:vector size="55" baseType="lpstr">
      <vt:lpstr>Tema do Office</vt:lpstr>
      <vt:lpstr>$$ para Inovação ...iniciando um negócio inovador com $$...</vt:lpstr>
      <vt:lpstr>Você precisa conhecer ... </vt:lpstr>
      <vt:lpstr>O Sistema Nacional de Inovação </vt:lpstr>
      <vt:lpstr>Slide 4</vt:lpstr>
      <vt:lpstr>Evolução dos Recursos para Fomento à Inovação (Em R$ milhões, Por Natureza)</vt:lpstr>
      <vt:lpstr>Uma tendência: apostar na nova geração de empreendimentos inovadores</vt:lpstr>
      <vt:lpstr>Um novo cenário no país...</vt:lpstr>
      <vt:lpstr>Para as empresas, um novo desafio!</vt:lpstr>
      <vt:lpstr>Inovação é ...</vt:lpstr>
      <vt:lpstr>O que implica ser inovador ...</vt:lpstr>
      <vt:lpstr>Como se mede a inovação no Brasil?</vt:lpstr>
      <vt:lpstr>A inovação pode ser no produto, processo, serviço ou no modelo de negócio</vt:lpstr>
      <vt:lpstr>Ciclo completo PD&amp;I em uma empresa inovadora</vt:lpstr>
      <vt:lpstr>Quais são os instrumentos de fomento à inovação?    As agências de fomento em operação e as linhas mais apropriadas ... </vt:lpstr>
      <vt:lpstr>Instrumentos de Fomento</vt:lpstr>
      <vt:lpstr>Slide 16</vt:lpstr>
      <vt:lpstr>Linhas de Financiamento Reembolsáveis</vt:lpstr>
      <vt:lpstr>Linhas de financiamento reembolsáveis</vt:lpstr>
      <vt:lpstr>Finep: Linhas de financiamento reembolsáveis</vt:lpstr>
      <vt:lpstr>Categorias de projetos no Inova Brasil</vt:lpstr>
      <vt:lpstr>Operação do Inova Brasil</vt:lpstr>
      <vt:lpstr>Programa Juro Zero</vt:lpstr>
      <vt:lpstr>BNDES: Linhas de financiamento reembolsáveis</vt:lpstr>
      <vt:lpstr>Síntese: Finep vs. BNDES</vt:lpstr>
      <vt:lpstr>Síntese: Finep vs. BNDES</vt:lpstr>
      <vt:lpstr>Dica</vt:lpstr>
      <vt:lpstr>Linhas de Financiamento Não- reembolsáveis</vt:lpstr>
      <vt:lpstr>Linhas de financiamento não- reembolsáveis</vt:lpstr>
      <vt:lpstr>Subvenção Econômica: O que é?</vt:lpstr>
      <vt:lpstr>Subvenção Econômica: Como funciona?</vt:lpstr>
      <vt:lpstr>Síntese da Subvenção Econômica</vt:lpstr>
      <vt:lpstr>Vantagens do Subvenção Econômica</vt:lpstr>
      <vt:lpstr>Subvenção Econômica: PAPPE Subvenção</vt:lpstr>
      <vt:lpstr>Subvenção Econômica: PRIME</vt:lpstr>
      <vt:lpstr>Subvenção Econômica: PRIME</vt:lpstr>
      <vt:lpstr>Subvenção Econômica: PRIME</vt:lpstr>
      <vt:lpstr>PRIME/Fundação PaqTcPB: Setor CNAE</vt:lpstr>
      <vt:lpstr>Subvenção para a contratação de pesquisadores – Finep</vt:lpstr>
      <vt:lpstr>Programa RHAE - Pesquisador na Empresa – CNPq</vt:lpstr>
      <vt:lpstr>Programa RHAE - Pesquisador na Empresa – CNPq</vt:lpstr>
      <vt:lpstr>Fundos de Capital de Risco</vt:lpstr>
      <vt:lpstr>Fundos de capital de risco – Finep</vt:lpstr>
      <vt:lpstr>Incubadora de Fundos Inovar – Finep</vt:lpstr>
      <vt:lpstr>Programa Inovar Semente – Finep</vt:lpstr>
      <vt:lpstr>Criação de cultura empreendedora...</vt:lpstr>
      <vt:lpstr>Perfil de Empresa Desejado</vt:lpstr>
      <vt:lpstr>Programa de Capital Semente / Criatec – BNDES</vt:lpstr>
      <vt:lpstr>Programa de Capital Semente / Criatec – BNDES</vt:lpstr>
      <vt:lpstr>Fatores críticos de sucesso na aprovação de projetos</vt:lpstr>
      <vt:lpstr>Fatores críticos de sucesso na aprovação de projetos</vt:lpstr>
      <vt:lpstr>(ter uma agenda) Desenvolvimento e financiamento da empresa</vt:lpstr>
      <vt:lpstr>Não esquecer...</vt:lpstr>
      <vt:lpstr>Um caminho para MPEs inovadoras...</vt:lpstr>
      <vt:lpstr>Leituras (apontadores) Interessantes</vt:lpstr>
    </vt:vector>
  </TitlesOfParts>
  <Company>Grifo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Carlos</dc:creator>
  <cp:lastModifiedBy>User</cp:lastModifiedBy>
  <cp:revision>261</cp:revision>
  <dcterms:created xsi:type="dcterms:W3CDTF">2009-06-17T19:29:58Z</dcterms:created>
  <dcterms:modified xsi:type="dcterms:W3CDTF">2011-04-06T23:19:49Z</dcterms:modified>
</cp:coreProperties>
</file>