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59" r:id="rId5"/>
    <p:sldId id="260" r:id="rId6"/>
    <p:sldId id="261" r:id="rId7"/>
    <p:sldId id="267" r:id="rId8"/>
    <p:sldId id="262" r:id="rId9"/>
    <p:sldId id="263" r:id="rId10"/>
    <p:sldId id="272" r:id="rId11"/>
    <p:sldId id="271" r:id="rId12"/>
    <p:sldId id="270" r:id="rId13"/>
    <p:sldId id="273" r:id="rId14"/>
    <p:sldId id="275" r:id="rId15"/>
    <p:sldId id="274" r:id="rId16"/>
    <p:sldId id="268" r:id="rId17"/>
    <p:sldId id="269" r:id="rId18"/>
    <p:sldId id="265" r:id="rId1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6CD7D83B-277A-472A-B4AD-268FC5CB67FB}" type="datetimeFigureOut">
              <a:rPr lang="pt-BR" smtClean="0"/>
              <a:pPr/>
              <a:t>15/08/2011</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2E17FA5-DB5F-40D1-B744-7ECBEA2AE121}"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D7D83B-277A-472A-B4AD-268FC5CB67FB}" type="datetimeFigureOut">
              <a:rPr lang="pt-BR" smtClean="0"/>
              <a:pPr/>
              <a:t>15/08/2011</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E17FA5-DB5F-40D1-B744-7ECBEA2AE121}"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751063"/>
            <a:ext cx="7772400" cy="1470025"/>
          </a:xfrm>
        </p:spPr>
        <p:txBody>
          <a:bodyPr/>
          <a:lstStyle/>
          <a:p>
            <a:r>
              <a:rPr lang="pt-BR" dirty="0" smtClean="0"/>
              <a:t>Ideias Empreendedoras</a:t>
            </a:r>
            <a:br>
              <a:rPr lang="pt-BR" dirty="0" smtClean="0"/>
            </a:br>
            <a:r>
              <a:rPr lang="pt-BR" dirty="0" smtClean="0"/>
              <a:t>...da ideia ao negócio...</a:t>
            </a:r>
            <a:endParaRPr lang="pt-BR" dirty="0"/>
          </a:p>
        </p:txBody>
      </p:sp>
      <p:sp>
        <p:nvSpPr>
          <p:cNvPr id="3" name="Subtítulo 2"/>
          <p:cNvSpPr>
            <a:spLocks noGrp="1"/>
          </p:cNvSpPr>
          <p:nvPr>
            <p:ph type="subTitle" idx="1"/>
          </p:nvPr>
        </p:nvSpPr>
        <p:spPr>
          <a:xfrm>
            <a:off x="1371600" y="4268688"/>
            <a:ext cx="6400800" cy="1752600"/>
          </a:xfrm>
        </p:spPr>
        <p:txBody>
          <a:bodyPr/>
          <a:lstStyle/>
          <a:p>
            <a:r>
              <a:rPr lang="pt-BR" dirty="0" err="1" smtClean="0"/>
              <a:t>Francilene</a:t>
            </a:r>
            <a:r>
              <a:rPr lang="pt-BR" dirty="0" smtClean="0"/>
              <a:t> Garcia</a:t>
            </a:r>
          </a:p>
          <a:p>
            <a:r>
              <a:rPr lang="pt-BR" dirty="0" smtClean="0"/>
              <a:t>DSC/CEEI/UFCG</a:t>
            </a:r>
            <a:endParaRPr lang="pt-BR" dirty="0"/>
          </a:p>
        </p:txBody>
      </p:sp>
      <p:pic>
        <p:nvPicPr>
          <p:cNvPr id="1030" name="Picture 6" descr="http://t3.gstatic.com/images?q=tbn:ANd9GcTl_X6SLINsYoW1NbSUb0_YUS49mnz0-A3RC0Ov4ODNaCPnOJyu&amp;t=1"/>
          <p:cNvPicPr>
            <a:picLocks noChangeAspect="1" noChangeArrowheads="1"/>
          </p:cNvPicPr>
          <p:nvPr/>
        </p:nvPicPr>
        <p:blipFill>
          <a:blip r:embed="rId2" cstate="print"/>
          <a:srcRect/>
          <a:stretch>
            <a:fillRect/>
          </a:stretch>
        </p:blipFill>
        <p:spPr bwMode="auto">
          <a:xfrm>
            <a:off x="3275856" y="908720"/>
            <a:ext cx="2571750" cy="1771651"/>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Quais as tendências “quentes” para o mercado de TI?</a:t>
            </a:r>
            <a:endParaRPr lang="pt-BR" dirty="0"/>
          </a:p>
        </p:txBody>
      </p:sp>
      <p:sp>
        <p:nvSpPr>
          <p:cNvPr id="3" name="Subtítulo 2"/>
          <p:cNvSpPr>
            <a:spLocks noGrp="1"/>
          </p:cNvSpPr>
          <p:nvPr>
            <p:ph type="subTitle" idx="1"/>
          </p:nvPr>
        </p:nvSpPr>
        <p:spPr/>
        <p:txBody>
          <a:bodyPr/>
          <a:lstStyle/>
          <a:p>
            <a:r>
              <a:rPr lang="pt-BR" dirty="0" smtClean="0"/>
              <a:t>O que está roubando a cena em 2011...</a:t>
            </a:r>
            <a:endParaRPr lang="pt-B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16632"/>
            <a:ext cx="8229600" cy="1143000"/>
          </a:xfrm>
        </p:spPr>
        <p:txBody>
          <a:bodyPr>
            <a:normAutofit fontScale="90000"/>
          </a:bodyPr>
          <a:lstStyle/>
          <a:p>
            <a:r>
              <a:rPr lang="pt-BR" dirty="0" smtClean="0"/>
              <a:t>Tendências de TI para 2010/2011 </a:t>
            </a:r>
            <a:r>
              <a:rPr lang="pt-BR" sz="3600" dirty="0" smtClean="0"/>
              <a:t>(</a:t>
            </a:r>
            <a:r>
              <a:rPr lang="pt-BR" sz="3600" dirty="0" err="1" smtClean="0"/>
              <a:t>Gartner</a:t>
            </a:r>
            <a:r>
              <a:rPr lang="pt-BR" sz="3600" dirty="0" smtClean="0"/>
              <a:t> </a:t>
            </a:r>
            <a:r>
              <a:rPr lang="pt-BR" sz="3600" dirty="0" err="1" smtClean="0"/>
              <a:t>group</a:t>
            </a:r>
            <a:r>
              <a:rPr lang="pt-BR" sz="3600" dirty="0" smtClean="0"/>
              <a:t>)</a:t>
            </a:r>
            <a:endParaRPr lang="pt-BR" sz="3600" dirty="0"/>
          </a:p>
        </p:txBody>
      </p:sp>
      <p:sp>
        <p:nvSpPr>
          <p:cNvPr id="3" name="Espaço Reservado para Conteúdo 2"/>
          <p:cNvSpPr>
            <a:spLocks noGrp="1"/>
          </p:cNvSpPr>
          <p:nvPr>
            <p:ph idx="1"/>
          </p:nvPr>
        </p:nvSpPr>
        <p:spPr>
          <a:xfrm>
            <a:off x="179512" y="1268760"/>
            <a:ext cx="8784976" cy="5589240"/>
          </a:xfrm>
        </p:spPr>
        <p:txBody>
          <a:bodyPr>
            <a:noAutofit/>
          </a:bodyPr>
          <a:lstStyle/>
          <a:p>
            <a:r>
              <a:rPr lang="pt-BR" sz="1700" b="1" dirty="0" smtClean="0"/>
              <a:t>Cloud Computing</a:t>
            </a:r>
            <a:r>
              <a:rPr lang="pt-BR" sz="1700" dirty="0" smtClean="0"/>
              <a:t> – Nos próximos três anos, haverá a entrega de uma série de serviços na nuvem ofertadas pelas redes privadas e públicas. Fornecedores vão aumentar as implementações em </a:t>
            </a:r>
            <a:r>
              <a:rPr lang="pt-BR" sz="1700" dirty="0" err="1" smtClean="0"/>
              <a:t>cloud</a:t>
            </a:r>
            <a:r>
              <a:rPr lang="pt-BR" sz="1700" dirty="0" smtClean="0"/>
              <a:t> privada como software, hardware e metodologias para adoção das melhores práticas. Outros vão oferecer serviços para gerenciar remotamente o que está na nuvem. A </a:t>
            </a:r>
            <a:r>
              <a:rPr lang="pt-BR" sz="1700" dirty="0" err="1" smtClean="0"/>
              <a:t>Gartner</a:t>
            </a:r>
            <a:r>
              <a:rPr lang="pt-BR" sz="1700" dirty="0" smtClean="0"/>
              <a:t> estima que em 2012 haverá grandes empresas especializadas em </a:t>
            </a:r>
            <a:r>
              <a:rPr lang="pt-BR" sz="1700" dirty="0" err="1" smtClean="0"/>
              <a:t>cloudsourcing</a:t>
            </a:r>
            <a:r>
              <a:rPr lang="pt-BR" sz="1700" dirty="0" smtClean="0"/>
              <a:t> com capacidade para fazer toda a gestão de serviços contratados neste modelo. </a:t>
            </a:r>
            <a:endParaRPr lang="pt-BR" sz="1700" dirty="0" smtClean="0"/>
          </a:p>
          <a:p>
            <a:r>
              <a:rPr lang="pt-BR" sz="1700" b="1" dirty="0" smtClean="0"/>
              <a:t>Aplicações móveis e </a:t>
            </a:r>
            <a:r>
              <a:rPr lang="pt-BR" sz="1700" b="1" dirty="0" err="1" smtClean="0"/>
              <a:t>tablets</a:t>
            </a:r>
            <a:r>
              <a:rPr lang="pt-BR" sz="1700" dirty="0" smtClean="0"/>
              <a:t> – O </a:t>
            </a:r>
            <a:r>
              <a:rPr lang="pt-BR" sz="1700" dirty="0" err="1" smtClean="0"/>
              <a:t>Gartner</a:t>
            </a:r>
            <a:r>
              <a:rPr lang="pt-BR" sz="1700" dirty="0" smtClean="0"/>
              <a:t> estima que até o final de 2010, cerca de 1,2 bilhão de pessoas ao redor do mundo estarão carregando terminais móveis com capacidade para acessar diversas aplicações na web e fazer transações de e-commerce. Esses aparelhos terão recursos próximos aos dos computadores e os novos modelos sairão da indústria com grande capacidade de processamento. Já existem inúmeras aplicações para plataformas como o </a:t>
            </a:r>
            <a:r>
              <a:rPr lang="pt-BR" sz="1700" dirty="0" err="1" smtClean="0"/>
              <a:t>iPhone</a:t>
            </a:r>
            <a:r>
              <a:rPr lang="pt-BR" sz="1700" dirty="0" smtClean="0"/>
              <a:t> da Apple e outros modelos do mercado. Há uma corrida da indústria para entregar equipamentos com </a:t>
            </a:r>
            <a:r>
              <a:rPr lang="pt-BR" sz="1700" dirty="0" err="1" smtClean="0"/>
              <a:t>mútiplas</a:t>
            </a:r>
            <a:r>
              <a:rPr lang="pt-BR" sz="1700" dirty="0" smtClean="0"/>
              <a:t> </a:t>
            </a:r>
            <a:r>
              <a:rPr lang="pt-BR" sz="1700" dirty="0" err="1" smtClean="0"/>
              <a:t>funcões</a:t>
            </a:r>
            <a:r>
              <a:rPr lang="pt-BR" sz="1700" dirty="0" smtClean="0"/>
              <a:t>, como é o caso do </a:t>
            </a:r>
            <a:r>
              <a:rPr lang="pt-BR" sz="1700" dirty="0" err="1" smtClean="0"/>
              <a:t>i-Pad</a:t>
            </a:r>
            <a:r>
              <a:rPr lang="pt-BR" sz="1700" dirty="0" smtClean="0"/>
              <a:t> para que as pessoas ganhem cada vez mais mobilidade</a:t>
            </a:r>
            <a:r>
              <a:rPr lang="pt-BR" sz="1700" dirty="0" smtClean="0"/>
              <a:t>.</a:t>
            </a:r>
          </a:p>
          <a:p>
            <a:r>
              <a:rPr lang="pt-BR" sz="1700" b="1" dirty="0" smtClean="0"/>
              <a:t>Mídia social e colaboração</a:t>
            </a:r>
            <a:r>
              <a:rPr lang="pt-BR" sz="1700" dirty="0" smtClean="0"/>
              <a:t> – Haverá uma disseminação dos produtos para gestão social das redes e análise que empregam algoritmos para compreender essas comunidades. O </a:t>
            </a:r>
            <a:r>
              <a:rPr lang="pt-BR" sz="1700" dirty="0" err="1" smtClean="0"/>
              <a:t>Gartner</a:t>
            </a:r>
            <a:r>
              <a:rPr lang="pt-BR" sz="1700" dirty="0" smtClean="0"/>
              <a:t> prevê que até 2016, as tecnologias sociais serão integradas com a maioria dos aplicativos de negócios. As empresas devem reunir suas ferramentas de </a:t>
            </a:r>
            <a:r>
              <a:rPr lang="pt-BR" sz="1700" dirty="0" err="1" smtClean="0"/>
              <a:t>Customer</a:t>
            </a:r>
            <a:r>
              <a:rPr lang="pt-BR" sz="1700" dirty="0" smtClean="0"/>
              <a:t> </a:t>
            </a:r>
            <a:r>
              <a:rPr lang="pt-BR" sz="1700" dirty="0" err="1" smtClean="0"/>
              <a:t>Relationship</a:t>
            </a:r>
            <a:r>
              <a:rPr lang="pt-BR" sz="1700" dirty="0" smtClean="0"/>
              <a:t> Management (CRM) social, comunicação interna e colaboração para iniciativas públicas com estratégia coordenada.</a:t>
            </a:r>
            <a:endParaRPr lang="pt-BR" sz="1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179512" y="1196752"/>
            <a:ext cx="8605464" cy="5256584"/>
          </a:xfrm>
        </p:spPr>
        <p:txBody>
          <a:bodyPr>
            <a:noAutofit/>
          </a:bodyPr>
          <a:lstStyle/>
          <a:p>
            <a:r>
              <a:rPr lang="pt-BR" sz="1700" b="1" dirty="0" smtClean="0"/>
              <a:t>Vídeo</a:t>
            </a:r>
            <a:r>
              <a:rPr lang="pt-BR" sz="1700" dirty="0" smtClean="0"/>
              <a:t> – Será um tipo de mídia padrão usado pelas empresas para se comunicar mais rapidamente com seus públicos. Ao longo dos próximos três anos, o </a:t>
            </a:r>
            <a:r>
              <a:rPr lang="pt-BR" sz="1700" dirty="0" err="1" smtClean="0"/>
              <a:t>Gartner</a:t>
            </a:r>
            <a:r>
              <a:rPr lang="pt-BR" sz="1700" dirty="0" smtClean="0"/>
              <a:t> acredita que os conteúdos em vídeo serão comuns e se tornarão modelo de interação para a maioria dos usuários. Até 2013, mais de 25% dos conteúdos que os trabalhadores acessarem terá imagens, vídeo ou áudio</a:t>
            </a:r>
            <a:r>
              <a:rPr lang="pt-BR" sz="1700" dirty="0" smtClean="0"/>
              <a:t>.</a:t>
            </a:r>
          </a:p>
          <a:p>
            <a:r>
              <a:rPr lang="pt-BR" sz="1700" b="1" dirty="0" smtClean="0"/>
              <a:t>Ferramentas analíticas</a:t>
            </a:r>
            <a:r>
              <a:rPr lang="pt-BR" sz="1700" dirty="0" smtClean="0"/>
              <a:t> – Com o aumento da capacidade de processamento e conectividade dos terminais móveis, as empresas vão usar ferramentas analíticas de próxima geração para tomada de decisão. Serão utilizadas soluções de Business </a:t>
            </a:r>
            <a:r>
              <a:rPr lang="pt-BR" sz="1700" dirty="0" err="1" smtClean="0"/>
              <a:t>Intelligence</a:t>
            </a:r>
            <a:r>
              <a:rPr lang="pt-BR" sz="1700" dirty="0" smtClean="0"/>
              <a:t> que fazem simulações e previsões de resultados em tempo real pelos times que estão em campo para suportar os negócios. São sistemas que vão fazer projeção para o futuro e se apoiar não apenas em dados já existentes. Para isso, a </a:t>
            </a:r>
            <a:r>
              <a:rPr lang="pt-BR" sz="1700" dirty="0" err="1" smtClean="0"/>
              <a:t>infraestrutura</a:t>
            </a:r>
            <a:r>
              <a:rPr lang="pt-BR" sz="1700" dirty="0" smtClean="0"/>
              <a:t> existente passará por mudanças significativas para ganhar inteligência operacional</a:t>
            </a:r>
            <a:r>
              <a:rPr lang="pt-BR" sz="1700" dirty="0" smtClean="0"/>
              <a:t>.</a:t>
            </a:r>
          </a:p>
          <a:p>
            <a:r>
              <a:rPr lang="pt-BR" sz="1700" b="1" dirty="0" smtClean="0"/>
              <a:t>Análise social</a:t>
            </a:r>
            <a:r>
              <a:rPr lang="pt-BR" sz="1700" dirty="0" smtClean="0"/>
              <a:t> – Ganharão força as tecnologia para fazer medição, análise e interpretação de resultados das interações, associações entre as pessoas, temas e ideias. Estas interações podem ocorrer em aplicações de software social utilizadas no trabalho, nas comunidades internas, externas ou na mídia social. Elas incluem um número de técnicas de análise especializadas para redes sociais e os padrões de trabalho de indivíduos, grupos ou organizações. Possuem capacidade para coleta de dados de múltiplas fontes, identificam relações, avaliam impacto da qualidade e eficácia de um relacionamento.</a:t>
            </a:r>
          </a:p>
        </p:txBody>
      </p:sp>
      <p:sp>
        <p:nvSpPr>
          <p:cNvPr id="4" name="Título 1"/>
          <p:cNvSpPr>
            <a:spLocks noGrp="1"/>
          </p:cNvSpPr>
          <p:nvPr>
            <p:ph type="title"/>
          </p:nvPr>
        </p:nvSpPr>
        <p:spPr>
          <a:xfrm>
            <a:off x="457200" y="44624"/>
            <a:ext cx="8229600" cy="1143000"/>
          </a:xfrm>
        </p:spPr>
        <p:txBody>
          <a:bodyPr>
            <a:normAutofit fontScale="90000"/>
          </a:bodyPr>
          <a:lstStyle/>
          <a:p>
            <a:r>
              <a:rPr lang="pt-BR" dirty="0" smtClean="0"/>
              <a:t>Tendências de TI para 2010/2011 </a:t>
            </a:r>
            <a:r>
              <a:rPr lang="pt-BR" sz="3600" dirty="0" smtClean="0"/>
              <a:t>(</a:t>
            </a:r>
            <a:r>
              <a:rPr lang="pt-BR" sz="3600" dirty="0" err="1" smtClean="0"/>
              <a:t>Gartner</a:t>
            </a:r>
            <a:r>
              <a:rPr lang="pt-BR" sz="3600" dirty="0" smtClean="0"/>
              <a:t> </a:t>
            </a:r>
            <a:r>
              <a:rPr lang="pt-BR" sz="3600" dirty="0" err="1" smtClean="0"/>
              <a:t>group</a:t>
            </a:r>
            <a:r>
              <a:rPr lang="pt-BR" sz="3600" dirty="0" smtClean="0"/>
              <a:t>)</a:t>
            </a:r>
            <a:endParaRPr lang="pt-BR"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95536" y="1556792"/>
            <a:ext cx="8389440" cy="5040560"/>
          </a:xfrm>
        </p:spPr>
        <p:txBody>
          <a:bodyPr>
            <a:noAutofit/>
          </a:bodyPr>
          <a:lstStyle/>
          <a:p>
            <a:r>
              <a:rPr lang="pt-BR" sz="1700" b="1" dirty="0" smtClean="0"/>
              <a:t>Computação consciente</a:t>
            </a:r>
            <a:r>
              <a:rPr lang="pt-BR" sz="1700" dirty="0" smtClean="0"/>
              <a:t> – É um conceito para melhorar a interação e uso das informações pelo usuário de acordo com suas atividades e preferências. Pode ser aplicado para funcionários, clientes e parceiros de negócios. É um sistema que conhece o usuário e se antecipa para atender as necessidades dele, prestando atendimento personalizado, seja na entrega de serviços, produto ou conteúdo O </a:t>
            </a:r>
            <a:r>
              <a:rPr lang="pt-BR" sz="1700" dirty="0" err="1" smtClean="0"/>
              <a:t>Gartner</a:t>
            </a:r>
            <a:r>
              <a:rPr lang="pt-BR" sz="1700" dirty="0" smtClean="0"/>
              <a:t> prevê que até 2013, mais da metade das 500 maiores empresas da </a:t>
            </a:r>
            <a:r>
              <a:rPr lang="pt-BR" sz="1700" dirty="0" err="1" smtClean="0"/>
              <a:t>Fortune</a:t>
            </a:r>
            <a:r>
              <a:rPr lang="pt-BR" sz="1700" dirty="0" smtClean="0"/>
              <a:t> terá iniciativas computação de contexto </a:t>
            </a:r>
            <a:r>
              <a:rPr lang="pt-BR" sz="1700" dirty="0" smtClean="0"/>
              <a:t>consciente.</a:t>
            </a:r>
          </a:p>
          <a:p>
            <a:r>
              <a:rPr lang="pt-BR" sz="1800" b="1" dirty="0" smtClean="0"/>
              <a:t>Memória flash</a:t>
            </a:r>
            <a:r>
              <a:rPr lang="pt-BR" sz="1800" dirty="0" smtClean="0"/>
              <a:t> – O </a:t>
            </a:r>
            <a:r>
              <a:rPr lang="pt-BR" sz="1800" dirty="0" err="1" smtClean="0"/>
              <a:t>Gartner</a:t>
            </a:r>
            <a:r>
              <a:rPr lang="pt-BR" sz="1800" dirty="0" smtClean="0"/>
              <a:t> prevê enorme uso de memória flash em dispositivos de consumo, equipamentos de entretenimento e outros sistemas integrados de TI. Esse dispositivo é um semicondutor de memória, familiar por seu uso em </a:t>
            </a:r>
            <a:r>
              <a:rPr lang="pt-BR" sz="1800" dirty="0" err="1" smtClean="0"/>
              <a:t>pendrives</a:t>
            </a:r>
            <a:r>
              <a:rPr lang="pt-BR" sz="1800" dirty="0" smtClean="0"/>
              <a:t> e cartões de câmeras digitais. É muito mais rápida do que os discos giratórios, mas consideravelmente mais cara; porém, este diferencial está </a:t>
            </a:r>
            <a:r>
              <a:rPr lang="pt-BR" sz="1800" dirty="0" smtClean="0"/>
              <a:t>acabando.</a:t>
            </a:r>
          </a:p>
          <a:p>
            <a:r>
              <a:rPr lang="pt-BR" sz="1800" b="1" dirty="0" smtClean="0"/>
              <a:t>Computação </a:t>
            </a:r>
            <a:r>
              <a:rPr lang="pt-BR" sz="1800" b="1" dirty="0" err="1" smtClean="0"/>
              <a:t>ubiqua</a:t>
            </a:r>
            <a:r>
              <a:rPr lang="pt-BR" sz="1800" dirty="0" smtClean="0"/>
              <a:t> – Os especialistas sinalizam uma terceira onda da computação, com a chegada de equipamentos invisíveis. São sistemas que estarão presentes em diversas aplicações e vão se comunicar por etiquetas de </a:t>
            </a:r>
            <a:r>
              <a:rPr lang="pt-BR" sz="1800" dirty="0" err="1" smtClean="0"/>
              <a:t>radiofrequência</a:t>
            </a:r>
            <a:r>
              <a:rPr lang="pt-BR" sz="1800" dirty="0" smtClean="0"/>
              <a:t> (RFID) e chips sucessores. As redes terão de se preparar para gerenciar o processamento desses dispositivos de forma integrada com os demais sistemas de TI.</a:t>
            </a:r>
            <a:endParaRPr lang="pt-BR" sz="1700" dirty="0"/>
          </a:p>
        </p:txBody>
      </p:sp>
      <p:sp>
        <p:nvSpPr>
          <p:cNvPr id="4" name="Título 1"/>
          <p:cNvSpPr>
            <a:spLocks noGrp="1"/>
          </p:cNvSpPr>
          <p:nvPr>
            <p:ph type="title"/>
          </p:nvPr>
        </p:nvSpPr>
        <p:spPr>
          <a:xfrm>
            <a:off x="457200" y="44624"/>
            <a:ext cx="8229600" cy="1143000"/>
          </a:xfrm>
        </p:spPr>
        <p:txBody>
          <a:bodyPr>
            <a:normAutofit fontScale="90000"/>
          </a:bodyPr>
          <a:lstStyle/>
          <a:p>
            <a:r>
              <a:rPr lang="pt-BR" dirty="0" smtClean="0"/>
              <a:t>Tendências de TI para 2010/2011 </a:t>
            </a:r>
            <a:r>
              <a:rPr lang="pt-BR" sz="3600" dirty="0" smtClean="0"/>
              <a:t>(</a:t>
            </a:r>
            <a:r>
              <a:rPr lang="pt-BR" sz="3600" dirty="0" err="1" smtClean="0"/>
              <a:t>Gartner</a:t>
            </a:r>
            <a:r>
              <a:rPr lang="pt-BR" sz="3600" dirty="0" smtClean="0"/>
              <a:t> </a:t>
            </a:r>
            <a:r>
              <a:rPr lang="pt-BR" sz="3600" dirty="0" err="1" smtClean="0"/>
              <a:t>group</a:t>
            </a:r>
            <a:r>
              <a:rPr lang="pt-BR" sz="3600" dirty="0" smtClean="0"/>
              <a:t>)</a:t>
            </a:r>
            <a:endParaRPr lang="pt-BR"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95536" y="1556792"/>
            <a:ext cx="8389440" cy="2736304"/>
          </a:xfrm>
        </p:spPr>
        <p:txBody>
          <a:bodyPr>
            <a:noAutofit/>
          </a:bodyPr>
          <a:lstStyle/>
          <a:p>
            <a:r>
              <a:rPr lang="pt-BR" sz="1800" b="1" dirty="0" smtClean="0"/>
              <a:t>Computadores e </a:t>
            </a:r>
            <a:r>
              <a:rPr lang="pt-BR" sz="1800" b="1" dirty="0" err="1" smtClean="0"/>
              <a:t>infraestrutura</a:t>
            </a:r>
            <a:r>
              <a:rPr lang="pt-BR" sz="1800" b="1" dirty="0" smtClean="0"/>
              <a:t> “</a:t>
            </a:r>
            <a:r>
              <a:rPr lang="pt-BR" sz="1800" b="1" dirty="0" err="1" smtClean="0"/>
              <a:t>fabric-based</a:t>
            </a:r>
            <a:r>
              <a:rPr lang="pt-BR" sz="1800" b="1" dirty="0" smtClean="0"/>
              <a:t>”</a:t>
            </a:r>
            <a:r>
              <a:rPr lang="pt-BR" sz="1800" dirty="0" smtClean="0"/>
              <a:t> – Um computador “</a:t>
            </a:r>
            <a:r>
              <a:rPr lang="pt-BR" sz="1800" dirty="0" err="1" smtClean="0"/>
              <a:t>fabric-based</a:t>
            </a:r>
            <a:r>
              <a:rPr lang="pt-BR" sz="1800" dirty="0" smtClean="0"/>
              <a:t>” conta com uma arquitetura modular, aderente à </a:t>
            </a:r>
            <a:r>
              <a:rPr lang="pt-BR" sz="1800" dirty="0" err="1" smtClean="0"/>
              <a:t>virtualização</a:t>
            </a:r>
            <a:r>
              <a:rPr lang="pt-BR" sz="1800" dirty="0" smtClean="0"/>
              <a:t> e </a:t>
            </a:r>
            <a:r>
              <a:rPr lang="pt-BR" sz="1800" dirty="0" err="1" smtClean="0"/>
              <a:t>cloud</a:t>
            </a:r>
            <a:r>
              <a:rPr lang="pt-BR" sz="1800" dirty="0" smtClean="0"/>
              <a:t>, que pode ser construído e expandido a partir de módulos conectados em uma única placa. Na sua forma mais básica, esse tipo de </a:t>
            </a:r>
            <a:r>
              <a:rPr lang="pt-BR" sz="1800" dirty="0" err="1" smtClean="0"/>
              <a:t>infraestrutura</a:t>
            </a:r>
            <a:r>
              <a:rPr lang="pt-BR" sz="1800" dirty="0" smtClean="0"/>
              <a:t> consiste em processador, memória, I/O e outros componentes separados que, interconectados por uma placa, formam um pool de recursos gerenciados por um software específico para esse fim. Uma das vantagens desse tipo de computação é que pode ser fornecida por um único fornecedor, por um grupo de fornecedores que trabalham em parceria de compatibilidade ou por um integrador.</a:t>
            </a:r>
            <a:endParaRPr lang="pt-BR" sz="1700" dirty="0"/>
          </a:p>
        </p:txBody>
      </p:sp>
      <p:sp>
        <p:nvSpPr>
          <p:cNvPr id="4" name="Título 1"/>
          <p:cNvSpPr>
            <a:spLocks noGrp="1"/>
          </p:cNvSpPr>
          <p:nvPr>
            <p:ph type="title"/>
          </p:nvPr>
        </p:nvSpPr>
        <p:spPr>
          <a:xfrm>
            <a:off x="457200" y="44624"/>
            <a:ext cx="8229600" cy="1143000"/>
          </a:xfrm>
        </p:spPr>
        <p:txBody>
          <a:bodyPr>
            <a:normAutofit fontScale="90000"/>
          </a:bodyPr>
          <a:lstStyle/>
          <a:p>
            <a:r>
              <a:rPr lang="pt-BR" dirty="0" smtClean="0"/>
              <a:t>Tendências de TI para 2010/2011 </a:t>
            </a:r>
            <a:r>
              <a:rPr lang="pt-BR" sz="3600" dirty="0" smtClean="0"/>
              <a:t>(</a:t>
            </a:r>
            <a:r>
              <a:rPr lang="pt-BR" sz="3600" dirty="0" err="1" smtClean="0"/>
              <a:t>Gartner</a:t>
            </a:r>
            <a:r>
              <a:rPr lang="pt-BR" sz="3600" dirty="0" smtClean="0"/>
              <a:t> </a:t>
            </a:r>
            <a:r>
              <a:rPr lang="pt-BR" sz="3600" dirty="0" err="1" smtClean="0"/>
              <a:t>group</a:t>
            </a:r>
            <a:r>
              <a:rPr lang="pt-BR" sz="3600" dirty="0" smtClean="0"/>
              <a:t>)</a:t>
            </a:r>
            <a:endParaRPr lang="pt-BR" sz="3600" dirty="0"/>
          </a:p>
        </p:txBody>
      </p:sp>
      <p:sp>
        <p:nvSpPr>
          <p:cNvPr id="5" name="CaixaDeTexto 4"/>
          <p:cNvSpPr txBox="1"/>
          <p:nvPr/>
        </p:nvSpPr>
        <p:spPr>
          <a:xfrm>
            <a:off x="1619672" y="4653136"/>
            <a:ext cx="5688632" cy="1815882"/>
          </a:xfrm>
          <a:prstGeom prst="rect">
            <a:avLst/>
          </a:prstGeom>
          <a:noFill/>
        </p:spPr>
        <p:txBody>
          <a:bodyPr wrap="square" rtlCol="0">
            <a:spAutoFit/>
          </a:bodyPr>
          <a:lstStyle/>
          <a:p>
            <a:pPr algn="ctr"/>
            <a:r>
              <a:rPr lang="pt-BR" sz="2800" dirty="0" smtClean="0">
                <a:solidFill>
                  <a:schemeClr val="tx2"/>
                </a:solidFill>
              </a:rPr>
              <a:t>O segmento de TI cresce 5,7%/ano. Em 2011, a </a:t>
            </a:r>
            <a:r>
              <a:rPr lang="pt-BR" sz="2800" dirty="0" smtClean="0">
                <a:solidFill>
                  <a:schemeClr val="tx2"/>
                </a:solidFill>
              </a:rPr>
              <a:t>despesa mundial em TI </a:t>
            </a:r>
            <a:r>
              <a:rPr lang="pt-BR" sz="2800" dirty="0" smtClean="0">
                <a:solidFill>
                  <a:schemeClr val="tx2"/>
                </a:solidFill>
              </a:rPr>
              <a:t>deverá </a:t>
            </a:r>
            <a:r>
              <a:rPr lang="pt-BR" sz="2800" dirty="0" smtClean="0">
                <a:solidFill>
                  <a:schemeClr val="tx2"/>
                </a:solidFill>
              </a:rPr>
              <a:t>atingir os 1,6 </a:t>
            </a:r>
            <a:r>
              <a:rPr lang="pt-BR" sz="2800" dirty="0" smtClean="0">
                <a:solidFill>
                  <a:schemeClr val="tx2"/>
                </a:solidFill>
              </a:rPr>
              <a:t>bilhões </a:t>
            </a:r>
            <a:r>
              <a:rPr lang="pt-BR" sz="2800" dirty="0" smtClean="0">
                <a:solidFill>
                  <a:schemeClr val="tx2"/>
                </a:solidFill>
              </a:rPr>
              <a:t>de </a:t>
            </a:r>
            <a:r>
              <a:rPr lang="pt-BR" sz="2800" dirty="0" smtClean="0">
                <a:solidFill>
                  <a:schemeClr val="tx2"/>
                </a:solidFill>
              </a:rPr>
              <a:t>dólares.</a:t>
            </a:r>
            <a:endParaRPr lang="pt-BR" sz="2800" dirty="0">
              <a:solidFill>
                <a:schemeClr val="tx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Você tem alguma ideia?</a:t>
            </a:r>
            <a:br>
              <a:rPr lang="pt-BR" dirty="0" smtClean="0"/>
            </a:br>
            <a:r>
              <a:rPr lang="pt-BR" dirty="0" smtClean="0"/>
              <a:t>Ela pode vir a ser um negocio...</a:t>
            </a:r>
            <a:endParaRPr lang="pt-B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Pensamento criativo...</a:t>
            </a:r>
            <a:endParaRPr lang="pt-BR" dirty="0"/>
          </a:p>
        </p:txBody>
      </p:sp>
      <p:sp>
        <p:nvSpPr>
          <p:cNvPr id="3" name="Espaço Reservado para Conteúdo 2"/>
          <p:cNvSpPr>
            <a:spLocks noGrp="1"/>
          </p:cNvSpPr>
          <p:nvPr>
            <p:ph idx="1"/>
          </p:nvPr>
        </p:nvSpPr>
        <p:spPr/>
        <p:txBody>
          <a:bodyPr/>
          <a:lstStyle/>
          <a:p>
            <a:r>
              <a:rPr lang="pt-BR" dirty="0" smtClean="0"/>
              <a:t>Acreditar que sempre existe mais de uma resposta “certa”</a:t>
            </a:r>
          </a:p>
          <a:p>
            <a:r>
              <a:rPr lang="pt-BR" dirty="0" smtClean="0"/>
              <a:t>Enxergar os erros como </a:t>
            </a:r>
            <a:r>
              <a:rPr lang="pt-BR" i="1" dirty="0" err="1" smtClean="0"/>
              <a:t>pit</a:t>
            </a:r>
            <a:r>
              <a:rPr lang="pt-BR" i="1" dirty="0" smtClean="0"/>
              <a:t> </a:t>
            </a:r>
            <a:r>
              <a:rPr lang="pt-BR" i="1" dirty="0" err="1" smtClean="0"/>
              <a:t>stops</a:t>
            </a:r>
            <a:r>
              <a:rPr lang="pt-BR" i="1" dirty="0" smtClean="0"/>
              <a:t> </a:t>
            </a:r>
            <a:r>
              <a:rPr lang="pt-BR" dirty="0" smtClean="0"/>
              <a:t>no caminho do sucesso</a:t>
            </a:r>
          </a:p>
          <a:p>
            <a:r>
              <a:rPr lang="pt-BR" dirty="0" smtClean="0"/>
              <a:t>Tratar problemas como trampolim para novas ideias</a:t>
            </a:r>
          </a:p>
          <a:p>
            <a:r>
              <a:rPr lang="pt-BR" dirty="0" smtClean="0"/>
              <a:t>Ser reflexivo...</a:t>
            </a:r>
          </a:p>
          <a:p>
            <a:endParaRPr lang="pt-B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Barreiras ao pensamento criativo...</a:t>
            </a:r>
            <a:endParaRPr lang="pt-BR" dirty="0"/>
          </a:p>
        </p:txBody>
      </p:sp>
      <p:sp>
        <p:nvSpPr>
          <p:cNvPr id="3" name="Espaço Reservado para Conteúdo 2"/>
          <p:cNvSpPr>
            <a:spLocks noGrp="1"/>
          </p:cNvSpPr>
          <p:nvPr>
            <p:ph idx="1"/>
          </p:nvPr>
        </p:nvSpPr>
        <p:spPr/>
        <p:txBody>
          <a:bodyPr/>
          <a:lstStyle/>
          <a:p>
            <a:r>
              <a:rPr lang="pt-BR" dirty="0" smtClean="0"/>
              <a:t>Buscar pela “única resposta certa”</a:t>
            </a:r>
          </a:p>
          <a:p>
            <a:r>
              <a:rPr lang="pt-BR" dirty="0" smtClean="0"/>
              <a:t>Focar na lógica</a:t>
            </a:r>
          </a:p>
          <a:p>
            <a:r>
              <a:rPr lang="pt-BR" dirty="0" smtClean="0"/>
              <a:t>Seguir cegamente regras</a:t>
            </a:r>
          </a:p>
          <a:p>
            <a:r>
              <a:rPr lang="pt-BR" dirty="0" smtClean="0"/>
              <a:t>Ser sempre prático</a:t>
            </a:r>
          </a:p>
          <a:p>
            <a:r>
              <a:rPr lang="pt-BR" dirty="0" smtClean="0"/>
              <a:t>Usar de  especialização em excesso</a:t>
            </a:r>
          </a:p>
          <a:p>
            <a:r>
              <a:rPr lang="pt-BR" dirty="0" smtClean="0"/>
              <a:t>Temer erros e falhas</a:t>
            </a:r>
          </a:p>
          <a:p>
            <a:r>
              <a:rPr lang="pt-BR" dirty="0" smtClean="0"/>
              <a:t>Acreditar ser “nada criativo”</a:t>
            </a:r>
          </a:p>
          <a:p>
            <a:endParaRPr lang="pt-B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Exercício</a:t>
            </a:r>
            <a:endParaRPr lang="pt-BR" dirty="0"/>
          </a:p>
        </p:txBody>
      </p:sp>
      <p:sp>
        <p:nvSpPr>
          <p:cNvPr id="3" name="Espaço Reservado para Conteúdo 2"/>
          <p:cNvSpPr>
            <a:spLocks noGrp="1"/>
          </p:cNvSpPr>
          <p:nvPr>
            <p:ph idx="1"/>
          </p:nvPr>
        </p:nvSpPr>
        <p:spPr/>
        <p:txBody>
          <a:bodyPr/>
          <a:lstStyle/>
          <a:p>
            <a:r>
              <a:rPr lang="pt-BR" dirty="0" smtClean="0"/>
              <a:t>Identifique três boas ideias (negócios </a:t>
            </a:r>
            <a:r>
              <a:rPr lang="pt-BR" dirty="0" smtClean="0"/>
              <a:t>de TI bem </a:t>
            </a:r>
            <a:r>
              <a:rPr lang="pt-BR" dirty="0" smtClean="0"/>
              <a:t>sucedidos) e analise o que há de comum entre elas</a:t>
            </a:r>
          </a:p>
          <a:p>
            <a:r>
              <a:rPr lang="pt-BR" dirty="0" smtClean="0"/>
              <a:t>Liste três más ideias (negócios </a:t>
            </a:r>
            <a:r>
              <a:rPr lang="pt-BR" smtClean="0"/>
              <a:t>ou tecnologias de </a:t>
            </a:r>
            <a:r>
              <a:rPr lang="pt-BR" dirty="0" smtClean="0"/>
              <a:t>TI que </a:t>
            </a:r>
            <a:r>
              <a:rPr lang="pt-BR" dirty="0" smtClean="0"/>
              <a:t>fracassaram) e analise o que havia de comum entre elas</a:t>
            </a:r>
            <a:endParaRPr lang="pt-B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Criatividade x Inovação x Empreendedorismo</a:t>
            </a:r>
            <a:endParaRPr lang="pt-BR" dirty="0"/>
          </a:p>
        </p:txBody>
      </p:sp>
      <p:sp>
        <p:nvSpPr>
          <p:cNvPr id="3" name="Espaço Reservado para Conteúdo 2"/>
          <p:cNvSpPr>
            <a:spLocks noGrp="1"/>
          </p:cNvSpPr>
          <p:nvPr>
            <p:ph idx="1"/>
          </p:nvPr>
        </p:nvSpPr>
        <p:spPr/>
        <p:txBody>
          <a:bodyPr>
            <a:normAutofit fontScale="85000" lnSpcReduction="20000"/>
          </a:bodyPr>
          <a:lstStyle/>
          <a:p>
            <a:r>
              <a:rPr lang="pt-BR" dirty="0" smtClean="0"/>
              <a:t>Criatividade – a capacidade de desenvolver novas ideias e descobrir novos caminhos para enxergar problemas e oportunidades</a:t>
            </a:r>
          </a:p>
          <a:p>
            <a:r>
              <a:rPr lang="pt-BR" dirty="0" smtClean="0"/>
              <a:t>Inovação – a capacidade de aplicar soluções criativas a problemas ou oportunidades para melhorar a vida das pessoas</a:t>
            </a:r>
          </a:p>
          <a:p>
            <a:r>
              <a:rPr lang="pt-BR" dirty="0" smtClean="0"/>
              <a:t>Empreendedorismo – o resultado de um processo sistemático e disciplinado para aplicação de criatividade e inovação nas oportunidades descobertas no mercado</a:t>
            </a:r>
          </a:p>
          <a:p>
            <a:pPr lvl="1"/>
            <a:r>
              <a:rPr lang="pt-BR" dirty="0" smtClean="0"/>
              <a:t>Empreendedores conseguem conectar suas ideias criativas ações estruturantes do mundo dos negócios</a:t>
            </a:r>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Qual a origem das ideias?</a:t>
            </a:r>
            <a:endParaRPr lang="pt-BR" dirty="0"/>
          </a:p>
        </p:txBody>
      </p:sp>
      <p:sp>
        <p:nvSpPr>
          <p:cNvPr id="3" name="Espaço Reservado para Conteúdo 2"/>
          <p:cNvSpPr>
            <a:spLocks noGrp="1"/>
          </p:cNvSpPr>
          <p:nvPr>
            <p:ph idx="1"/>
          </p:nvPr>
        </p:nvSpPr>
        <p:spPr/>
        <p:txBody>
          <a:bodyPr/>
          <a:lstStyle/>
          <a:p>
            <a:r>
              <a:rPr lang="pt-BR" dirty="0" smtClean="0"/>
              <a:t>De sua experiência (bagagem acumulada)</a:t>
            </a:r>
          </a:p>
          <a:p>
            <a:pPr lvl="1"/>
            <a:r>
              <a:rPr lang="pt-BR" dirty="0" smtClean="0"/>
              <a:t>Coisas que você gosta de fazer</a:t>
            </a:r>
          </a:p>
          <a:p>
            <a:pPr lvl="1"/>
            <a:r>
              <a:rPr lang="pt-BR" dirty="0" smtClean="0"/>
              <a:t>Coisas que você faz bem</a:t>
            </a:r>
          </a:p>
          <a:p>
            <a:pPr lvl="1"/>
            <a:r>
              <a:rPr lang="pt-BR" dirty="0" smtClean="0"/>
              <a:t>Ambiente onde você atua</a:t>
            </a:r>
          </a:p>
          <a:p>
            <a:pPr lvl="1"/>
            <a:r>
              <a:rPr lang="pt-BR" dirty="0" smtClean="0"/>
              <a:t>Amigos e parceiros de trabalho</a:t>
            </a:r>
          </a:p>
          <a:p>
            <a:pPr lvl="1"/>
            <a:r>
              <a:rPr lang="pt-BR" i="1" dirty="0" err="1" smtClean="0"/>
              <a:t>Brainstorming</a:t>
            </a:r>
            <a:endParaRPr lang="pt-BR" i="1" dirty="0"/>
          </a:p>
        </p:txBody>
      </p:sp>
      <p:pic>
        <p:nvPicPr>
          <p:cNvPr id="4098" name="Picture 2" descr="C:\Users\User\AppData\Local\Microsoft\Windows\Temporary Internet Files\Content.IE5\QZO1NG9N\MC900383582[1].wmf"/>
          <p:cNvPicPr>
            <a:picLocks noChangeAspect="1" noChangeArrowheads="1"/>
          </p:cNvPicPr>
          <p:nvPr/>
        </p:nvPicPr>
        <p:blipFill>
          <a:blip r:embed="rId2" cstate="print"/>
          <a:srcRect/>
          <a:stretch>
            <a:fillRect/>
          </a:stretch>
        </p:blipFill>
        <p:spPr bwMode="auto">
          <a:xfrm>
            <a:off x="7956376" y="260648"/>
            <a:ext cx="864096" cy="118445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Checagem de ideias</a:t>
            </a:r>
            <a:endParaRPr lang="pt-BR" dirty="0"/>
          </a:p>
        </p:txBody>
      </p:sp>
      <p:sp>
        <p:nvSpPr>
          <p:cNvPr id="3" name="Espaço Reservado para Conteúdo 2"/>
          <p:cNvSpPr>
            <a:spLocks noGrp="1"/>
          </p:cNvSpPr>
          <p:nvPr>
            <p:ph idx="1"/>
          </p:nvPr>
        </p:nvSpPr>
        <p:spPr/>
        <p:txBody>
          <a:bodyPr>
            <a:normAutofit fontScale="85000" lnSpcReduction="20000"/>
          </a:bodyPr>
          <a:lstStyle/>
          <a:p>
            <a:r>
              <a:rPr lang="pt-BR" dirty="0" smtClean="0"/>
              <a:t>Ela resolve algum problema?</a:t>
            </a:r>
          </a:p>
          <a:p>
            <a:pPr lvl="1"/>
            <a:r>
              <a:rPr lang="pt-BR" dirty="0" smtClean="0"/>
              <a:t>(teste sua utilidade)</a:t>
            </a:r>
          </a:p>
          <a:p>
            <a:r>
              <a:rPr lang="pt-BR" dirty="0" smtClean="0"/>
              <a:t>As pessoas valorizam ela?</a:t>
            </a:r>
          </a:p>
          <a:p>
            <a:pPr lvl="1"/>
            <a:r>
              <a:rPr lang="pt-BR" dirty="0" smtClean="0"/>
              <a:t>(posso ganhar com ela)</a:t>
            </a:r>
          </a:p>
          <a:p>
            <a:r>
              <a:rPr lang="pt-BR" dirty="0" smtClean="0"/>
              <a:t>Execute sua ideia</a:t>
            </a:r>
          </a:p>
          <a:p>
            <a:pPr lvl="1"/>
            <a:r>
              <a:rPr lang="pt-BR" dirty="0" smtClean="0"/>
              <a:t>Junte grana</a:t>
            </a:r>
          </a:p>
          <a:p>
            <a:pPr lvl="1"/>
            <a:r>
              <a:rPr lang="pt-BR" dirty="0" smtClean="0"/>
              <a:t>Busque qualidade</a:t>
            </a:r>
          </a:p>
          <a:p>
            <a:pPr lvl="1"/>
            <a:r>
              <a:rPr lang="pt-BR" dirty="0" smtClean="0"/>
              <a:t>Faça bem a sua parte</a:t>
            </a:r>
          </a:p>
          <a:p>
            <a:pPr lvl="1"/>
            <a:r>
              <a:rPr lang="pt-BR" dirty="0" smtClean="0"/>
              <a:t>Aproveite a oportunidade</a:t>
            </a:r>
          </a:p>
          <a:p>
            <a:pPr lvl="1"/>
            <a:r>
              <a:rPr lang="pt-BR" dirty="0" smtClean="0"/>
              <a:t>Promova (se possível) algum tipo de entretenimento</a:t>
            </a:r>
          </a:p>
          <a:p>
            <a:pPr lvl="1"/>
            <a:r>
              <a:rPr lang="pt-BR" dirty="0" smtClean="0"/>
              <a:t>Torne visível a mudança...</a:t>
            </a:r>
            <a:endParaRPr lang="pt-BR" dirty="0"/>
          </a:p>
        </p:txBody>
      </p:sp>
      <p:pic>
        <p:nvPicPr>
          <p:cNvPr id="5122" name="Picture 2" descr="C:\Users\User\AppData\Local\Microsoft\Windows\Temporary Internet Files\Content.IE5\HKBGEGJG\MC900354154[1].wmf"/>
          <p:cNvPicPr>
            <a:picLocks noChangeAspect="1" noChangeArrowheads="1"/>
          </p:cNvPicPr>
          <p:nvPr/>
        </p:nvPicPr>
        <p:blipFill>
          <a:blip r:embed="rId2" cstate="print"/>
          <a:srcRect/>
          <a:stretch>
            <a:fillRect/>
          </a:stretch>
        </p:blipFill>
        <p:spPr bwMode="auto">
          <a:xfrm>
            <a:off x="7308304" y="188640"/>
            <a:ext cx="1378914" cy="1360034"/>
          </a:xfrm>
          <a:prstGeom prst="rect">
            <a:avLst/>
          </a:prstGeom>
          <a:noFill/>
        </p:spPr>
      </p:pic>
      <p:sp>
        <p:nvSpPr>
          <p:cNvPr id="5" name="CaixaDeTexto 4"/>
          <p:cNvSpPr txBox="1"/>
          <p:nvPr/>
        </p:nvSpPr>
        <p:spPr>
          <a:xfrm>
            <a:off x="4067944" y="3356992"/>
            <a:ext cx="4897751" cy="584775"/>
          </a:xfrm>
          <a:prstGeom prst="rect">
            <a:avLst/>
          </a:prstGeom>
          <a:noFill/>
        </p:spPr>
        <p:txBody>
          <a:bodyPr wrap="none" rtlCol="0">
            <a:spAutoFit/>
          </a:bodyPr>
          <a:lstStyle/>
          <a:p>
            <a:r>
              <a:rPr lang="pt-BR" sz="3200" b="1" dirty="0" smtClean="0">
                <a:solidFill>
                  <a:srgbClr val="92D050"/>
                </a:solidFill>
              </a:rPr>
              <a:t>Como você ganha dinheiro?</a:t>
            </a:r>
            <a:endParaRPr lang="pt-BR" sz="3200" b="1" dirty="0">
              <a:solidFill>
                <a:srgbClr val="92D05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Avaliação da ideia</a:t>
            </a:r>
            <a:endParaRPr lang="pt-BR" dirty="0"/>
          </a:p>
        </p:txBody>
      </p:sp>
      <p:sp>
        <p:nvSpPr>
          <p:cNvPr id="3" name="Espaço Reservado para Conteúdo 2"/>
          <p:cNvSpPr>
            <a:spLocks noGrp="1"/>
          </p:cNvSpPr>
          <p:nvPr>
            <p:ph idx="1"/>
          </p:nvPr>
        </p:nvSpPr>
        <p:spPr/>
        <p:txBody>
          <a:bodyPr>
            <a:normAutofit fontScale="92500" lnSpcReduction="20000"/>
          </a:bodyPr>
          <a:lstStyle/>
          <a:p>
            <a:r>
              <a:rPr lang="pt-BR" dirty="0" smtClean="0"/>
              <a:t>Você tem experiência?</a:t>
            </a:r>
          </a:p>
          <a:p>
            <a:pPr lvl="1"/>
            <a:r>
              <a:rPr lang="pt-BR" dirty="0" smtClean="0"/>
              <a:t>Trabalha em alguma empresa?</a:t>
            </a:r>
          </a:p>
          <a:p>
            <a:pPr lvl="1"/>
            <a:r>
              <a:rPr lang="pt-BR" dirty="0" smtClean="0"/>
              <a:t>No papel de cliente?</a:t>
            </a:r>
          </a:p>
          <a:p>
            <a:pPr lvl="1"/>
            <a:r>
              <a:rPr lang="pt-BR" dirty="0" smtClean="0"/>
              <a:t>Se dedica a um hobby?</a:t>
            </a:r>
          </a:p>
          <a:p>
            <a:pPr lvl="1"/>
            <a:r>
              <a:rPr lang="pt-BR" dirty="0" smtClean="0"/>
              <a:t> Gerencia alguma atividade?</a:t>
            </a:r>
          </a:p>
          <a:p>
            <a:r>
              <a:rPr lang="pt-BR" dirty="0" smtClean="0"/>
              <a:t>A ideia tem potencial para negócio? (você pode ganhar dinheiro com ela?)</a:t>
            </a:r>
          </a:p>
          <a:p>
            <a:r>
              <a:rPr lang="pt-BR" dirty="0" smtClean="0"/>
              <a:t>Você tem condições de criar o negócio? Possui investidores ou tem potencial para isto?</a:t>
            </a:r>
          </a:p>
          <a:p>
            <a:r>
              <a:rPr lang="pt-BR" dirty="0" smtClean="0"/>
              <a:t>Possui alguma estimativa de valor necessário para investir na ideia (negócio)?</a:t>
            </a:r>
          </a:p>
        </p:txBody>
      </p:sp>
      <p:pic>
        <p:nvPicPr>
          <p:cNvPr id="6146" name="Picture 2" descr="C:\Users\User\AppData\Local\Microsoft\Windows\Temporary Internet Files\Content.IE5\EN1V98EU\MC900413590[1].wmf"/>
          <p:cNvPicPr>
            <a:picLocks noChangeAspect="1" noChangeArrowheads="1"/>
          </p:cNvPicPr>
          <p:nvPr/>
        </p:nvPicPr>
        <p:blipFill>
          <a:blip r:embed="rId2" cstate="print"/>
          <a:srcRect/>
          <a:stretch>
            <a:fillRect/>
          </a:stretch>
        </p:blipFill>
        <p:spPr bwMode="auto">
          <a:xfrm>
            <a:off x="7092280" y="188640"/>
            <a:ext cx="1766935" cy="172468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Fatores de riscos</a:t>
            </a:r>
            <a:endParaRPr lang="pt-BR" dirty="0"/>
          </a:p>
        </p:txBody>
      </p:sp>
      <p:sp>
        <p:nvSpPr>
          <p:cNvPr id="3" name="Espaço Reservado para Conteúdo 2"/>
          <p:cNvSpPr>
            <a:spLocks noGrp="1"/>
          </p:cNvSpPr>
          <p:nvPr>
            <p:ph idx="1"/>
          </p:nvPr>
        </p:nvSpPr>
        <p:spPr/>
        <p:txBody>
          <a:bodyPr/>
          <a:lstStyle/>
          <a:p>
            <a:r>
              <a:rPr lang="pt-BR" dirty="0" smtClean="0"/>
              <a:t>Riscos na gestão</a:t>
            </a:r>
          </a:p>
          <a:p>
            <a:r>
              <a:rPr lang="pt-BR" dirty="0" smtClean="0"/>
              <a:t>Riscos financeiros</a:t>
            </a:r>
          </a:p>
          <a:p>
            <a:pPr lvl="1"/>
            <a:r>
              <a:rPr lang="pt-BR" dirty="0" smtClean="0"/>
              <a:t>Captação recursos</a:t>
            </a:r>
          </a:p>
          <a:p>
            <a:pPr lvl="1"/>
            <a:r>
              <a:rPr lang="pt-BR" dirty="0" smtClean="0"/>
              <a:t>Riscos na receita obtida com o negócio</a:t>
            </a:r>
          </a:p>
          <a:p>
            <a:r>
              <a:rPr lang="pt-BR" dirty="0" smtClean="0"/>
              <a:t>Riscos do negócio (em si)</a:t>
            </a:r>
          </a:p>
          <a:p>
            <a:r>
              <a:rPr lang="pt-BR" dirty="0" smtClean="0"/>
              <a:t>Riscos com os clientes</a:t>
            </a:r>
          </a:p>
          <a:p>
            <a:r>
              <a:rPr lang="pt-BR" dirty="0" smtClean="0"/>
              <a:t>Riscos com o mercado</a:t>
            </a:r>
            <a:endParaRPr lang="pt-BR" dirty="0"/>
          </a:p>
        </p:txBody>
      </p:sp>
      <p:pic>
        <p:nvPicPr>
          <p:cNvPr id="7171" name="Picture 3" descr="C:\Users\User\AppData\Local\Microsoft\Windows\Temporary Internet Files\Content.IE5\E1OU2SJ8\MC900318884[1].wmf"/>
          <p:cNvPicPr>
            <a:picLocks noChangeAspect="1" noChangeArrowheads="1"/>
          </p:cNvPicPr>
          <p:nvPr/>
        </p:nvPicPr>
        <p:blipFill>
          <a:blip r:embed="rId2" cstate="print"/>
          <a:srcRect/>
          <a:stretch>
            <a:fillRect/>
          </a:stretch>
        </p:blipFill>
        <p:spPr bwMode="auto">
          <a:xfrm>
            <a:off x="7380312" y="260648"/>
            <a:ext cx="1143094" cy="1046299"/>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Insucesso faz parte do mundo criativo, inovador e empreendedor</a:t>
            </a:r>
            <a:endParaRPr lang="pt-BR" dirty="0"/>
          </a:p>
        </p:txBody>
      </p:sp>
      <p:sp>
        <p:nvSpPr>
          <p:cNvPr id="3" name="Espaço Reservado para Conteúdo 2"/>
          <p:cNvSpPr>
            <a:spLocks noGrp="1"/>
          </p:cNvSpPr>
          <p:nvPr>
            <p:ph idx="1"/>
          </p:nvPr>
        </p:nvSpPr>
        <p:spPr/>
        <p:txBody>
          <a:bodyPr/>
          <a:lstStyle/>
          <a:p>
            <a:r>
              <a:rPr lang="pt-BR" dirty="0" smtClean="0"/>
              <a:t>Para cada 3.000 novas ideias de produtos</a:t>
            </a:r>
          </a:p>
          <a:p>
            <a:pPr lvl="1"/>
            <a:r>
              <a:rPr lang="pt-BR" dirty="0" smtClean="0"/>
              <a:t>Quatro chegam nos estágios de desenvolvimento </a:t>
            </a:r>
          </a:p>
          <a:p>
            <a:pPr lvl="1"/>
            <a:r>
              <a:rPr lang="pt-BR" dirty="0" smtClean="0"/>
              <a:t>Duas são lançadas no mercado</a:t>
            </a:r>
          </a:p>
          <a:p>
            <a:pPr lvl="1"/>
            <a:r>
              <a:rPr lang="pt-BR" dirty="0" smtClean="0"/>
              <a:t>Uma se torna um sucesso de mercado</a:t>
            </a:r>
          </a:p>
          <a:p>
            <a:r>
              <a:rPr lang="pt-BR" dirty="0" smtClean="0"/>
              <a:t>Em geral, os novos produtos respondem por cerca de 40% das vendas de uma </a:t>
            </a:r>
            <a:r>
              <a:rPr lang="pt-BR" dirty="0" smtClean="0"/>
              <a:t>empresa inovadora!!</a:t>
            </a:r>
            <a:endParaRPr lang="pt-BR" dirty="0" smtClean="0"/>
          </a:p>
          <a:p>
            <a:pPr>
              <a:buNone/>
            </a:pPr>
            <a:endParaRPr lang="pt-B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Exemplos de boas ideias</a:t>
            </a:r>
            <a:endParaRPr lang="pt-BR" dirty="0"/>
          </a:p>
        </p:txBody>
      </p:sp>
      <p:sp>
        <p:nvSpPr>
          <p:cNvPr id="3" name="Espaço Reservado para Conteúdo 2"/>
          <p:cNvSpPr>
            <a:spLocks noGrp="1"/>
          </p:cNvSpPr>
          <p:nvPr>
            <p:ph idx="1"/>
          </p:nvPr>
        </p:nvSpPr>
        <p:spPr/>
        <p:txBody>
          <a:bodyPr>
            <a:normAutofit lnSpcReduction="10000"/>
          </a:bodyPr>
          <a:lstStyle/>
          <a:p>
            <a:r>
              <a:rPr lang="pt-BR" dirty="0" smtClean="0"/>
              <a:t>Sistema GPS (inúmeras aplicações...)</a:t>
            </a:r>
          </a:p>
          <a:p>
            <a:r>
              <a:rPr lang="pt-BR" dirty="0" smtClean="0"/>
              <a:t>Cartão de débito</a:t>
            </a:r>
          </a:p>
          <a:p>
            <a:r>
              <a:rPr lang="pt-BR" dirty="0" smtClean="0"/>
              <a:t>Distribuição virtual de conteúdo</a:t>
            </a:r>
          </a:p>
          <a:p>
            <a:r>
              <a:rPr lang="pt-BR" dirty="0" smtClean="0"/>
              <a:t>Modelo de vendas </a:t>
            </a:r>
            <a:r>
              <a:rPr lang="pt-BR" i="1" dirty="0" err="1" smtClean="0"/>
              <a:t>ticket-less</a:t>
            </a:r>
            <a:r>
              <a:rPr lang="pt-BR" dirty="0" smtClean="0"/>
              <a:t> </a:t>
            </a:r>
          </a:p>
          <a:p>
            <a:r>
              <a:rPr lang="pt-BR" dirty="0" smtClean="0"/>
              <a:t>Sites de comparação de preços</a:t>
            </a:r>
          </a:p>
          <a:p>
            <a:r>
              <a:rPr lang="pt-BR" dirty="0" smtClean="0"/>
              <a:t>Modelo de entrega domiciliar</a:t>
            </a:r>
          </a:p>
          <a:p>
            <a:r>
              <a:rPr lang="pt-BR" dirty="0" smtClean="0"/>
              <a:t>Site de compras coletivas</a:t>
            </a:r>
          </a:p>
          <a:p>
            <a:r>
              <a:rPr lang="pt-BR" dirty="0" err="1" smtClean="0"/>
              <a:t>Twiter</a:t>
            </a:r>
            <a:endParaRPr lang="pt-BR" dirty="0"/>
          </a:p>
        </p:txBody>
      </p:sp>
      <p:pic>
        <p:nvPicPr>
          <p:cNvPr id="8195" name="Picture 3" descr="C:\Users\User\AppData\Local\Microsoft\Windows\Temporary Internet Files\Content.IE5\HKBGEGJG\MC900341834[1].jpg"/>
          <p:cNvPicPr>
            <a:picLocks noChangeAspect="1" noChangeArrowheads="1"/>
          </p:cNvPicPr>
          <p:nvPr/>
        </p:nvPicPr>
        <p:blipFill>
          <a:blip r:embed="rId2" cstate="print"/>
          <a:srcRect/>
          <a:stretch>
            <a:fillRect/>
          </a:stretch>
        </p:blipFill>
        <p:spPr bwMode="auto">
          <a:xfrm>
            <a:off x="7524328" y="0"/>
            <a:ext cx="1245434" cy="155679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Exemplos de más ideias</a:t>
            </a:r>
            <a:endParaRPr lang="pt-BR" dirty="0"/>
          </a:p>
        </p:txBody>
      </p:sp>
      <p:sp>
        <p:nvSpPr>
          <p:cNvPr id="3" name="Espaço Reservado para Conteúdo 2"/>
          <p:cNvSpPr>
            <a:spLocks noGrp="1"/>
          </p:cNvSpPr>
          <p:nvPr>
            <p:ph idx="1"/>
          </p:nvPr>
        </p:nvSpPr>
        <p:spPr/>
        <p:txBody>
          <a:bodyPr/>
          <a:lstStyle/>
          <a:p>
            <a:r>
              <a:rPr lang="pt-BR" dirty="0" smtClean="0"/>
              <a:t>Serviço de consulta de telefones</a:t>
            </a:r>
          </a:p>
          <a:p>
            <a:r>
              <a:rPr lang="pt-BR" dirty="0" smtClean="0"/>
              <a:t>Dispositivos integrados (DVD, mp3, </a:t>
            </a:r>
            <a:r>
              <a:rPr lang="pt-BR" dirty="0" err="1" smtClean="0"/>
              <a:t>etc</a:t>
            </a:r>
            <a:r>
              <a:rPr lang="pt-BR" dirty="0" smtClean="0"/>
              <a:t>)</a:t>
            </a:r>
          </a:p>
          <a:p>
            <a:r>
              <a:rPr lang="pt-BR" dirty="0" smtClean="0"/>
              <a:t>Café gelado (no Brasil)</a:t>
            </a:r>
          </a:p>
          <a:p>
            <a:r>
              <a:rPr lang="pt-BR" dirty="0" smtClean="0"/>
              <a:t> </a:t>
            </a:r>
            <a:r>
              <a:rPr lang="pt-BR" dirty="0" err="1" smtClean="0"/>
              <a:t>etc</a:t>
            </a:r>
            <a:endParaRPr lang="pt-BR" dirty="0"/>
          </a:p>
        </p:txBody>
      </p:sp>
      <p:pic>
        <p:nvPicPr>
          <p:cNvPr id="9218" name="Picture 2" descr="C:\Users\User\AppData\Local\Microsoft\Windows\Temporary Internet Files\Content.IE5\016B6440\MC900324340[1].wmf"/>
          <p:cNvPicPr>
            <a:picLocks noChangeAspect="1" noChangeArrowheads="1"/>
          </p:cNvPicPr>
          <p:nvPr/>
        </p:nvPicPr>
        <p:blipFill>
          <a:blip r:embed="rId2" cstate="print"/>
          <a:srcRect/>
          <a:stretch>
            <a:fillRect/>
          </a:stretch>
        </p:blipFill>
        <p:spPr bwMode="auto">
          <a:xfrm>
            <a:off x="7596336" y="332656"/>
            <a:ext cx="1257594" cy="826843"/>
          </a:xfrm>
          <a:prstGeom prst="rect">
            <a:avLst/>
          </a:prstGeom>
          <a:noFill/>
        </p:spPr>
      </p:pic>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1445</Words>
  <Application>Microsoft Office PowerPoint</Application>
  <PresentationFormat>Apresentação na tela (4:3)</PresentationFormat>
  <Paragraphs>99</Paragraphs>
  <Slides>18</Slides>
  <Notes>0</Notes>
  <HiddenSlides>0</HiddenSlides>
  <MMClips>0</MMClips>
  <ScaleCrop>false</ScaleCrop>
  <HeadingPairs>
    <vt:vector size="4" baseType="variant">
      <vt:variant>
        <vt:lpstr>Tema</vt:lpstr>
      </vt:variant>
      <vt:variant>
        <vt:i4>1</vt:i4>
      </vt:variant>
      <vt:variant>
        <vt:lpstr>Títulos de slides</vt:lpstr>
      </vt:variant>
      <vt:variant>
        <vt:i4>18</vt:i4>
      </vt:variant>
    </vt:vector>
  </HeadingPairs>
  <TitlesOfParts>
    <vt:vector size="19" baseType="lpstr">
      <vt:lpstr>Tema do Office</vt:lpstr>
      <vt:lpstr>Ideias Empreendedoras ...da ideia ao negócio...</vt:lpstr>
      <vt:lpstr>Criatividade x Inovação x Empreendedorismo</vt:lpstr>
      <vt:lpstr>Qual a origem das ideias?</vt:lpstr>
      <vt:lpstr>Checagem de ideias</vt:lpstr>
      <vt:lpstr>Avaliação da ideia</vt:lpstr>
      <vt:lpstr>Fatores de riscos</vt:lpstr>
      <vt:lpstr>Insucesso faz parte do mundo criativo, inovador e empreendedor</vt:lpstr>
      <vt:lpstr>Exemplos de boas ideias</vt:lpstr>
      <vt:lpstr>Exemplos de más ideias</vt:lpstr>
      <vt:lpstr>Quais as tendências “quentes” para o mercado de TI?</vt:lpstr>
      <vt:lpstr>Tendências de TI para 2010/2011 (Gartner group)</vt:lpstr>
      <vt:lpstr>Tendências de TI para 2010/2011 (Gartner group)</vt:lpstr>
      <vt:lpstr>Tendências de TI para 2010/2011 (Gartner group)</vt:lpstr>
      <vt:lpstr>Tendências de TI para 2010/2011 (Gartner group)</vt:lpstr>
      <vt:lpstr>Você tem alguma ideia? Ela pode vir a ser um negocio...</vt:lpstr>
      <vt:lpstr>Pensamento criativo...</vt:lpstr>
      <vt:lpstr>Barreiras ao pensamento criativo...</vt:lpstr>
      <vt:lpstr>Exercício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Ideias Empreendedoras Início de um negócio...</dc:title>
  <dc:creator>User</dc:creator>
  <cp:lastModifiedBy>User</cp:lastModifiedBy>
  <cp:revision>34</cp:revision>
  <dcterms:created xsi:type="dcterms:W3CDTF">2011-02-22T14:42:51Z</dcterms:created>
  <dcterms:modified xsi:type="dcterms:W3CDTF">2011-08-15T18:18:52Z</dcterms:modified>
</cp:coreProperties>
</file>