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392" r:id="rId2"/>
    <p:sldId id="409" r:id="rId3"/>
    <p:sldId id="358" r:id="rId4"/>
    <p:sldId id="393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7" r:id="rId18"/>
    <p:sldId id="408" r:id="rId19"/>
    <p:sldId id="365" r:id="rId20"/>
  </p:sldIdLst>
  <p:sldSz cx="9144000" cy="6858000" type="screen4x3"/>
  <p:notesSz cx="7099300" cy="102346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CC66"/>
    <a:srgbClr val="339933"/>
    <a:srgbClr val="CC3300"/>
    <a:srgbClr val="B85C00"/>
    <a:srgbClr val="CC0000"/>
    <a:srgbClr val="004182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17" autoAdjust="0"/>
    <p:restoredTop sz="92978" autoAdjust="0"/>
  </p:normalViewPr>
  <p:slideViewPr>
    <p:cSldViewPr>
      <p:cViewPr varScale="1">
        <p:scale>
          <a:sx n="73" d="100"/>
          <a:sy n="73" d="100"/>
        </p:scale>
        <p:origin x="-8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22"/>
    </p:cViewPr>
  </p:sorterViewPr>
  <p:notesViewPr>
    <p:cSldViewPr>
      <p:cViewPr varScale="1">
        <p:scale>
          <a:sx n="52" d="100"/>
          <a:sy n="52" d="100"/>
        </p:scale>
        <p:origin x="-2676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A544DCB-2358-4AF0-AAB9-03799CE521B6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8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0C82412-8A73-4A5C-808B-7C2F784C81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6A1F994-5BB7-47F9-84B2-EEE7D99BB9E3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CA97004-E293-431D-90BE-9E51021957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4915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5754F0-41C2-4637-99E1-1852752045D7}" type="slidenum">
              <a:rPr lang="pt-BR" smtClean="0"/>
              <a:pPr/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5018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DA70AC-D91B-4A6F-A716-46AF78B25B30}" type="slidenum">
              <a:rPr lang="pt-BR" smtClean="0"/>
              <a:pPr/>
              <a:t>3</a:t>
            </a:fld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5734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C4DA8B-1EE2-4FD8-AF31-A9DC888C61CE}" type="slidenum">
              <a:rPr lang="pt-BR" smtClean="0"/>
              <a:pPr/>
              <a:t>19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C6B2E-226E-4975-826F-822FB3EB2A1A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E6F3A-060D-4153-8723-AE7A9FB54A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A764C-F802-4DEB-B5CC-601AEC3A9BB7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2BEEC-6904-4FD4-A2EB-3B2D8B521E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434E8-8C15-4571-B437-B79CCFA51EF9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5C3B0-3495-453B-A39F-34CD1A8DAA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D1B16-E4C7-4C10-AE44-B044602047E1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A3A3C-EC4C-4C17-A24B-D2718F9598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3716D-1CB2-4EFB-8ADF-18546C7D2F01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62C79-2F64-4329-811D-6EB3556943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1555C-5349-4AC4-B963-6D7926522BD4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0ADFE-6C78-4D73-857E-26A9469343A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0A870-B969-4406-B6AA-EC6D2147B247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0134F-3009-4ED8-8FCD-6B5DEE0613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D4C30-0B99-4F80-B773-87705AC03178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77C59-7C01-4DE4-842E-24C69C0A22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71566-8D9E-4A8B-A0D2-B674BCDC7507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32265-F63A-4521-92F2-77B667A493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84F7A-4FA5-4F52-87E6-80EDF39932DA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93867-D057-470A-A4E5-E311D167A3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C6838-249D-4DF0-85D0-248D713E9D7F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92308-1DFA-487F-AD83-6E596148BD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99AB3-E223-4606-A047-27FFC51ADC6F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414F6-93E8-4652-8B13-B03D6F3DFE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79EAE-E73F-4D57-86DB-9BEEA52F4F52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6DC28-5140-439E-B052-54BD00A7D3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230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fld id="{9261D8F7-FCF7-474C-8959-14E28A4396E4}" type="datetimeFigureOut">
              <a:rPr lang="pt-BR"/>
              <a:pPr>
                <a:defRPr/>
              </a:pPr>
              <a:t>10/08/2011</a:t>
            </a:fld>
            <a:endParaRPr lang="pt-BR"/>
          </a:p>
        </p:txBody>
      </p:sp>
      <p:sp>
        <p:nvSpPr>
          <p:cNvPr id="230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0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A807440A-31C0-48AE-8993-6127CA0CD9C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ctrTitle"/>
          </p:nvPr>
        </p:nvSpPr>
        <p:spPr>
          <a:xfrm>
            <a:off x="611560" y="3284984"/>
            <a:ext cx="7772400" cy="1470025"/>
          </a:xfrm>
        </p:spPr>
        <p:txBody>
          <a:bodyPr/>
          <a:lstStyle/>
          <a:p>
            <a:r>
              <a:rPr lang="pt-BR" b="1" dirty="0" smtClean="0">
                <a:solidFill>
                  <a:schemeClr val="accent2"/>
                </a:solidFill>
                <a:latin typeface="Calibri" pitchFamily="34" charset="0"/>
              </a:rPr>
              <a:t>Empreendedorismo</a:t>
            </a:r>
            <a:endParaRPr lang="pt-BR" dirty="0"/>
          </a:p>
        </p:txBody>
      </p:sp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/>
          <a:lstStyle/>
          <a:p>
            <a:r>
              <a:rPr lang="pt-BR" dirty="0" err="1" smtClean="0"/>
              <a:t>Francilene</a:t>
            </a:r>
            <a:r>
              <a:rPr lang="pt-BR" dirty="0" smtClean="0"/>
              <a:t> Garcia</a:t>
            </a:r>
          </a:p>
          <a:p>
            <a:r>
              <a:rPr lang="pt-BR" dirty="0" smtClean="0"/>
              <a:t>DSC/CEEI/UFCG</a:t>
            </a:r>
            <a:endParaRPr lang="pt-BR" dirty="0"/>
          </a:p>
        </p:txBody>
      </p:sp>
      <p:sp>
        <p:nvSpPr>
          <p:cNvPr id="47106" name="AutoShape 2" descr="data:image/jpg;base64,/9j/4AAQSkZJRgABAQAAAQABAAD/2wBDAAkGBwgHBgkIBwgKCgkLDRYPDQwMDRsUFRAWIB0iIiAdHx8kKDQsJCYxJx8fLT0tMTU3Ojo6Iys/RD84QzQ5Ojf/2wBDAQoKCg0MDRoPDxo3JR8lNzc3Nzc3Nzc3Nzc3Nzc3Nzc3Nzc3Nzc3Nzc3Nzc3Nzc3Nzc3Nzc3Nzc3Nzc3Nzc3Nzf/wAARCABtAO0DASIAAhEBAxEB/8QAHAAAAQUBAQEAAAAAAAAAAAAAAAECBAUGAwcI/8QANhAAAQMDAwMDAgQFAwUAAAAAAQACAwQFERIhMQZBURMiYXGBFDJSkTNCscHRI6HwBxZyg+H/xAAZAQEAAwEBAAAAAAAAAAAAAAAAAgMEAQX/xAAjEQADAAIDAAIDAAMAAAAAAAAAAQIDERIhMQRBEyJRFDJC/9oADAMBAAIRAxEAPwD3FCEIAQhCAEIQgBCEIAQhCAEhSFwBwUucoASpEqAEISIBUJpcl1IBUIQgBCEIAQhCAEIQgBCEIAQhCAEIQgBCEIBAlQhACFydIAcE4Tg725PHlANlk9PGf3SNmadz3VZdbrDSwuklkDGN79yfgd1grp1rWG6wRwRNFIXaHMO7nlwwDntgkHHwq6yTL0XRgu1tLo9FbUsqZ3GF7XMjcWuLTn3dx9lPbwvm+ydWVNo60qbhTYbRteWS07HeyRmcfd22dXOR8lfQlrudHdKWOqoZ2SxSAOBadxkZwR2PwpKkyFQ12TUqaTgZSeo0fzBSID0h4XMyjskMo7FAI52CgPXN+4JHKjCfSRqON8ICxBTguEcgPBXYFAOQhCAEJMpjpGtxqcBn5QHRCbqHlAKAchCEAIQhACEIQCJUiVACCkJTXOAGSQB8oBsjQ8YI28qFXukDNLcBgHncrvJWQxj8+foq2es9UktbhvGSqrtJF2PFTfhV1dG2smHquBLG5APbKwHV9nntbX1TXgBzZHREH+Zoy0fXO/2W3utT6IMkTtMg7rGX+6TXGgdTVELP4gcHNJxsCMY8785WPknWz1YVfj4rw85t8Ih0CQDL3AlepdKPhi9KSMgvZuAvMZ8teQ0Z0HH7JsVyrqMOqWzviaxwDQN9R5+ysadPaM6ahaZ73ceqvwL2/jKWYsectkjcC0bd/BVhS3IVcDZqch7XDPPC8z6ZvtbcrQXXKhfNR6hG6dg/IcZyf+YWitBfbHj0pTNRyHIcDsApVdz6QnFjr/U1hqp8/kGPOSmGrqPDAkjka9jXN4I2Tshc/JX9O/in+DfxdWNxoI+n/wBXSCvJ1RVMbA1wOHDOx+UhxhMcwORXS+w8UPpon0srm7FWcbsgLP083o+2TJZ57hWlLUMfux4c0dgeFoi1RjyYnJYJCcLnLNHDC+WVwaxrdTnHgBY+or6rqNz4oJJKagBx7TpfKPk9h8BMmRQcx4nk88L195hnuctupnhz4IxJM4HOkk+1v12JP2VbdQ7BLMhzdwR2K42qzwWV5NOzDZAGvI/cKykjZIDnc4WeqqzZETD/AKVds6lgZMyllLw87BrxuMDz3C1EM7ZBkLznqS2vhlZWQDL4/HceFZ9OXszNa0uye6ux3taZTmw8XtG6Dsp4UOCbWAVKaVcZR6EgSoASYSoQAkQSmkoAedLSVWyzl7tw5T5dTm4byqOWguD3EB8bWg8l3Kpybb6NGBT/ANPRJ0R49xVNeqgwDEfBKm1cc9JAXySRgDk7rJXepulYCIabQ3s545HnCzZXro34I5Pe+iNerhFFEXzyhjcbuccALA3HqSJ8no0OXud7TIdgPp5Ui/2qrEUjqt7nucDgk8FY6iGuqA+CoRKZfb4rSL2kp3SgHGTndTJrJLc6JtPTaTUxyEmMnBc0/KtLDQ6wDhaumsEMmCW7k/mA3H0UuemVPH12aboygnobG1lfDFHO5oBiZ7mgAbDhQZrW221D5KTP4ed/vhccgOOTt8f0XWkpa+lbiKslc3sHN4XUUtZLVtmM5dp4bINlbkyc1rRnw4OFbbJtFh0IA7DhdyzCbRwyRFomLS8kl2ngqVM0aVWl0TddkR7sYCjzV0EGfVeG4GVxuNfDSZdI7DR8rLXG6MrshusgDcNGdv7KGyxTsv6jqG3MHunAwe+VWO6poI5dUMzs/qYCF57dLzS0s8Yko6hzncEyDDhnGy0NkMFTbxcDaKiSmHtcWnWdXfLedh8KxTTW0QdTvTLm89YuraVlK150DnSMF57Z8rX2DTJQxP8ASMTnN97CMFp7qv6eobbUUcVbBTNYH+6MmPBxkjPwrhkL43F0TvseCud72zj464yTcB7C12CDyFV1RlpJMua6SHO2OW/5CnsmDjhw0vHLSmVLmujOeeylWn2V49pkSSFtZBqhDXhwOWj+ywdHOKC9zU/5WtfwRjBWsirH2uqdNFh8bs64/PyD2WAq4qya6z1j8OlmlMjgNsZPH/PCTa3suuK0510et22dskTSHK2jOcLBdO3XZscx0ubyCtrSzB7QQcgrXL2ebctMnZSpjTsnhSKwQhIThAB4TPso89fFE/RhznfAUOpuxijy2I5dx3UHcotnFdeIs3HCgVVyiiy2M63/ABwFVvr5pXH1XDT4BVfcKnRG8swNlRefS6NWP4nf7EypqfUJkmcHY4HYKprLgNxtjyq+CrkniIce+FV3WripnFssgDuzG7uP2WZ1s2zCX6kbqirElDODjDYyc+F5jZm660A+Fe9VXR80JgaS1j+2dyFTdO4ddYx2IKsxrSbF+pHq/TNI0xtJC2NLCGABUPT0WmFuB2WnibsMqCQyM7MAwnYwOAgDCCSrd6MzQ6IEvye3C43Kf0YifCkxDALis11TVkMMTD7io09Ts7jnlRkLnUy3G4emXu9IE5wro2RzqBradrHsBzKx5P8AqDHBI7KutlL/AKped87rYW3+CR2UJ0y+20+jzy/2irjudBcrfQOmdDEI5IG5cRjIzt8Hlb/pqmmorbJLVRGKSfDjE52dOwC71dLrZrYS17fykFRaKW5OrYoal7HwBpL/ADxwtEZeK0zJlw8+0WtJIHwtZjBbx8hTY8gZK5aI38DHgjskdK+AYlYXM/U1Q39jXWkdZ2Nkb3BHBHZVlbUSQMPqAkAbPA2+6mipje3Ux4P3XCplb6bs4wR3XKaa2iUbT0zMVFdC4v0SscQDsHBRGxMfl+o6vOdkl6oqWo1eqxmr9Q5/dVdJBU0uRDLKGfpc4H/YquTajRwW8+i2rEpAacOAbvhbC0AiFp1ZzusVDdKuBrYqiLQCRpIZjUtpZpA+BmnhbMK0jyvkPdMumcJ4TGcJ4VxlFTX5wcc4TkIChrJ3RPc1zCDkkbKNeHOfbozC3Lhg4zj6rRyRMkGHtB+oUSW1U0g2Dmf+JVFY6+jXGeU02vDDN9Z04ILi3v2/qkqYnOj0kgZ5A5Wqm6eYXFzJjv8AqblcXWOc/wA7D9yqHiv7Rs/ysb8ZlYqM6dIcWt7gcn7qpv8ARQRUznRR4fjJK3UtmqImFzWB5H8rHDJ/fAXn3WcXVdTAYKTpurhgc7Q6QFkj3fZhOB8qLx1rwlGeHXp5hepxNWO0nLWDTkeUnT7tF2hJ+f6K7o+gup62VjGWWrjDnAF8rNDW5PJyvVOmP+kVqoKTXd5ZKqucc+pE90bYx4aO/wBT+wV0w2tFeXPE1vY6wStNOzHhaKKVmMkgjyutP0fQ0sLmQS1Acfyuc4HH2xunjppwGPxzz/6x/lR/FaOP5OKvXo4Pr4myCNoy49l1ZM157BTrXZ46Avfq9WRx/iOG4HgKxEYHYfspzhb7bM9/IlPUoppZWRUz3ahnHlYq5yepM9+e+69MkgY8Yexrh8jKpbx01RXCM6W/h5AMB8QA/cd1y8FPwlh+TMvtGDo5A1x3G60FI8kAs5xvhLYOimtknNxq5ZDHKWsYwBoLezjydx4V/c7cyCkjioWiL3b6Rudu5VcfHr7Lcny48nsrA6QtJDHHHOyrpasxTNkb+ZvIPjutLQ0jmsHqOJUuot9LUxls0DHZGM43H3VlfHbXTKZ+Uk+0U9DUMmjEkTgWqaXAs9yrf+1qulqjNbriGNJ/hyxEgjwcH/dTqylqIW5DTI3G7mjj7KPG5XaJu4qumVtdStkfqhcWO8t/us7cKq5Un54xPF3czZw+o7/ZaMTaQc8/VR2tbWueHODWsOOOSqeO30aoevfDI/iPxOl+3OQHE4PwpsULZXA6tLj+r/IU6t6ee95dSNDZMZ24d9QltlrkfIRJksacO+vhXRCa0V5c7xvosY6Zs1PHE3S5ox7gcrQ22D0owAOwXKjpGsDcDGOytYWBvZaonitHm3fJ7OrBgJ6aAnKRWCEIQAhCEAhQlQgEwPCMDwlQgEwPCEqEAIQhACEIQAkIB5SoQDQ0NzgYzyuUjNXO67FBCA4NjA7LoAnEIwgGjZDnADdLhBGUBXVlLDUg6osu/VwVVvswY8uge5rjzkZB+q0RaEmgKDiX9FsZbnxlTSUkkTtcm7uFIjpQ0khoBJJO3cqbpCcGhdmVPhGrdds5xR4C7tGENCcpEACVCEB//9k="/>
          <p:cNvSpPr>
            <a:spLocks noChangeAspect="1" noChangeArrowheads="1"/>
          </p:cNvSpPr>
          <p:nvPr/>
        </p:nvSpPr>
        <p:spPr bwMode="auto">
          <a:xfrm>
            <a:off x="77788" y="-411163"/>
            <a:ext cx="1876425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7108" name="AutoShape 4" descr="data:image/jpg;base64,/9j/4AAQSkZJRgABAQAAAQABAAD/2wBDAAkGBwgHBgkIBwgKCgkLDRYPDQwMDRsUFRAWIB0iIiAdHx8kKDQsJCYxJx8fLT0tMTU3Ojo6Iys/RD84QzQ5Ojf/2wBDAQoKCg0MDRoPDxo3JR8lNzc3Nzc3Nzc3Nzc3Nzc3Nzc3Nzc3Nzc3Nzc3Nzc3Nzc3Nzc3Nzc3Nzc3Nzc3Nzc3Nzf/wAARCABtAO0DASIAAhEBAxEB/8QAHAAAAQUBAQEAAAAAAAAAAAAAAAECBAUGAwcI/8QANhAAAQMDAwMDAgQFAwUAAAAAAQACAwQFERIhMQZBURMiYXGBFDJSkTNCscHRI6HwBxZyg+H/xAAZAQEAAwEBAAAAAAAAAAAAAAAAAgMEAQX/xAAjEQADAAIDAAIDAAMAAAAAAAAAAQIDERIhMQRBEyJRFDJC/9oADAMBAAIRAxEAPwD3FCEIAQhCAEIQgBCEIAQhCAEhSFwBwUucoASpEqAEISIBUJpcl1IBUIQgBCEIAQhCAEIQgBCEIAQhCAEIQgBCEIBAlQhACFydIAcE4Tg725PHlANlk9PGf3SNmadz3VZdbrDSwuklkDGN79yfgd1grp1rWG6wRwRNFIXaHMO7nlwwDntgkHHwq6yTL0XRgu1tLo9FbUsqZ3GF7XMjcWuLTn3dx9lPbwvm+ydWVNo60qbhTYbRteWS07HeyRmcfd22dXOR8lfQlrudHdKWOqoZ2SxSAOBadxkZwR2PwpKkyFQ12TUqaTgZSeo0fzBSID0h4XMyjskMo7FAI52CgPXN+4JHKjCfSRqON8ICxBTguEcgPBXYFAOQhCAEJMpjpGtxqcBn5QHRCbqHlAKAchCEAIQhACEIQCJUiVACCkJTXOAGSQB8oBsjQ8YI28qFXukDNLcBgHncrvJWQxj8+foq2es9UktbhvGSqrtJF2PFTfhV1dG2smHquBLG5APbKwHV9nntbX1TXgBzZHREH+Zoy0fXO/2W3utT6IMkTtMg7rGX+6TXGgdTVELP4gcHNJxsCMY8785WPknWz1YVfj4rw85t8Ih0CQDL3AlepdKPhi9KSMgvZuAvMZ8teQ0Z0HH7JsVyrqMOqWzviaxwDQN9R5+ysadPaM6ahaZ73ceqvwL2/jKWYsectkjcC0bd/BVhS3IVcDZqch7XDPPC8z6ZvtbcrQXXKhfNR6hG6dg/IcZyf+YWitBfbHj0pTNRyHIcDsApVdz6QnFjr/U1hqp8/kGPOSmGrqPDAkjka9jXN4I2Tshc/JX9O/in+DfxdWNxoI+n/wBXSCvJ1RVMbA1wOHDOx+UhxhMcwORXS+w8UPpon0srm7FWcbsgLP083o+2TJZ57hWlLUMfux4c0dgeFoi1RjyYnJYJCcLnLNHDC+WVwaxrdTnHgBY+or6rqNz4oJJKagBx7TpfKPk9h8BMmRQcx4nk88L195hnuctupnhz4IxJM4HOkk+1v12JP2VbdQ7BLMhzdwR2K42qzwWV5NOzDZAGvI/cKykjZIDnc4WeqqzZETD/AKVds6lgZMyllLw87BrxuMDz3C1EM7ZBkLznqS2vhlZWQDL4/HceFZ9OXszNa0uye6ux3taZTmw8XtG6Dsp4UOCbWAVKaVcZR6EgSoASYSoQAkQSmkoAedLSVWyzl7tw5T5dTm4byqOWguD3EB8bWg8l3Kpybb6NGBT/ANPRJ0R49xVNeqgwDEfBKm1cc9JAXySRgDk7rJXepulYCIabQ3s545HnCzZXro34I5Pe+iNerhFFEXzyhjcbuccALA3HqSJ8no0OXud7TIdgPp5Ui/2qrEUjqt7nucDgk8FY6iGuqA+CoRKZfb4rSL2kp3SgHGTndTJrJLc6JtPTaTUxyEmMnBc0/KtLDQ6wDhaumsEMmCW7k/mA3H0UuemVPH12aboygnobG1lfDFHO5oBiZ7mgAbDhQZrW221D5KTP4ed/vhccgOOTt8f0XWkpa+lbiKslc3sHN4XUUtZLVtmM5dp4bINlbkyc1rRnw4OFbbJtFh0IA7DhdyzCbRwyRFomLS8kl2ngqVM0aVWl0TddkR7sYCjzV0EGfVeG4GVxuNfDSZdI7DR8rLXG6MrshusgDcNGdv7KGyxTsv6jqG3MHunAwe+VWO6poI5dUMzs/qYCF57dLzS0s8Yko6hzncEyDDhnGy0NkMFTbxcDaKiSmHtcWnWdXfLedh8KxTTW0QdTvTLm89YuraVlK150DnSMF57Z8rX2DTJQxP8ASMTnN97CMFp7qv6eobbUUcVbBTNYH+6MmPBxkjPwrhkL43F0TvseCud72zj464yTcB7C12CDyFV1RlpJMua6SHO2OW/5CnsmDjhw0vHLSmVLmujOeeylWn2V49pkSSFtZBqhDXhwOWj+ywdHOKC9zU/5WtfwRjBWsirH2uqdNFh8bs64/PyD2WAq4qya6z1j8OlmlMjgNsZPH/PCTa3suuK0510et22dskTSHK2jOcLBdO3XZscx0ubyCtrSzB7QQcgrXL2ebctMnZSpjTsnhSKwQhIThAB4TPso89fFE/RhznfAUOpuxijy2I5dx3UHcotnFdeIs3HCgVVyiiy2M63/ABwFVvr5pXH1XDT4BVfcKnRG8swNlRefS6NWP4nf7EypqfUJkmcHY4HYKprLgNxtjyq+CrkniIce+FV3WripnFssgDuzG7uP2WZ1s2zCX6kbqirElDODjDYyc+F5jZm660A+Fe9VXR80JgaS1j+2dyFTdO4ddYx2IKsxrSbF+pHq/TNI0xtJC2NLCGABUPT0WmFuB2WnibsMqCQyM7MAwnYwOAgDCCSrd6MzQ6IEvye3C43Kf0YifCkxDALis11TVkMMTD7io09Ts7jnlRkLnUy3G4emXu9IE5wro2RzqBradrHsBzKx5P8AqDHBI7KutlL/AKped87rYW3+CR2UJ0y+20+jzy/2irjudBcrfQOmdDEI5IG5cRjIzt8Hlb/pqmmorbJLVRGKSfDjE52dOwC71dLrZrYS17fykFRaKW5OrYoal7HwBpL/ADxwtEZeK0zJlw8+0WtJIHwtZjBbx8hTY8gZK5aI38DHgjskdK+AYlYXM/U1Q39jXWkdZ2Nkb3BHBHZVlbUSQMPqAkAbPA2+6mipje3Ux4P3XCplb6bs4wR3XKaa2iUbT0zMVFdC4v0SscQDsHBRGxMfl+o6vOdkl6oqWo1eqxmr9Q5/dVdJBU0uRDLKGfpc4H/YquTajRwW8+i2rEpAacOAbvhbC0AiFp1ZzusVDdKuBrYqiLQCRpIZjUtpZpA+BmnhbMK0jyvkPdMumcJ4TGcJ4VxlFTX5wcc4TkIChrJ3RPc1zCDkkbKNeHOfbozC3Lhg4zj6rRyRMkGHtB+oUSW1U0g2Dmf+JVFY6+jXGeU02vDDN9Z04ILi3v2/qkqYnOj0kgZ5A5Wqm6eYXFzJjv8AqblcXWOc/wA7D9yqHiv7Rs/ysb8ZlYqM6dIcWt7gcn7qpv8ARQRUznRR4fjJK3UtmqImFzWB5H8rHDJ/fAXn3WcXVdTAYKTpurhgc7Q6QFkj3fZhOB8qLx1rwlGeHXp5hepxNWO0nLWDTkeUnT7tF2hJ+f6K7o+gup62VjGWWrjDnAF8rNDW5PJyvVOmP+kVqoKTXd5ZKqucc+pE90bYx4aO/wBT+wV0w2tFeXPE1vY6wStNOzHhaKKVmMkgjyutP0fQ0sLmQS1Acfyuc4HH2xunjppwGPxzz/6x/lR/FaOP5OKvXo4Pr4myCNoy49l1ZM157BTrXZ46Avfq9WRx/iOG4HgKxEYHYfspzhb7bM9/IlPUoppZWRUz3ahnHlYq5yepM9+e+69MkgY8Yexrh8jKpbx01RXCM6W/h5AMB8QA/cd1y8FPwlh+TMvtGDo5A1x3G60FI8kAs5xvhLYOimtknNxq5ZDHKWsYwBoLezjydx4V/c7cyCkjioWiL3b6Rudu5VcfHr7Lcny48nsrA6QtJDHHHOyrpasxTNkb+ZvIPjutLQ0jmsHqOJUuot9LUxls0DHZGM43H3VlfHbXTKZ+Uk+0U9DUMmjEkTgWqaXAs9yrf+1qulqjNbriGNJ/hyxEgjwcH/dTqylqIW5DTI3G7mjj7KPG5XaJu4qumVtdStkfqhcWO8t/us7cKq5Un54xPF3czZw+o7/ZaMTaQc8/VR2tbWueHODWsOOOSqeO30aoevfDI/iPxOl+3OQHE4PwpsULZXA6tLj+r/IU6t6ee95dSNDZMZ24d9QltlrkfIRJksacO+vhXRCa0V5c7xvosY6Zs1PHE3S5ox7gcrQ22D0owAOwXKjpGsDcDGOytYWBvZaonitHm3fJ7OrBgJ6aAnKRWCEIQAhCEAhQlQgEwPCMDwlQgEwPCEqEAIQhACEIQAkIB5SoQDQ0NzgYzyuUjNXO67FBCA4NjA7LoAnEIwgGjZDnADdLhBGUBXVlLDUg6osu/VwVVvswY8uge5rjzkZB+q0RaEmgKDiX9FsZbnxlTSUkkTtcm7uFIjpQ0khoBJJO3cqbpCcGhdmVPhGrdds5xR4C7tGENCcpEACVCEB//9k="/>
          <p:cNvSpPr>
            <a:spLocks noChangeAspect="1" noChangeArrowheads="1"/>
          </p:cNvSpPr>
          <p:nvPr/>
        </p:nvSpPr>
        <p:spPr bwMode="auto">
          <a:xfrm>
            <a:off x="77788" y="-411163"/>
            <a:ext cx="1876425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7110" name="AutoShape 6" descr="data:image/jpg;base64,/9j/4AAQSkZJRgABAQAAAQABAAD/2wBDAAkGBwgHBgkIBwgKCgkLDRYPDQwMDRsUFRAWIB0iIiAdHx8kKDQsJCYxJx8fLT0tMTU3Ojo6Iys/RD84QzQ5Ojf/2wBDAQoKCg0MDRoPDxo3JR8lNzc3Nzc3Nzc3Nzc3Nzc3Nzc3Nzc3Nzc3Nzc3Nzc3Nzc3Nzc3Nzc3Nzc3Nzc3Nzc3Nzf/wAARCABtAO0DASIAAhEBAxEB/8QAHAAAAQUBAQEAAAAAAAAAAAAAAAECBAUGAwcI/8QANhAAAQMDAwMDAgQFAwUAAAAAAQACAwQFERIhMQZBURMiYXGBFDJSkTNCscHRI6HwBxZyg+H/xAAZAQEAAwEBAAAAAAAAAAAAAAAAAgMEAQX/xAAjEQADAAIDAAIDAAMAAAAAAAAAAQIDERIhMQRBEyJRFDJC/9oADAMBAAIRAxEAPwD3FCEIAQhCAEIQgBCEIAQhCAEhSFwBwUucoASpEqAEISIBUJpcl1IBUIQgBCEIAQhCAEIQgBCEIAQhCAEIQgBCEIBAlQhACFydIAcE4Tg725PHlANlk9PGf3SNmadz3VZdbrDSwuklkDGN79yfgd1grp1rWG6wRwRNFIXaHMO7nlwwDntgkHHwq6yTL0XRgu1tLo9FbUsqZ3GF7XMjcWuLTn3dx9lPbwvm+ydWVNo60qbhTYbRteWS07HeyRmcfd22dXOR8lfQlrudHdKWOqoZ2SxSAOBadxkZwR2PwpKkyFQ12TUqaTgZSeo0fzBSID0h4XMyjskMo7FAI52CgPXN+4JHKjCfSRqON8ICxBTguEcgPBXYFAOQhCAEJMpjpGtxqcBn5QHRCbqHlAKAchCEAIQhACEIQCJUiVACCkJTXOAGSQB8oBsjQ8YI28qFXukDNLcBgHncrvJWQxj8+foq2es9UktbhvGSqrtJF2PFTfhV1dG2smHquBLG5APbKwHV9nntbX1TXgBzZHREH+Zoy0fXO/2W3utT6IMkTtMg7rGX+6TXGgdTVELP4gcHNJxsCMY8785WPknWz1YVfj4rw85t8Ih0CQDL3AlepdKPhi9KSMgvZuAvMZ8teQ0Z0HH7JsVyrqMOqWzviaxwDQN9R5+ysadPaM6ahaZ73ceqvwL2/jKWYsectkjcC0bd/BVhS3IVcDZqch7XDPPC8z6ZvtbcrQXXKhfNR6hG6dg/IcZyf+YWitBfbHj0pTNRyHIcDsApVdz6QnFjr/U1hqp8/kGPOSmGrqPDAkjka9jXN4I2Tshc/JX9O/in+DfxdWNxoI+n/wBXSCvJ1RVMbA1wOHDOx+UhxhMcwORXS+w8UPpon0srm7FWcbsgLP083o+2TJZ57hWlLUMfux4c0dgeFoi1RjyYnJYJCcLnLNHDC+WVwaxrdTnHgBY+or6rqNz4oJJKagBx7TpfKPk9h8BMmRQcx4nk88L195hnuctupnhz4IxJM4HOkk+1v12JP2VbdQ7BLMhzdwR2K42qzwWV5NOzDZAGvI/cKykjZIDnc4WeqqzZETD/AKVds6lgZMyllLw87BrxuMDz3C1EM7ZBkLznqS2vhlZWQDL4/HceFZ9OXszNa0uye6ux3taZTmw8XtG6Dsp4UOCbWAVKaVcZR6EgSoASYSoQAkQSmkoAedLSVWyzl7tw5T5dTm4byqOWguD3EB8bWg8l3Kpybb6NGBT/ANPRJ0R49xVNeqgwDEfBKm1cc9JAXySRgDk7rJXepulYCIabQ3s545HnCzZXro34I5Pe+iNerhFFEXzyhjcbuccALA3HqSJ8no0OXud7TIdgPp5Ui/2qrEUjqt7nucDgk8FY6iGuqA+CoRKZfb4rSL2kp3SgHGTndTJrJLc6JtPTaTUxyEmMnBc0/KtLDQ6wDhaumsEMmCW7k/mA3H0UuemVPH12aboygnobG1lfDFHO5oBiZ7mgAbDhQZrW221D5KTP4ed/vhccgOOTt8f0XWkpa+lbiKslc3sHN4XUUtZLVtmM5dp4bINlbkyc1rRnw4OFbbJtFh0IA7DhdyzCbRwyRFomLS8kl2ngqVM0aVWl0TddkR7sYCjzV0EGfVeG4GVxuNfDSZdI7DR8rLXG6MrshusgDcNGdv7KGyxTsv6jqG3MHunAwe+VWO6poI5dUMzs/qYCF57dLzS0s8Yko6hzncEyDDhnGy0NkMFTbxcDaKiSmHtcWnWdXfLedh8KxTTW0QdTvTLm89YuraVlK150DnSMF57Z8rX2DTJQxP8ASMTnN97CMFp7qv6eobbUUcVbBTNYH+6MmPBxkjPwrhkL43F0TvseCud72zj464yTcB7C12CDyFV1RlpJMua6SHO2OW/5CnsmDjhw0vHLSmVLmujOeeylWn2V49pkSSFtZBqhDXhwOWj+ywdHOKC9zU/5WtfwRjBWsirH2uqdNFh8bs64/PyD2WAq4qya6z1j8OlmlMjgNsZPH/PCTa3suuK0510et22dskTSHK2jOcLBdO3XZscx0ubyCtrSzB7QQcgrXL2ebctMnZSpjTsnhSKwQhIThAB4TPso89fFE/RhznfAUOpuxijy2I5dx3UHcotnFdeIs3HCgVVyiiy2M63/ABwFVvr5pXH1XDT4BVfcKnRG8swNlRefS6NWP4nf7EypqfUJkmcHY4HYKprLgNxtjyq+CrkniIce+FV3WripnFssgDuzG7uP2WZ1s2zCX6kbqirElDODjDYyc+F5jZm660A+Fe9VXR80JgaS1j+2dyFTdO4ddYx2IKsxrSbF+pHq/TNI0xtJC2NLCGABUPT0WmFuB2WnibsMqCQyM7MAwnYwOAgDCCSrd6MzQ6IEvye3C43Kf0YifCkxDALis11TVkMMTD7io09Ts7jnlRkLnUy3G4emXu9IE5wro2RzqBradrHsBzKx5P8AqDHBI7KutlL/AKped87rYW3+CR2UJ0y+20+jzy/2irjudBcrfQOmdDEI5IG5cRjIzt8Hlb/pqmmorbJLVRGKSfDjE52dOwC71dLrZrYS17fykFRaKW5OrYoal7HwBpL/ADxwtEZeK0zJlw8+0WtJIHwtZjBbx8hTY8gZK5aI38DHgjskdK+AYlYXM/U1Q39jXWkdZ2Nkb3BHBHZVlbUSQMPqAkAbPA2+6mipje3Ux4P3XCplb6bs4wR3XKaa2iUbT0zMVFdC4v0SscQDsHBRGxMfl+o6vOdkl6oqWo1eqxmr9Q5/dVdJBU0uRDLKGfpc4H/YquTajRwW8+i2rEpAacOAbvhbC0AiFp1ZzusVDdKuBrYqiLQCRpIZjUtpZpA+BmnhbMK0jyvkPdMumcJ4TGcJ4VxlFTX5wcc4TkIChrJ3RPc1zCDkkbKNeHOfbozC3Lhg4zj6rRyRMkGHtB+oUSW1U0g2Dmf+JVFY6+jXGeU02vDDN9Z04ILi3v2/qkqYnOj0kgZ5A5Wqm6eYXFzJjv8AqblcXWOc/wA7D9yqHiv7Rs/ysb8ZlYqM6dIcWt7gcn7qpv8ARQRUznRR4fjJK3UtmqImFzWB5H8rHDJ/fAXn3WcXVdTAYKTpurhgc7Q6QFkj3fZhOB8qLx1rwlGeHXp5hepxNWO0nLWDTkeUnT7tF2hJ+f6K7o+gup62VjGWWrjDnAF8rNDW5PJyvVOmP+kVqoKTXd5ZKqucc+pE90bYx4aO/wBT+wV0w2tFeXPE1vY6wStNOzHhaKKVmMkgjyutP0fQ0sLmQS1Acfyuc4HH2xunjppwGPxzz/6x/lR/FaOP5OKvXo4Pr4myCNoy49l1ZM157BTrXZ46Avfq9WRx/iOG4HgKxEYHYfspzhb7bM9/IlPUoppZWRUz3ahnHlYq5yepM9+e+69MkgY8Yexrh8jKpbx01RXCM6W/h5AMB8QA/cd1y8FPwlh+TMvtGDo5A1x3G60FI8kAs5xvhLYOimtknNxq5ZDHKWsYwBoLezjydx4V/c7cyCkjioWiL3b6Rudu5VcfHr7Lcny48nsrA6QtJDHHHOyrpasxTNkb+ZvIPjutLQ0jmsHqOJUuot9LUxls0DHZGM43H3VlfHbXTKZ+Uk+0U9DUMmjEkTgWqaXAs9yrf+1qulqjNbriGNJ/hyxEgjwcH/dTqylqIW5DTI3G7mjj7KPG5XaJu4qumVtdStkfqhcWO8t/us7cKq5Un54xPF3czZw+o7/ZaMTaQc8/VR2tbWueHODWsOOOSqeO30aoevfDI/iPxOl+3OQHE4PwpsULZXA6tLj+r/IU6t6ee95dSNDZMZ24d9QltlrkfIRJksacO+vhXRCa0V5c7xvosY6Zs1PHE3S5ox7gcrQ22D0owAOwXKjpGsDcDGOytYWBvZaonitHm3fJ7OrBgJ6aAnKRWCEIQAhCEAhQlQgEwPCMDwlQgEwPCEqEAIQhACEIQAkIB5SoQDQ0NzgYzyuUjNXO67FBCA4NjA7LoAnEIwgGjZDnADdLhBGUBXVlLDUg6osu/VwVVvswY8uge5rjzkZB+q0RaEmgKDiX9FsZbnxlTSUkkTtcm7uFIjpQ0khoBJJO3cqbpCcGhdmVPhGrdds5xR4C7tGENCcpEACVCEB//9k="/>
          <p:cNvSpPr>
            <a:spLocks noChangeAspect="1" noChangeArrowheads="1"/>
          </p:cNvSpPr>
          <p:nvPr/>
        </p:nvSpPr>
        <p:spPr bwMode="auto">
          <a:xfrm>
            <a:off x="77788" y="-411163"/>
            <a:ext cx="1876425" cy="866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7112" name="Picture 8" descr="http://t3.gstatic.com/images?q=tbn:ANd9GcQtJ2AZ1uKkc6p89qajXKdVkXTnCQtqaNqwkUv31XNxQU0_EPmLO-loE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054757"/>
            <a:ext cx="2880320" cy="1984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2"/>
                </a:solidFill>
              </a:rPr>
              <a:t>Empreender por necessidade ...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Há pessoas que empreendem como única opção, ou seja, </a:t>
            </a:r>
            <a:r>
              <a:rPr lang="pt-BR" b="1" dirty="0" smtClean="0">
                <a:solidFill>
                  <a:schemeClr val="tx2"/>
                </a:solidFill>
              </a:rPr>
              <a:t>pela falta de melhores alternativas profissionais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São os empreendedores por necessidade. </a:t>
            </a:r>
          </a:p>
          <a:p>
            <a:r>
              <a:rPr lang="pt-BR" dirty="0" smtClean="0"/>
              <a:t>Mesmo o empreendedorismo por necessidade pode gerar oportunidades de negócios e se transformar em empreendimentos por oportunidade.</a:t>
            </a:r>
            <a:endParaRPr lang="pt-BR" dirty="0"/>
          </a:p>
        </p:txBody>
      </p:sp>
      <p:pic>
        <p:nvPicPr>
          <p:cNvPr id="30722" name="Picture 2" descr="http://t3.gstatic.com/images?q=tbn:ANd9GcRk9DN76RgloyUnNL2OoGUy8YD7W4FY7JScEl3I1hg4-RRJ9m_F7Q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7902" y="1772816"/>
            <a:ext cx="2890522" cy="4195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Empreender por oportunidade é mais benéfico para a economia do país...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Os empreendedores que iniciam o seu negócio ao vislumbrarem uma oportunidade  no mercado, </a:t>
            </a:r>
            <a:r>
              <a:rPr lang="pt-BR" b="1" dirty="0" smtClean="0">
                <a:solidFill>
                  <a:schemeClr val="tx2"/>
                </a:solidFill>
              </a:rPr>
              <a:t>melhoram a sua condição de vida e têm maiores chances de sobrevivência e de sucesso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49156" name="Picture 4" descr="http://t0.gstatic.com/images?q=tbn:ANd9GcQV0lKTghjvulek9oCP17bmPgzsh5UqHohLtgxH97f4_ym-MGy5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916832"/>
            <a:ext cx="3420063" cy="35283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O que buscam os empreendedores?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78,2% dos empreendedores por oportunidade vislumbram uma oportunidade de aprimorar a vida com o negócio</a:t>
            </a:r>
          </a:p>
          <a:p>
            <a:pPr lvl="1"/>
            <a:r>
              <a:rPr lang="pt-BR" dirty="0" smtClean="0"/>
              <a:t>43% buscam maior independência e liberdade na vida profissional</a:t>
            </a:r>
          </a:p>
          <a:p>
            <a:pPr lvl="1"/>
            <a:r>
              <a:rPr lang="pt-BR" dirty="0" smtClean="0"/>
              <a:t>35,2% procuram aumento da renda pessoal</a:t>
            </a:r>
          </a:p>
          <a:p>
            <a:pPr lvl="1"/>
            <a:r>
              <a:rPr lang="pt-BR" dirty="0" smtClean="0"/>
              <a:t>18,5% empreendem para obter a manutenção de sua renda pessoal</a:t>
            </a:r>
          </a:p>
          <a:p>
            <a:pPr lvl="1"/>
            <a:r>
              <a:rPr lang="pt-BR" dirty="0" smtClean="0"/>
              <a:t>3,3% citaram outros motivos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O empreendedores brasileiros inovam?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4783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Apenas 16,8% dos empreendedores brasileiros consideram que o (seu) produto é novo para todos ou alguns consumidores </a:t>
            </a:r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01008"/>
            <a:ext cx="8196653" cy="2191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11560" y="5805264"/>
            <a:ext cx="79928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dirty="0" smtClean="0"/>
              <a:t>Empreendedores iniciais segundo conhecimento do produto ou serviço – Brasil</a:t>
            </a:r>
          </a:p>
          <a:p>
            <a:r>
              <a:rPr lang="pt-BR" dirty="0" smtClean="0"/>
              <a:t>Fonte: Pesquisa GEM Brasil 2010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Os benefícios da inovação não se limitam às empresas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Boas idéias de produtos são aquelas que, em vez de serem orientadas para o produto, são dirigidas para as necessidades dos consumidores. </a:t>
            </a:r>
          </a:p>
          <a:p>
            <a:pPr lvl="1"/>
            <a:r>
              <a:rPr lang="pt-BR" dirty="0" smtClean="0"/>
              <a:t>Produtos que surgem de pesquisas científicas, mas são desconectados do mercado estão fadados ao insucesso.</a:t>
            </a:r>
            <a:endParaRPr lang="pt-BR" dirty="0"/>
          </a:p>
        </p:txBody>
      </p:sp>
      <p:grpSp>
        <p:nvGrpSpPr>
          <p:cNvPr id="4" name="Grupo 4"/>
          <p:cNvGrpSpPr/>
          <p:nvPr/>
        </p:nvGrpSpPr>
        <p:grpSpPr>
          <a:xfrm>
            <a:off x="4615594" y="2204864"/>
            <a:ext cx="4132870" cy="3096344"/>
            <a:chOff x="899592" y="1484784"/>
            <a:chExt cx="7301222" cy="4872916"/>
          </a:xfrm>
        </p:grpSpPr>
        <p:pic>
          <p:nvPicPr>
            <p:cNvPr id="6" name="Picture 8" descr="http://1.bp.blogspot.com/_xpGh9QbBhEI/TB5QaSvvk_I/AAAAAAAAAG4/P3v6qcSVSk4/s1600/bola-de-crista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99592" y="1484784"/>
              <a:ext cx="7301222" cy="4872916"/>
            </a:xfrm>
            <a:prstGeom prst="rect">
              <a:avLst/>
            </a:prstGeom>
            <a:noFill/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4355976" y="2150279"/>
              <a:ext cx="3024336" cy="2331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7530" tIns="48765" rIns="97530" bIns="48765">
              <a:spAutoFit/>
            </a:bodyPr>
            <a:lstStyle>
              <a:lvl1pPr eaLnBrk="0" hangingPunct="0"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defRPr/>
              </a:pPr>
              <a:r>
                <a:rPr lang="pt-BR" sz="1400" b="1" i="1" dirty="0" smtClean="0">
                  <a:solidFill>
                    <a:srgbClr val="C00000"/>
                  </a:solidFill>
                  <a:latin typeface="+mj-lt"/>
                </a:rPr>
                <a:t>A forma como as coisas funcionam no mundo HOJE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endParaRPr lang="pt-BR" sz="1400" b="1" i="1" dirty="0" smtClean="0">
                <a:solidFill>
                  <a:srgbClr val="C00000"/>
                </a:solidFill>
                <a:latin typeface="+mj-lt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lang="pt-BR" sz="1400" b="1" i="1" dirty="0" smtClean="0">
                  <a:solidFill>
                    <a:srgbClr val="C00000"/>
                  </a:solidFill>
                  <a:latin typeface="+mj-lt"/>
                </a:rPr>
                <a:t>.... continuará sendo igual  AMANHÃ?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endParaRPr lang="pt-BR" sz="1400" b="1" baseline="30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endParaRPr lang="pt-BR" sz="1400" b="1" dirty="0" smtClean="0">
                <a:solidFill>
                  <a:srgbClr val="C00000"/>
                </a:solidFill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091261"/>
            <a:ext cx="7772400" cy="1002035"/>
          </a:xfrm>
        </p:spPr>
        <p:txBody>
          <a:bodyPr>
            <a:noAutofit/>
          </a:bodyPr>
          <a:lstStyle/>
          <a:p>
            <a:pPr algn="ctr"/>
            <a:r>
              <a:rPr lang="pt-BR" sz="2800" b="0" dirty="0" smtClean="0">
                <a:solidFill>
                  <a:schemeClr val="tx2"/>
                </a:solidFill>
              </a:rPr>
              <a:t>Com proteção e apoio da incubadora, jovens empresas têm mais chances de prosperar</a:t>
            </a:r>
            <a:endParaRPr lang="pt-BR" sz="2800" b="0" dirty="0">
              <a:solidFill>
                <a:schemeClr val="tx2"/>
              </a:solidFill>
            </a:endParaRPr>
          </a:p>
        </p:txBody>
      </p:sp>
      <p:pic>
        <p:nvPicPr>
          <p:cNvPr id="51202" name="Picture 2" descr="Taxa de mortalidade de empresas cai para 20% em incubador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649585"/>
            <a:ext cx="5619750" cy="421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3816423"/>
          </a:xfrm>
        </p:spPr>
        <p:txBody>
          <a:bodyPr>
            <a:noAutofit/>
          </a:bodyPr>
          <a:lstStyle/>
          <a:p>
            <a:r>
              <a:rPr lang="pt-BR" sz="3200" dirty="0" smtClean="0"/>
              <a:t>Quer evitar que sua empresa morra precocemente? </a:t>
            </a:r>
            <a:br>
              <a:rPr lang="pt-BR" sz="3200" dirty="0" smtClean="0"/>
            </a:b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Procure uma incubadora. </a:t>
            </a:r>
            <a:br>
              <a:rPr lang="pt-BR" sz="3200" dirty="0" smtClean="0"/>
            </a:br>
            <a:r>
              <a:rPr lang="pt-BR" sz="3200" dirty="0" smtClean="0"/>
              <a:t>A taxa de sucesso das empresas apoiadas por incubadoras e parques tecnológicos é de 80%, com índice de mortalidade de 20%, segundo dados do </a:t>
            </a:r>
            <a:r>
              <a:rPr lang="pt-BR" sz="3200" dirty="0" err="1" smtClean="0"/>
              <a:t>Sebrae</a:t>
            </a:r>
            <a:r>
              <a:rPr lang="pt-BR" sz="3200" dirty="0" smtClean="0"/>
              <a:t>.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83568" y="692696"/>
            <a:ext cx="7772400" cy="237626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Arial" pitchFamily="34" charset="0"/>
              </a:rPr>
              <a:t>Brasil: Uma aposta no modelo para promoção do empreendedorismo (inovador) em </a:t>
            </a:r>
            <a:r>
              <a:rPr kumimoji="0" lang="pt-BR" sz="3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ea typeface="+mj-ea"/>
                <a:cs typeface="Arial" pitchFamily="34" charset="0"/>
              </a:rPr>
              <a:t>apoio ao desenvolvimento regional</a:t>
            </a:r>
            <a:r>
              <a:rPr kumimoji="0" lang="pt-BR" sz="3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Arial" pitchFamily="34" charset="0"/>
              </a:rPr>
              <a:t> </a:t>
            </a:r>
            <a:endParaRPr kumimoji="0" lang="pt-BR" sz="3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Arial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1640" y="2996952"/>
            <a:ext cx="6400800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  <a:p>
            <a:pPr marL="342900" indent="-342900">
              <a:lnSpc>
                <a:spcPct val="17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pt-BR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Em 2009, celebramos 25 anos da criação de políticas públicas em apoio aos </a:t>
            </a:r>
            <a:r>
              <a:rPr kumimoji="0" lang="pt-BR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parques tecnológicos </a:t>
            </a:r>
            <a:r>
              <a:rPr kumimoji="0" lang="pt-BR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e </a:t>
            </a:r>
            <a:r>
              <a:rPr kumimoji="0" lang="pt-BR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incubadoras de empresas</a:t>
            </a:r>
            <a:r>
              <a:rPr kumimoji="0" lang="pt-BR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, iniciadas no CNPq, na gestão de </a:t>
            </a:r>
            <a:r>
              <a:rPr lang="pt-BR" kern="0" dirty="0" err="1" smtClean="0">
                <a:cs typeface="Arial" pitchFamily="34" charset="0"/>
              </a:rPr>
              <a:t>Lynaldo</a:t>
            </a:r>
            <a:r>
              <a:rPr lang="pt-BR" kern="0" dirty="0" smtClean="0">
                <a:cs typeface="Arial" pitchFamily="34" charset="0"/>
              </a:rPr>
              <a:t> Cavalcanti de Albuquerque</a:t>
            </a:r>
            <a:r>
              <a:rPr lang="pt-BR" b="0" kern="0" dirty="0" smtClean="0">
                <a:cs typeface="Arial" pitchFamily="34" charset="0"/>
              </a:rPr>
              <a:t> </a:t>
            </a:r>
          </a:p>
          <a:p>
            <a:pPr marL="342900" indent="-342900">
              <a:lnSpc>
                <a:spcPct val="17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pt-BR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(</a:t>
            </a:r>
            <a:r>
              <a:rPr kumimoji="0" lang="pt-BR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Resolução 084/1984 cria o Programa Brasileiro de Parques Tecnológicos</a:t>
            </a:r>
            <a:r>
              <a:rPr kumimoji="0" lang="pt-BR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 pitchFamily="34" charset="0"/>
              </a:rPr>
              <a:t>).</a:t>
            </a:r>
            <a:endParaRPr kumimoji="0" lang="pt-BR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2"/>
                </a:solidFill>
              </a:rPr>
              <a:t>Uma trajetória com mais de 25 anos... gerando resultados!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398904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2800" dirty="0" smtClean="0">
                <a:cs typeface="Arial" pitchFamily="34" charset="0"/>
              </a:rPr>
              <a:t>As incubadoras brasileiras apóiam mais de </a:t>
            </a:r>
            <a:r>
              <a:rPr lang="pt-BR" sz="2800" b="1" dirty="0" smtClean="0">
                <a:solidFill>
                  <a:schemeClr val="tx2"/>
                </a:solidFill>
                <a:cs typeface="Arial" pitchFamily="34" charset="0"/>
              </a:rPr>
              <a:t>6.300 empresas </a:t>
            </a:r>
            <a:r>
              <a:rPr lang="pt-BR" sz="2800" dirty="0" smtClean="0">
                <a:cs typeface="Arial" pitchFamily="34" charset="0"/>
              </a:rPr>
              <a:t>(residentes e não-residentes)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/>
                </a:solidFill>
                <a:cs typeface="Arial" pitchFamily="34" charset="0"/>
              </a:rPr>
              <a:t>25.000 empregos </a:t>
            </a:r>
            <a:r>
              <a:rPr lang="pt-BR" sz="2400" dirty="0" smtClean="0">
                <a:cs typeface="Arial" pitchFamily="34" charset="0"/>
              </a:rPr>
              <a:t>diretos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2800" dirty="0" smtClean="0">
                <a:cs typeface="Arial" pitchFamily="34" charset="0"/>
              </a:rPr>
              <a:t>Mais de </a:t>
            </a:r>
            <a:r>
              <a:rPr lang="pt-BR" sz="2800" b="1" dirty="0" smtClean="0">
                <a:solidFill>
                  <a:schemeClr val="tx2"/>
                </a:solidFill>
                <a:cs typeface="Arial" pitchFamily="34" charset="0"/>
              </a:rPr>
              <a:t>1.700 empresas </a:t>
            </a:r>
            <a:r>
              <a:rPr lang="pt-BR" sz="2800" dirty="0" smtClean="0">
                <a:cs typeface="Arial" pitchFamily="34" charset="0"/>
              </a:rPr>
              <a:t>já foram graduadas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/>
                </a:solidFill>
                <a:cs typeface="Arial" pitchFamily="34" charset="0"/>
              </a:rPr>
              <a:t>R$ 3,5 bilhões faturamento </a:t>
            </a:r>
            <a:r>
              <a:rPr lang="pt-BR" sz="2400" dirty="0" smtClean="0">
                <a:cs typeface="Arial" pitchFamily="34" charset="0"/>
              </a:rPr>
              <a:t>por ano e cerca de </a:t>
            </a:r>
            <a:r>
              <a:rPr lang="pt-BR" sz="2400" b="1" dirty="0" smtClean="0">
                <a:solidFill>
                  <a:schemeClr val="tx2"/>
                </a:solidFill>
                <a:cs typeface="Arial" pitchFamily="34" charset="0"/>
              </a:rPr>
              <a:t>15.000 empregos</a:t>
            </a:r>
            <a:r>
              <a:rPr lang="pt-BR" sz="2400" dirty="0" smtClean="0">
                <a:cs typeface="Arial" pitchFamily="34" charset="0"/>
              </a:rPr>
              <a:t> diretos 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2800" dirty="0" smtClean="0">
                <a:cs typeface="Arial" pitchFamily="34" charset="0"/>
              </a:rPr>
              <a:t>Uma expressiva contribuição para o desenvolvimento das diferentes regiões do país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Em resumo...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Os números apresentados na edição GEM </a:t>
            </a:r>
            <a:r>
              <a:rPr lang="pt-BR" dirty="0" smtClean="0"/>
              <a:t>2010 </a:t>
            </a:r>
            <a:r>
              <a:rPr lang="pt-BR" dirty="0" smtClean="0"/>
              <a:t>reforçam </a:t>
            </a:r>
            <a:r>
              <a:rPr lang="pt-BR" u="sng" dirty="0" smtClean="0"/>
              <a:t>a importância da contínua criação e consolidação de políticas públicas em apoio ao empreendedorismo nascente no Brasil</a:t>
            </a:r>
            <a:r>
              <a:rPr lang="pt-BR" dirty="0" smtClean="0"/>
              <a:t>. </a:t>
            </a:r>
          </a:p>
          <a:p>
            <a:pPr lvl="1" eaLnBrk="1" hangingPunct="1"/>
            <a:r>
              <a:rPr lang="pt-BR" dirty="0" smtClean="0"/>
              <a:t>Uma população de cerca de </a:t>
            </a:r>
            <a:r>
              <a:rPr lang="pt-BR" dirty="0" smtClean="0"/>
              <a:t>21 </a:t>
            </a:r>
            <a:r>
              <a:rPr lang="pt-BR" dirty="0" smtClean="0"/>
              <a:t>milhões de brasileiros empreendedores que podem contribuir cada vez mais com o desenvolvimento econômico do país.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smtClean="0"/>
              <a:t>Crises e oportunidades andam de mãos dadas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330700" cy="4525963"/>
          </a:xfrm>
        </p:spPr>
        <p:txBody>
          <a:bodyPr/>
          <a:lstStyle/>
          <a:p>
            <a:pPr eaLnBrk="1" hangingPunct="1"/>
            <a:r>
              <a:rPr lang="pt-BR" smtClean="0"/>
              <a:t>Para quem souber empreender, há um oceano de oportunidades pela frente. </a:t>
            </a:r>
          </a:p>
        </p:txBody>
      </p:sp>
      <p:pic>
        <p:nvPicPr>
          <p:cNvPr id="7172" name="Picture 5" descr="desenho_oportunidad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1557338"/>
            <a:ext cx="42862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sz="4000" b="1" smtClean="0"/>
              <a:t>Panorama do Empreendedorismo no Brasil</a:t>
            </a:r>
            <a:r>
              <a:rPr lang="pt-BR" sz="4000" smtClean="0"/>
              <a:t> 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Fonte: </a:t>
            </a:r>
            <a:r>
              <a:rPr lang="pt-PT" dirty="0" smtClean="0"/>
              <a:t>Global Entrepreneurship Monitor (GEM), </a:t>
            </a:r>
            <a:r>
              <a:rPr lang="pt-PT" dirty="0" smtClean="0"/>
              <a:t>2010.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tx2"/>
                </a:solidFill>
              </a:rPr>
              <a:t>21,1 milhões </a:t>
            </a:r>
            <a:r>
              <a:rPr lang="pt-BR" dirty="0" smtClean="0">
                <a:solidFill>
                  <a:schemeClr val="tx2"/>
                </a:solidFill>
              </a:rPr>
              <a:t>de brasileiros estavam à frente de atividades empreendedoras em 2010...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488832" cy="1919064"/>
          </a:xfrm>
        </p:spPr>
        <p:txBody>
          <a:bodyPr>
            <a:noAutofit/>
          </a:bodyPr>
          <a:lstStyle/>
          <a:p>
            <a:r>
              <a:rPr lang="pt-BR" sz="2400" dirty="0" smtClean="0"/>
              <a:t>A Taxa de Empreendedores em Estágio Inicial (TEA) brasileira foi de 17,5%, segundo a pesquisa GEM 2010 – este indicador sinaliza que de cada 100 brasileiros 17 realizavam alguma atividade empreendedora até o momento da pesquisa.</a:t>
            </a:r>
          </a:p>
          <a:p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512168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chemeClr val="tx2"/>
                </a:solidFill>
              </a:rPr>
              <a:t>Brasil, GEM 2010: A TEA de 2010 foi de </a:t>
            </a:r>
            <a:r>
              <a:rPr lang="pt-BR" sz="3600" b="1" dirty="0" smtClean="0">
                <a:solidFill>
                  <a:schemeClr val="tx2"/>
                </a:solidFill>
              </a:rPr>
              <a:t>17,5%</a:t>
            </a:r>
            <a:r>
              <a:rPr lang="pt-BR" sz="3600" dirty="0" smtClean="0">
                <a:solidFill>
                  <a:schemeClr val="tx2"/>
                </a:solidFill>
              </a:rPr>
              <a:t>, a maior desde que a pesquisa GEM é realizada no país</a:t>
            </a: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55576" y="5805264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dirty="0" smtClean="0"/>
              <a:t>Evolução da taxa de empreendedores iniciais (TEA) -­ Brasil -­ 2002: 2010 </a:t>
            </a:r>
          </a:p>
          <a:p>
            <a:r>
              <a:rPr lang="pt-BR" dirty="0" smtClean="0"/>
              <a:t>Fonte: Pesquisa GEM Brasil 2002:2010</a:t>
            </a:r>
            <a:endParaRPr lang="pt-BR" dirty="0"/>
          </a:p>
        </p:txBody>
      </p:sp>
      <p:grpSp>
        <p:nvGrpSpPr>
          <p:cNvPr id="3" name="Grupo 10"/>
          <p:cNvGrpSpPr/>
          <p:nvPr/>
        </p:nvGrpSpPr>
        <p:grpSpPr>
          <a:xfrm>
            <a:off x="971600" y="2060848"/>
            <a:ext cx="7730358" cy="3419475"/>
            <a:chOff x="1259632" y="2060848"/>
            <a:chExt cx="7730358" cy="3419475"/>
          </a:xfrm>
        </p:grpSpPr>
        <p:pic>
          <p:nvPicPr>
            <p:cNvPr id="2867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259632" y="2060848"/>
              <a:ext cx="6362700" cy="3419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ctor angulado 6"/>
            <p:cNvCxnSpPr/>
            <p:nvPr/>
          </p:nvCxnSpPr>
          <p:spPr>
            <a:xfrm>
              <a:off x="7668344" y="3861048"/>
              <a:ext cx="648072" cy="504056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/>
            <p:cNvSpPr txBox="1"/>
            <p:nvPr/>
          </p:nvSpPr>
          <p:spPr>
            <a:xfrm>
              <a:off x="7812360" y="4365104"/>
              <a:ext cx="11776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TEA média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800200"/>
          </a:xfrm>
        </p:spPr>
        <p:txBody>
          <a:bodyPr>
            <a:noAutofit/>
          </a:bodyPr>
          <a:lstStyle/>
          <a:p>
            <a:r>
              <a:rPr lang="pt-BR" sz="3200" dirty="0" smtClean="0">
                <a:solidFill>
                  <a:schemeClr val="tx2"/>
                </a:solidFill>
              </a:rPr>
              <a:t> Brasil, GEM 2010: O </a:t>
            </a:r>
            <a:r>
              <a:rPr lang="pt-BR" sz="3200" b="1" dirty="0" smtClean="0">
                <a:solidFill>
                  <a:schemeClr val="tx2"/>
                </a:solidFill>
              </a:rPr>
              <a:t>Brasil</a:t>
            </a:r>
            <a:r>
              <a:rPr lang="pt-BR" sz="3200" dirty="0" smtClean="0">
                <a:solidFill>
                  <a:schemeClr val="tx2"/>
                </a:solidFill>
              </a:rPr>
              <a:t> é o que possui a </a:t>
            </a:r>
            <a:r>
              <a:rPr lang="pt-BR" sz="3200" b="1" dirty="0" smtClean="0">
                <a:solidFill>
                  <a:schemeClr val="tx2"/>
                </a:solidFill>
              </a:rPr>
              <a:t>maior TEA </a:t>
            </a:r>
            <a:r>
              <a:rPr lang="pt-BR" sz="3200" dirty="0" smtClean="0">
                <a:solidFill>
                  <a:schemeClr val="tx2"/>
                </a:solidFill>
              </a:rPr>
              <a:t>seguido pela China, com 14,4% e a Argentina com 14,2%</a:t>
            </a: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88841"/>
            <a:ext cx="8229600" cy="4032448"/>
          </a:xfrm>
        </p:spPr>
        <p:txBody>
          <a:bodyPr>
            <a:normAutofit/>
          </a:bodyPr>
          <a:lstStyle/>
          <a:p>
            <a:r>
              <a:rPr lang="pt-BR" dirty="0" smtClean="0"/>
              <a:t>Nos países do BRIC, o Brasil tem a população mais empreendedora (17,5%).</a:t>
            </a:r>
          </a:p>
          <a:p>
            <a:r>
              <a:rPr lang="pt-BR" dirty="0" smtClean="0"/>
              <a:t>A China teve 14,4%,</a:t>
            </a:r>
          </a:p>
          <a:p>
            <a:r>
              <a:rPr lang="pt-BR" dirty="0" smtClean="0"/>
              <a:t>a Rússia 3,9%, e</a:t>
            </a:r>
          </a:p>
          <a:p>
            <a:r>
              <a:rPr lang="pt-BR" dirty="0" smtClean="0"/>
              <a:t>a Índia não participou da pesquisa nos últimos 2 (dois) anos. Em 2008, a TEA da Índia foi de 11,5%.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chemeClr val="tx2"/>
                </a:solidFill>
              </a:rPr>
              <a:t>O crescimento da TEA, em 2010, é</a:t>
            </a:r>
            <a:br>
              <a:rPr lang="pt-BR" sz="3600" dirty="0" smtClean="0">
                <a:solidFill>
                  <a:schemeClr val="tx2"/>
                </a:solidFill>
              </a:rPr>
            </a:br>
            <a:r>
              <a:rPr lang="pt-BR" sz="3600" dirty="0" smtClean="0">
                <a:solidFill>
                  <a:schemeClr val="tx2"/>
                </a:solidFill>
              </a:rPr>
              <a:t>resultado do </a:t>
            </a:r>
            <a:r>
              <a:rPr lang="pt-BR" sz="3600" b="1" dirty="0" smtClean="0">
                <a:solidFill>
                  <a:schemeClr val="tx2"/>
                </a:solidFill>
              </a:rPr>
              <a:t>maior número de empreendedores de negócios novos</a:t>
            </a:r>
            <a:endParaRPr lang="pt-BR" sz="3600" dirty="0">
              <a:solidFill>
                <a:schemeClr val="tx2"/>
              </a:solidFill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9649" y="1988841"/>
            <a:ext cx="751154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55576" y="5805264"/>
            <a:ext cx="74168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dirty="0" smtClean="0"/>
              <a:t>Evolução da taxa de empreendedores novos -­ Brasil -­ 2002: 2010</a:t>
            </a:r>
          </a:p>
          <a:p>
            <a:r>
              <a:rPr lang="pt-BR" dirty="0" smtClean="0"/>
              <a:t>Fonte: Pesquisa GEM Brasil 2002:2010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rrowheads="1"/>
          </p:cNvPicPr>
          <p:nvPr/>
        </p:nvPicPr>
        <p:blipFill>
          <a:blip r:embed="rId2" cstate="print"/>
          <a:srcRect t="21420" r="16199" b="35701"/>
          <a:stretch>
            <a:fillRect/>
          </a:stretch>
        </p:blipFill>
        <p:spPr bwMode="auto">
          <a:xfrm>
            <a:off x="971600" y="1628800"/>
            <a:ext cx="756084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251520" y="197768"/>
            <a:ext cx="864096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Qual a maior motivação para se iniciar uma atividade empreendedora?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4320479"/>
          </a:xfrm>
        </p:spPr>
        <p:txBody>
          <a:bodyPr>
            <a:noAutofit/>
          </a:bodyPr>
          <a:lstStyle/>
          <a:p>
            <a:r>
              <a:rPr lang="pt-BR" sz="2800" dirty="0" smtClean="0"/>
              <a:t>No Brasil, desde o ano de 2003 os empreendedores por oportunidade são maioria. </a:t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b="1" dirty="0" smtClean="0">
                <a:solidFill>
                  <a:schemeClr val="tx2"/>
                </a:solidFill>
              </a:rPr>
              <a:t>Em 2010, para cada empreendedor por necessidade havia outros 2,1 que empreenderam por oportunidade.</a:t>
            </a:r>
            <a:endParaRPr lang="pt-BR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Personalizar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r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sonaliza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a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a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3246</TotalTime>
  <Words>706</Words>
  <Application>Microsoft Office PowerPoint</Application>
  <PresentationFormat>Apresentação na tela (4:3)</PresentationFormat>
  <Paragraphs>63</Paragraphs>
  <Slides>19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Personalizar design</vt:lpstr>
      <vt:lpstr>Empreendedorismo</vt:lpstr>
      <vt:lpstr>Crises e oportunidades andam de mãos dadas </vt:lpstr>
      <vt:lpstr>Panorama do Empreendedorismo no Brasil </vt:lpstr>
      <vt:lpstr>21,1 milhões de brasileiros estavam à frente de atividades empreendedoras em 2010...</vt:lpstr>
      <vt:lpstr>Brasil, GEM 2010: A TEA de 2010 foi de 17,5%, a maior desde que a pesquisa GEM é realizada no país</vt:lpstr>
      <vt:lpstr> Brasil, GEM 2010: O Brasil é o que possui a maior TEA seguido pela China, com 14,4% e a Argentina com 14,2%</vt:lpstr>
      <vt:lpstr>O crescimento da TEA, em 2010, é resultado do maior número de empreendedores de negócios novos</vt:lpstr>
      <vt:lpstr>Slide 8</vt:lpstr>
      <vt:lpstr>No Brasil, desde o ano de 2003 os empreendedores por oportunidade são maioria.   Em 2010, para cada empreendedor por necessidade havia outros 2,1 que empreenderam por oportunidade.</vt:lpstr>
      <vt:lpstr>Empreender por necessidade ...</vt:lpstr>
      <vt:lpstr>Empreender por oportunidade é mais benéfico para a economia do país...</vt:lpstr>
      <vt:lpstr>O que buscam os empreendedores?</vt:lpstr>
      <vt:lpstr>O empreendedores brasileiros inovam?</vt:lpstr>
      <vt:lpstr>Os benefícios da inovação não se limitam às empresas</vt:lpstr>
      <vt:lpstr>Com proteção e apoio da incubadora, jovens empresas têm mais chances de prosperar</vt:lpstr>
      <vt:lpstr>Quer evitar que sua empresa morra precocemente?   Procure uma incubadora.  A taxa de sucesso das empresas apoiadas por incubadoras e parques tecnológicos é de 80%, com índice de mortalidade de 20%, segundo dados do Sebrae.</vt:lpstr>
      <vt:lpstr>Slide 17</vt:lpstr>
      <vt:lpstr>Uma trajetória com mais de 25 anos... gerando resultados!</vt:lpstr>
      <vt:lpstr>Em resumo...</vt:lpstr>
    </vt:vector>
  </TitlesOfParts>
  <Company>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faber</dc:creator>
  <cp:lastModifiedBy>User</cp:lastModifiedBy>
  <cp:revision>241</cp:revision>
  <dcterms:created xsi:type="dcterms:W3CDTF">2006-07-20T20:28:27Z</dcterms:created>
  <dcterms:modified xsi:type="dcterms:W3CDTF">2011-08-10T23:49:28Z</dcterms:modified>
</cp:coreProperties>
</file>