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5" r:id="rId18"/>
    <p:sldId id="276" r:id="rId19"/>
    <p:sldId id="277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502C-AD49-4317-A57F-13AFD6D7870D}" type="datetimeFigureOut">
              <a:rPr lang="pt-BR" smtClean="0"/>
              <a:t>24/05/2011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D834-B0D3-45F2-B42A-8FA3D7AD8E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502C-AD49-4317-A57F-13AFD6D7870D}" type="datetimeFigureOut">
              <a:rPr lang="pt-BR" smtClean="0"/>
              <a:t>24/05/2011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D834-B0D3-45F2-B42A-8FA3D7AD8E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502C-AD49-4317-A57F-13AFD6D7870D}" type="datetimeFigureOut">
              <a:rPr lang="pt-BR" smtClean="0"/>
              <a:t>24/05/2011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D834-B0D3-45F2-B42A-8FA3D7AD8E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502C-AD49-4317-A57F-13AFD6D7870D}" type="datetimeFigureOut">
              <a:rPr lang="pt-BR" smtClean="0"/>
              <a:t>24/05/2011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D834-B0D3-45F2-B42A-8FA3D7AD8E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502C-AD49-4317-A57F-13AFD6D7870D}" type="datetimeFigureOut">
              <a:rPr lang="pt-BR" smtClean="0"/>
              <a:t>24/05/2011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D834-B0D3-45F2-B42A-8FA3D7AD8E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502C-AD49-4317-A57F-13AFD6D7870D}" type="datetimeFigureOut">
              <a:rPr lang="pt-BR" smtClean="0"/>
              <a:t>24/05/2011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D834-B0D3-45F2-B42A-8FA3D7AD8E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502C-AD49-4317-A57F-13AFD6D7870D}" type="datetimeFigureOut">
              <a:rPr lang="pt-BR" smtClean="0"/>
              <a:t>24/05/2011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D834-B0D3-45F2-B42A-8FA3D7AD8E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502C-AD49-4317-A57F-13AFD6D7870D}" type="datetimeFigureOut">
              <a:rPr lang="pt-BR" smtClean="0"/>
              <a:t>24/05/2011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D834-B0D3-45F2-B42A-8FA3D7AD8E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502C-AD49-4317-A57F-13AFD6D7870D}" type="datetimeFigureOut">
              <a:rPr lang="pt-BR" smtClean="0"/>
              <a:t>24/05/2011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D834-B0D3-45F2-B42A-8FA3D7AD8E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502C-AD49-4317-A57F-13AFD6D7870D}" type="datetimeFigureOut">
              <a:rPr lang="pt-BR" smtClean="0"/>
              <a:t>24/05/2011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D834-B0D3-45F2-B42A-8FA3D7AD8E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8502C-AD49-4317-A57F-13AFD6D7870D}" type="datetimeFigureOut">
              <a:rPr lang="pt-BR" smtClean="0"/>
              <a:t>24/05/2011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ED834-B0D3-45F2-B42A-8FA3D7AD8E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8502C-AD49-4317-A57F-13AFD6D7870D}" type="datetimeFigureOut">
              <a:rPr lang="pt-BR" smtClean="0"/>
              <a:t>24/05/2011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ED834-B0D3-45F2-B42A-8FA3D7AD8EE6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68313" y="2852738"/>
            <a:ext cx="8370887" cy="1470025"/>
          </a:xfrm>
        </p:spPr>
        <p:txBody>
          <a:bodyPr/>
          <a:lstStyle/>
          <a:p>
            <a:pPr eaLnBrk="1" hangingPunct="1"/>
            <a:r>
              <a:rPr lang="pt-BR" sz="4000" dirty="0" smtClean="0"/>
              <a:t>Negociação &amp; Inovação</a:t>
            </a:r>
            <a:endParaRPr lang="pt-BR" sz="32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84213" y="4292600"/>
            <a:ext cx="7848600" cy="1512888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pt-BR" sz="2000" dirty="0" smtClean="0">
                <a:solidFill>
                  <a:srgbClr val="898989"/>
                </a:solidFill>
              </a:rPr>
              <a:t>© 2009 </a:t>
            </a:r>
            <a:r>
              <a:rPr lang="pt-BR" sz="2000" dirty="0" err="1" smtClean="0">
                <a:solidFill>
                  <a:srgbClr val="898989"/>
                </a:solidFill>
              </a:rPr>
              <a:t>Francilene</a:t>
            </a:r>
            <a:r>
              <a:rPr lang="pt-BR" sz="2000" dirty="0" smtClean="0">
                <a:solidFill>
                  <a:srgbClr val="898989"/>
                </a:solidFill>
              </a:rPr>
              <a:t> P. Garcia</a:t>
            </a:r>
          </a:p>
          <a:p>
            <a:pPr marL="0" indent="0" algn="ctr" eaLnBrk="1" hangingPunct="1">
              <a:buFontTx/>
              <a:buNone/>
            </a:pPr>
            <a:r>
              <a:rPr lang="pt-BR" sz="2000" dirty="0" smtClean="0">
                <a:solidFill>
                  <a:srgbClr val="898989"/>
                </a:solidFill>
              </a:rPr>
              <a:t>DSC/CEEI/UFCG</a:t>
            </a:r>
            <a:endParaRPr lang="pt-BR" sz="2000" dirty="0" smtClean="0">
              <a:solidFill>
                <a:srgbClr val="898989"/>
              </a:solidFill>
            </a:endParaRPr>
          </a:p>
        </p:txBody>
      </p:sp>
      <p:pic>
        <p:nvPicPr>
          <p:cNvPr id="3076" name="Picture 7" descr="MCj0287082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775" y="188913"/>
            <a:ext cx="3176588" cy="284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BR" sz="4000" smtClean="0"/>
              <a:t>Quais as soluções tecnológicas mais adequadas ao meu negócio</a:t>
            </a:r>
            <a:r>
              <a:rPr lang="en-US" sz="4000" smtClean="0">
                <a:cs typeface="Arial" charset="0"/>
              </a:rPr>
              <a:t>? </a:t>
            </a:r>
            <a:endParaRPr lang="pt-BR" sz="400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mtClean="0"/>
              <a:t>Uma pergunta frequente nas empresas que precisam inovar para se manterem no mercado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mtClean="0"/>
              <a:t>nestes casos, recomenda-se valorar as alternativas existentes (nas universidades ou em outras empresas) para uma melhor análise da viabilidade de aquisição e da negociação</a:t>
            </a:r>
          </a:p>
          <a:p>
            <a:pPr eaLnBrk="1" hangingPunct="1">
              <a:lnSpc>
                <a:spcPct val="90000"/>
              </a:lnSpc>
            </a:pPr>
            <a:r>
              <a:rPr lang="pt-BR" smtClean="0"/>
              <a:t>Aplicação da valoração:</a:t>
            </a:r>
          </a:p>
          <a:p>
            <a:pPr lvl="1" eaLnBrk="1" hangingPunct="1">
              <a:lnSpc>
                <a:spcPct val="90000"/>
              </a:lnSpc>
            </a:pPr>
            <a:r>
              <a:rPr lang="pt-BR" smtClean="0"/>
              <a:t>Aquisição / Licenciamento de tecnologias</a:t>
            </a:r>
          </a:p>
          <a:p>
            <a:pPr eaLnBrk="1" hangingPunct="1">
              <a:lnSpc>
                <a:spcPct val="90000"/>
              </a:lnSpc>
            </a:pPr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BR" sz="4000" smtClean="0"/>
              <a:t>Quais a melhores opções de investimento</a:t>
            </a:r>
            <a:r>
              <a:rPr lang="en-US" sz="4000" smtClean="0">
                <a:cs typeface="Arial" charset="0"/>
              </a:rPr>
              <a:t>?</a:t>
            </a:r>
            <a:endParaRPr lang="pt-BR" sz="4000" smtClean="0">
              <a:cs typeface="Arial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smtClean="0"/>
              <a:t>Uma preocupação dos fundos de investimento (e de alguns pesquisadores) </a:t>
            </a:r>
          </a:p>
          <a:p>
            <a:pPr lvl="1" eaLnBrk="1" hangingPunct="1"/>
            <a:r>
              <a:rPr lang="pt-BR" smtClean="0"/>
              <a:t>que precisam valorar tecnologias para fins de negociação de sua participação numa (potencial) </a:t>
            </a:r>
            <a:r>
              <a:rPr lang="pt-BR" i="1" smtClean="0"/>
              <a:t>start up</a:t>
            </a:r>
          </a:p>
          <a:p>
            <a:pPr eaLnBrk="1" hangingPunct="1"/>
            <a:r>
              <a:rPr lang="pt-BR" smtClean="0"/>
              <a:t>Aplicação da valoração:</a:t>
            </a:r>
          </a:p>
          <a:p>
            <a:pPr lvl="1" eaLnBrk="1" hangingPunct="1"/>
            <a:r>
              <a:rPr lang="pt-BR" smtClean="0"/>
              <a:t>Investimento em </a:t>
            </a:r>
            <a:r>
              <a:rPr lang="pt-BR" i="1" smtClean="0"/>
              <a:t>start ups</a:t>
            </a:r>
          </a:p>
          <a:p>
            <a:pPr eaLnBrk="1" hangingPunct="1"/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BR" sz="4000" smtClean="0"/>
              <a:t>Como priorizar os recursos para investimento em P&amp;D</a:t>
            </a:r>
            <a:r>
              <a:rPr lang="en-US" sz="4000" smtClean="0">
                <a:cs typeface="Arial" charset="0"/>
              </a:rPr>
              <a:t>?</a:t>
            </a:r>
            <a:endParaRPr lang="pt-BR" sz="4000" smtClean="0"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smtClean="0"/>
              <a:t>Uma demanda (bem atual) das empresas que investem em inovação</a:t>
            </a:r>
          </a:p>
          <a:p>
            <a:pPr lvl="1" eaLnBrk="1" hangingPunct="1"/>
            <a:r>
              <a:rPr lang="pt-BR" smtClean="0"/>
              <a:t>quando aportam recursos (próprios ou assistidos) em tecnologias, sejam elas desenvolvidas ou em desenvolvimento, na criação de novos produtos/serviços</a:t>
            </a:r>
          </a:p>
          <a:p>
            <a:pPr eaLnBrk="1" hangingPunct="1"/>
            <a:r>
              <a:rPr lang="pt-BR" smtClean="0"/>
              <a:t>Aplicação da valoração:</a:t>
            </a:r>
          </a:p>
          <a:p>
            <a:pPr lvl="1" eaLnBrk="1" hangingPunct="1"/>
            <a:r>
              <a:rPr lang="pt-BR" smtClean="0"/>
              <a:t>Priorização de projetos de P&amp;D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BR" sz="3600" smtClean="0"/>
              <a:t>Quanto ainda será necessário investir num projeto</a:t>
            </a:r>
            <a:r>
              <a:rPr lang="en-US" sz="3600" smtClean="0">
                <a:cs typeface="Arial" charset="0"/>
              </a:rPr>
              <a:t>?</a:t>
            </a:r>
            <a:endParaRPr lang="pt-BR" sz="3600" smtClean="0">
              <a:cs typeface="Arial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smtClean="0"/>
              <a:t>Alguns projetos (com múltiplos cenários de incertezas) requerem uma análise do nível de investimento ainda aceitável </a:t>
            </a:r>
          </a:p>
          <a:p>
            <a:pPr lvl="1" eaLnBrk="1" hangingPunct="1"/>
            <a:r>
              <a:rPr lang="pt-BR" smtClean="0"/>
              <a:t>de forma a saírem dos estágios intermediários de desenvolvimento e alcançarem a sua finalização</a:t>
            </a:r>
          </a:p>
          <a:p>
            <a:pPr eaLnBrk="1" hangingPunct="1"/>
            <a:r>
              <a:rPr lang="pt-BR" smtClean="0"/>
              <a:t>Aplicação da valoração:</a:t>
            </a:r>
          </a:p>
          <a:p>
            <a:pPr lvl="1" eaLnBrk="1" hangingPunct="1"/>
            <a:r>
              <a:rPr lang="pt-BR" smtClean="0"/>
              <a:t>Análise de investimento em pesquisa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Não esquecer...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48244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800" smtClean="0"/>
              <a:t>A valoração de tecnologias possui diversas aplicações, sendo importante tanto para empresas inovadoras, quanto para investidores e pesquisadores</a:t>
            </a:r>
          </a:p>
          <a:p>
            <a:pPr eaLnBrk="1" hangingPunct="1">
              <a:lnSpc>
                <a:spcPct val="90000"/>
              </a:lnSpc>
            </a:pPr>
            <a:r>
              <a:rPr lang="pt-BR" sz="2800" smtClean="0"/>
              <a:t>O primeiro passo para uma “boa valoração” é entender que sem a “boa avaliação” da tecnologia não é possível obtê-la</a:t>
            </a:r>
          </a:p>
          <a:p>
            <a:pPr eaLnBrk="1" hangingPunct="1">
              <a:lnSpc>
                <a:spcPct val="90000"/>
              </a:lnSpc>
            </a:pPr>
            <a:r>
              <a:rPr lang="pt-BR" sz="2800" smtClean="0"/>
              <a:t>Valorar novas tecnologias representa um desafio devido ao alto grau de incertezas que leva ao dilema “oportunidade vs. risco”</a:t>
            </a:r>
          </a:p>
          <a:p>
            <a:pPr eaLnBrk="1" hangingPunct="1">
              <a:lnSpc>
                <a:spcPct val="90000"/>
              </a:lnSpc>
            </a:pPr>
            <a:r>
              <a:rPr lang="pt-BR" sz="2800" b="1" smtClean="0"/>
              <a:t>Sua empresa está preparada para o desafio?</a:t>
            </a:r>
          </a:p>
          <a:p>
            <a:pPr eaLnBrk="1" hangingPunct="1">
              <a:lnSpc>
                <a:spcPct val="90000"/>
              </a:lnSpc>
            </a:pPr>
            <a:endParaRPr lang="pt-B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Não esquecer...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b="1" smtClean="0"/>
              <a:t>Nem toda tecnologia merece o esforço de comercialização</a:t>
            </a:r>
            <a:r>
              <a:rPr lang="pt-BR" sz="240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smtClean="0"/>
              <a:t>É importante se estabelecer uma “abordagem” de negociação alinhada com os objetivos da comercialização</a:t>
            </a:r>
          </a:p>
          <a:p>
            <a:pPr eaLnBrk="1" hangingPunct="1">
              <a:lnSpc>
                <a:spcPct val="90000"/>
              </a:lnSpc>
            </a:pPr>
            <a:r>
              <a:rPr lang="pt-BR" sz="2400" b="1" smtClean="0"/>
              <a:t>É fundamental conhecer bem o mercado no qual a tecnologia a ser negociada se insere</a:t>
            </a:r>
            <a:r>
              <a:rPr lang="pt-BR" sz="240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smtClean="0"/>
              <a:t>Isto irá acelerar o processo de negociação e gerar confiança entre os potenciais interessados</a:t>
            </a:r>
          </a:p>
          <a:p>
            <a:pPr eaLnBrk="1" hangingPunct="1">
              <a:lnSpc>
                <a:spcPct val="90000"/>
              </a:lnSpc>
            </a:pPr>
            <a:r>
              <a:rPr lang="pt-BR" sz="2400" smtClean="0"/>
              <a:t>O acesso à pessoas da iniciativa privada com poder de decisão é determinante para a eficiência e o sucesso do esforço de comercialização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smtClean="0"/>
              <a:t>Atualize sempre o seu </a:t>
            </a:r>
            <a:r>
              <a:rPr lang="pt-BR" sz="2000" i="1" smtClean="0"/>
              <a:t>networking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pt-B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O processo de negociação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400" smtClean="0"/>
              <a:t>No processo de negociação – ICT-Empresa, ICT-Investidor, Investidor-Empresa ou Empresa-Empresa – como em outro qualquer, o melhor valor da tecnologia é aquele onde ambas as partes saem ganhando, e para isso...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smtClean="0"/>
              <a:t>Os dois lados devem se reconhecer como </a:t>
            </a:r>
            <a:r>
              <a:rPr lang="pt-BR" sz="2000" b="1" smtClean="0"/>
              <a:t>parceiros</a:t>
            </a:r>
            <a:r>
              <a:rPr lang="pt-BR" sz="2000" smtClean="0"/>
              <a:t>... não como numa relação cliente-fornecedor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smtClean="0"/>
              <a:t>As ICTs devem considerar a importância estratégica de outros benefícios – além dos </a:t>
            </a:r>
            <a:r>
              <a:rPr lang="pt-BR" sz="2000" i="1" smtClean="0"/>
              <a:t>royalties</a:t>
            </a:r>
            <a:r>
              <a:rPr lang="pt-BR" sz="2000" smtClean="0"/>
              <a:t> – nem sempre mensuráveis no processo de valoração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000" smtClean="0"/>
              <a:t>Conscientes da oportunidade que a relação com a ICT representa, as empresas devem “aprender” a lidar com os parceiros acadêmicos e dar a devida importância ao conhecimento gerado nesse ambiente</a:t>
            </a:r>
          </a:p>
          <a:p>
            <a:pPr eaLnBrk="1" hangingPunct="1">
              <a:lnSpc>
                <a:spcPct val="90000"/>
              </a:lnSpc>
            </a:pPr>
            <a:endParaRPr lang="pt-B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Qual a melhor trilha a seguir</a:t>
            </a:r>
            <a:r>
              <a:rPr lang="en-US" smtClean="0">
                <a:cs typeface="Arial" charset="0"/>
              </a:rPr>
              <a:t>?</a:t>
            </a:r>
          </a:p>
        </p:txBody>
      </p:sp>
      <p:pic>
        <p:nvPicPr>
          <p:cNvPr id="2150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975" y="1700213"/>
            <a:ext cx="3871913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412875"/>
            <a:ext cx="7772400" cy="28082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>“Invention is the creation of something new. </a:t>
            </a:r>
            <a:br>
              <a:rPr lang="en-US" sz="4000" smtClean="0"/>
            </a:br>
            <a:r>
              <a:rPr lang="en-US" sz="4000" u="sng" smtClean="0"/>
              <a:t>Innovation is the creation of something new that makes money</a:t>
            </a:r>
            <a:r>
              <a:rPr lang="en-US" sz="4000" smtClean="0"/>
              <a:t>” </a:t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2253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916488"/>
            <a:ext cx="6400800" cy="673100"/>
          </a:xfrm>
        </p:spPr>
        <p:txBody>
          <a:bodyPr/>
          <a:lstStyle/>
          <a:p>
            <a:pPr eaLnBrk="1" hangingPunct="1"/>
            <a:r>
              <a:rPr lang="pt-BR" smtClean="0"/>
              <a:t>Revista </a:t>
            </a:r>
            <a:r>
              <a:rPr lang="pt-BR" i="1" smtClean="0"/>
              <a:t>Fortune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Alguns números...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mtClean="0"/>
              <a:t>Numa pesquisa conduzida pelo Boston Consulting Group, 72%  dos executivos consultados elegeram a inovação dentre as suas três prioridades</a:t>
            </a:r>
          </a:p>
          <a:p>
            <a:pPr eaLnBrk="1" hangingPunct="1">
              <a:lnSpc>
                <a:spcPct val="90000"/>
              </a:lnSpc>
            </a:pPr>
            <a:r>
              <a:rPr lang="pt-BR" smtClean="0"/>
              <a:t>MAS…</a:t>
            </a:r>
          </a:p>
          <a:p>
            <a:pPr eaLnBrk="1" hangingPunct="1">
              <a:lnSpc>
                <a:spcPct val="90000"/>
              </a:lnSpc>
            </a:pPr>
            <a:r>
              <a:rPr lang="pt-BR" smtClean="0"/>
              <a:t>Quase 50% dos executivos consultados também declararam sua insatisfação com o retorno alcançado com os investimentos em inovação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Por que negociamos</a:t>
            </a:r>
            <a:r>
              <a:rPr lang="en-US" smtClean="0">
                <a:cs typeface="Arial" charset="0"/>
              </a:rPr>
              <a:t>?</a:t>
            </a:r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smtClean="0"/>
              <a:t>Para alcançar coisas que necessitamos</a:t>
            </a:r>
          </a:p>
          <a:p>
            <a:pPr eaLnBrk="1" hangingPunct="1"/>
            <a:r>
              <a:rPr lang="pt-BR" smtClean="0"/>
              <a:t>Para resolver ou reduzir conflitos</a:t>
            </a:r>
          </a:p>
          <a:p>
            <a:pPr eaLnBrk="1" hangingPunct="1"/>
            <a:r>
              <a:rPr lang="pt-BR" smtClean="0"/>
              <a:t>Para criar valor</a:t>
            </a:r>
          </a:p>
          <a:p>
            <a:pPr eaLnBrk="1" hangingPunct="1"/>
            <a:r>
              <a:rPr lang="pt-BR" smtClean="0"/>
              <a:t>Para melhorar o prestígio ou reputação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z="4000" smtClean="0"/>
              <a:t>Qual a razão para tal insatisfação?</a:t>
            </a:r>
            <a:endParaRPr lang="pt-BR" sz="4000" smtClean="0">
              <a:solidFill>
                <a:schemeClr val="tx1"/>
              </a:solidFill>
            </a:endParaRPr>
          </a:p>
        </p:txBody>
      </p:sp>
      <p:sp>
        <p:nvSpPr>
          <p:cNvPr id="24579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pt-BR" sz="2800" smtClean="0"/>
              <a:t>Segundo uma pesquisa conduzida em 2007 (McKinsey Group), a fonte dominante de novas idéias seria “a interação com os colegas, parceiros ou fornecedores” (75%)</a:t>
            </a:r>
          </a:p>
          <a:p>
            <a:pPr eaLnBrk="1" hangingPunct="1">
              <a:lnSpc>
                <a:spcPct val="80000"/>
              </a:lnSpc>
            </a:pPr>
            <a:r>
              <a:rPr lang="pt-BR" sz="2800" smtClean="0"/>
              <a:t>Um estudo conduzido pela IBM, em 2006, concluiu que “a colaboração externa é indispensável. Executivos enfatizaram a forte importância da inovação colaborativa – particularmente do lado de fora da empresa”</a:t>
            </a:r>
          </a:p>
          <a:p>
            <a:pPr eaLnBrk="1" hangingPunct="1">
              <a:lnSpc>
                <a:spcPct val="80000"/>
              </a:lnSpc>
            </a:pPr>
            <a:endParaRPr lang="pt-B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pt-BR" smtClean="0"/>
              <a:t>Apesar de tudo...</a:t>
            </a:r>
            <a:endParaRPr lang="pt-BR" smtClean="0">
              <a:solidFill>
                <a:schemeClr val="tx1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pt-BR" sz="2800" smtClean="0"/>
              <a:t>“… parte considerável do tempo utilizado na negociação é gasto com documentação de aspectos que descrevem falhas ou limitações, sem uma preocupação com a estruturação do processo. </a:t>
            </a:r>
          </a:p>
          <a:p>
            <a:pPr eaLnBrk="1" hangingPunct="1">
              <a:lnSpc>
                <a:spcPct val="80000"/>
              </a:lnSpc>
            </a:pPr>
            <a:r>
              <a:rPr lang="pt-BR" sz="2800" smtClean="0"/>
              <a:t>Obrigações, compensações, cláusulas de encerramento, e outros termos similares não podem conduzir a uma interação positiva!” </a:t>
            </a:r>
          </a:p>
          <a:p>
            <a:pPr eaLnBrk="1" hangingPunct="1">
              <a:lnSpc>
                <a:spcPct val="80000"/>
              </a:lnSpc>
            </a:pPr>
            <a:r>
              <a:rPr lang="pt-BR" sz="2800" smtClean="0"/>
              <a:t>Tais termos estão dentre os 10 mais usados nos contratos... </a:t>
            </a:r>
          </a:p>
          <a:p>
            <a:pPr eaLnBrk="1" hangingPunct="1">
              <a:lnSpc>
                <a:spcPct val="80000"/>
              </a:lnSpc>
            </a:pPr>
            <a:r>
              <a:rPr lang="pt-BR" sz="2800" smtClean="0"/>
              <a:t>Fonte:http://www.iaccm.com/articles/2008top10/</a:t>
            </a:r>
          </a:p>
          <a:p>
            <a:pPr eaLnBrk="1" hangingPunct="1">
              <a:lnSpc>
                <a:spcPct val="80000"/>
              </a:lnSpc>
            </a:pPr>
            <a:endParaRPr lang="pt-B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smtClean="0"/>
              <a:t>Na estratégia de negociação (adotada), não deixar de observar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800" smtClean="0"/>
              <a:t>A natureza jurídica dos atores</a:t>
            </a:r>
          </a:p>
          <a:p>
            <a:pPr eaLnBrk="1" hangingPunct="1">
              <a:lnSpc>
                <a:spcPct val="90000"/>
              </a:lnSpc>
            </a:pPr>
            <a:r>
              <a:rPr lang="pt-BR" sz="2800" smtClean="0"/>
              <a:t>As definições básicas do projeto ou da empresa</a:t>
            </a:r>
          </a:p>
          <a:p>
            <a:pPr eaLnBrk="1" hangingPunct="1">
              <a:lnSpc>
                <a:spcPct val="90000"/>
              </a:lnSpc>
            </a:pPr>
            <a:r>
              <a:rPr lang="pt-BR" sz="2800" smtClean="0"/>
              <a:t>Aspectos do sigilo e proteção à propriedade intelectual</a:t>
            </a:r>
          </a:p>
          <a:p>
            <a:pPr eaLnBrk="1" hangingPunct="1">
              <a:lnSpc>
                <a:spcPct val="90000"/>
              </a:lnSpc>
            </a:pPr>
            <a:r>
              <a:rPr lang="pt-BR" sz="2800" smtClean="0"/>
              <a:t>Os achados da avaliação econômica e as formas de exploração dos resultados</a:t>
            </a:r>
          </a:p>
          <a:p>
            <a:pPr eaLnBrk="1" hangingPunct="1">
              <a:lnSpc>
                <a:spcPct val="90000"/>
              </a:lnSpc>
            </a:pPr>
            <a:r>
              <a:rPr lang="pt-BR" sz="2800" smtClean="0"/>
              <a:t>A expectativa de divisão dos ganhos econômicos entre os atores envolvidos, incluindo a premiação de pesquisadores envolvidos</a:t>
            </a:r>
          </a:p>
          <a:p>
            <a:pPr eaLnBrk="1" hangingPunct="1">
              <a:lnSpc>
                <a:spcPct val="90000"/>
              </a:lnSpc>
            </a:pPr>
            <a:endParaRPr lang="pt-B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Você tem uma inovação</a:t>
            </a:r>
            <a:r>
              <a:rPr lang="en-US" smtClean="0">
                <a:cs typeface="Arial" charset="0"/>
              </a:rPr>
              <a:t>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b="1" smtClean="0"/>
              <a:t>Para transferir / comercializar a sua inovação serão necessários (ao menos) dois processos:</a:t>
            </a:r>
          </a:p>
          <a:p>
            <a:pPr lvl="1" eaLnBrk="1" hangingPunct="1"/>
            <a:r>
              <a:rPr lang="pt-BR" b="1" smtClean="0"/>
              <a:t>avaliação e</a:t>
            </a:r>
          </a:p>
          <a:p>
            <a:pPr lvl="1" eaLnBrk="1" hangingPunct="1"/>
            <a:r>
              <a:rPr lang="pt-BR" b="1" smtClean="0"/>
              <a:t>valoração de tecnologias</a:t>
            </a:r>
          </a:p>
          <a:p>
            <a:pPr eaLnBrk="1" hangingPunct="1"/>
            <a:r>
              <a:rPr lang="pt-BR" b="1" smtClean="0"/>
              <a:t>... complementares.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z="4000" smtClean="0"/>
              <a:t>Os processos são críticos porque...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smtClean="0"/>
              <a:t>Trazem subsídios objetivos e quantitativos para a efetivação das negociações</a:t>
            </a:r>
          </a:p>
          <a:p>
            <a:pPr eaLnBrk="1" hangingPunct="1"/>
            <a:r>
              <a:rPr lang="pt-BR" smtClean="0"/>
              <a:t>Permitem hierarquizar/priorizar as tecnologias de maior interesse</a:t>
            </a:r>
          </a:p>
          <a:p>
            <a:pPr eaLnBrk="1" hangingPunct="1"/>
            <a:r>
              <a:rPr lang="pt-BR" smtClean="0"/>
              <a:t>Permitem avaliar os riscos implícitos nos investimentos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BR" sz="4000" smtClean="0"/>
              <a:t>Qual a importância de tais processos para os NITs das ICTs</a:t>
            </a:r>
            <a:r>
              <a:rPr lang="en-US" sz="4000" smtClean="0">
                <a:cs typeface="Arial" charset="0"/>
              </a:rPr>
              <a:t>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z="2800" smtClean="0"/>
              <a:t>Facilita a tomada de decisões sobre o </a:t>
            </a:r>
            <a:r>
              <a:rPr lang="pt-BR" sz="2800" i="1" smtClean="0"/>
              <a:t>portfolio</a:t>
            </a:r>
            <a:r>
              <a:rPr lang="pt-BR" sz="2800" smtClean="0"/>
              <a:t> de patentes e de tecnologias a serem protegidas</a:t>
            </a:r>
          </a:p>
          <a:p>
            <a:pPr eaLnBrk="1" hangingPunct="1">
              <a:lnSpc>
                <a:spcPct val="90000"/>
              </a:lnSpc>
            </a:pPr>
            <a:r>
              <a:rPr lang="pt-BR" sz="2800" smtClean="0"/>
              <a:t>Permite maior clareza acerca da melhor via para transferir tecnologia: 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400" smtClean="0"/>
              <a:t>Licenciamento de patentes </a:t>
            </a:r>
          </a:p>
          <a:p>
            <a:pPr lvl="1" eaLnBrk="1" hangingPunct="1">
              <a:lnSpc>
                <a:spcPct val="90000"/>
              </a:lnSpc>
            </a:pPr>
            <a:r>
              <a:rPr lang="pt-BR" sz="2400" smtClean="0"/>
              <a:t>Criação de </a:t>
            </a:r>
            <a:r>
              <a:rPr lang="pt-BR" sz="2400" i="1" smtClean="0"/>
              <a:t>start ups</a:t>
            </a:r>
            <a:endParaRPr lang="pt-BR" sz="2400" smtClean="0"/>
          </a:p>
          <a:p>
            <a:pPr lvl="1" eaLnBrk="1" hangingPunct="1">
              <a:lnSpc>
                <a:spcPct val="90000"/>
              </a:lnSpc>
            </a:pPr>
            <a:r>
              <a:rPr lang="pt-BR" sz="2400" smtClean="0"/>
              <a:t>Transferência de know-how</a:t>
            </a:r>
          </a:p>
          <a:p>
            <a:pPr eaLnBrk="1" hangingPunct="1">
              <a:lnSpc>
                <a:spcPct val="90000"/>
              </a:lnSpc>
            </a:pPr>
            <a:r>
              <a:rPr lang="pt-BR" sz="2800" smtClean="0"/>
              <a:t>Fortalece o papel da ICT nos projetos de P&amp;D com empresas parceiras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BR" sz="4000" smtClean="0"/>
              <a:t>Qual a importância de tais processos para as Incubadoras</a:t>
            </a:r>
            <a:r>
              <a:rPr lang="en-US" sz="4000" smtClean="0">
                <a:cs typeface="Arial" charset="0"/>
              </a:rPr>
              <a:t>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mtClean="0"/>
              <a:t>Viabiliza um processo de seleção de empreendimentos mais apropriado, com foco em projetos inovadores</a:t>
            </a:r>
          </a:p>
          <a:p>
            <a:pPr eaLnBrk="1" hangingPunct="1">
              <a:lnSpc>
                <a:spcPct val="90000"/>
              </a:lnSpc>
            </a:pPr>
            <a:r>
              <a:rPr lang="pt-BR" smtClean="0"/>
              <a:t>Melhora as condições de apoio aos empreendimentos incubados na captação de fomento e investidores</a:t>
            </a:r>
          </a:p>
          <a:p>
            <a:pPr eaLnBrk="1" hangingPunct="1">
              <a:lnSpc>
                <a:spcPct val="90000"/>
              </a:lnSpc>
            </a:pPr>
            <a:r>
              <a:rPr lang="pt-BR" smtClean="0"/>
              <a:t>Facilita a sua inserção nos processos de negociação com potenciais financiadores ou parceiros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BR" sz="4000" smtClean="0"/>
              <a:t>Qual a importância de tais processos para as empresas</a:t>
            </a:r>
            <a:r>
              <a:rPr lang="en-US" sz="4000" smtClean="0">
                <a:cs typeface="Arial" charset="0"/>
              </a:rPr>
              <a:t>?</a:t>
            </a:r>
            <a:endParaRPr lang="pt-BR" sz="4000" smtClean="0">
              <a:cs typeface="Arial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smtClean="0"/>
              <a:t>Oferece elementos objetivos para análise de investimento em projetos (de P&amp;D)</a:t>
            </a:r>
          </a:p>
          <a:p>
            <a:pPr eaLnBrk="1" hangingPunct="1">
              <a:lnSpc>
                <a:spcPct val="90000"/>
              </a:lnSpc>
            </a:pPr>
            <a:r>
              <a:rPr lang="pt-BR" smtClean="0"/>
              <a:t>Facilita o mapeamento de fontes de incerteza e a escolha de opções gerenciais mais adequadas ao tipo de negócio</a:t>
            </a:r>
          </a:p>
          <a:p>
            <a:pPr eaLnBrk="1" hangingPunct="1">
              <a:lnSpc>
                <a:spcPct val="90000"/>
              </a:lnSpc>
            </a:pPr>
            <a:r>
              <a:rPr lang="pt-BR" smtClean="0"/>
              <a:t>Ajuda nas definições de estratégias de investimento ao longo do tempo (projeções de crescimento)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A trilha da inovação ...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125538"/>
            <a:ext cx="8162925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23850" y="6040438"/>
            <a:ext cx="8569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000" b="1">
                <a:solidFill>
                  <a:srgbClr val="000066"/>
                </a:solidFill>
              </a:rPr>
              <a:t>Num ambiente dinâmico como o de hoje, a capacidade de se medir o valor de uma tecnologia (inovação) é cada vez mais relevante.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O caminho é ... 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900113" y="1519238"/>
            <a:ext cx="7775575" cy="4933950"/>
            <a:chOff x="567" y="709"/>
            <a:chExt cx="4898" cy="3108"/>
          </a:xfrm>
        </p:grpSpPr>
        <p:sp>
          <p:nvSpPr>
            <p:cNvPr id="12293" name="Rectangle 4"/>
            <p:cNvSpPr>
              <a:spLocks noChangeArrowheads="1"/>
            </p:cNvSpPr>
            <p:nvPr/>
          </p:nvSpPr>
          <p:spPr bwMode="auto">
            <a:xfrm>
              <a:off x="567" y="2015"/>
              <a:ext cx="1416" cy="44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pt-BR" sz="2000" b="1"/>
                <a:t>AVALIAÇÃO</a:t>
              </a:r>
            </a:p>
          </p:txBody>
        </p:sp>
        <p:sp>
          <p:nvSpPr>
            <p:cNvPr id="12294" name="Rectangle 5"/>
            <p:cNvSpPr>
              <a:spLocks noChangeArrowheads="1"/>
            </p:cNvSpPr>
            <p:nvPr/>
          </p:nvSpPr>
          <p:spPr bwMode="auto">
            <a:xfrm>
              <a:off x="1983" y="2015"/>
              <a:ext cx="144" cy="44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pt-BR" sz="2000" b="1"/>
            </a:p>
          </p:txBody>
        </p:sp>
        <p:sp>
          <p:nvSpPr>
            <p:cNvPr id="12295" name="Rectangle 6"/>
            <p:cNvSpPr>
              <a:spLocks noChangeArrowheads="1"/>
            </p:cNvSpPr>
            <p:nvPr/>
          </p:nvSpPr>
          <p:spPr bwMode="auto">
            <a:xfrm>
              <a:off x="2127" y="2015"/>
              <a:ext cx="1414" cy="44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pt-BR" sz="2000" b="1"/>
                <a:t>VALORAÇÃO</a:t>
              </a:r>
            </a:p>
          </p:txBody>
        </p:sp>
        <p:sp>
          <p:nvSpPr>
            <p:cNvPr id="12296" name="Rectangle 7"/>
            <p:cNvSpPr>
              <a:spLocks noChangeArrowheads="1"/>
            </p:cNvSpPr>
            <p:nvPr/>
          </p:nvSpPr>
          <p:spPr bwMode="auto">
            <a:xfrm>
              <a:off x="3541" y="2015"/>
              <a:ext cx="145" cy="44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pt-BR" sz="2000" b="1"/>
            </a:p>
          </p:txBody>
        </p:sp>
        <p:sp>
          <p:nvSpPr>
            <p:cNvPr id="12297" name="Rectangle 8"/>
            <p:cNvSpPr>
              <a:spLocks noChangeArrowheads="1"/>
            </p:cNvSpPr>
            <p:nvPr/>
          </p:nvSpPr>
          <p:spPr bwMode="auto">
            <a:xfrm>
              <a:off x="3686" y="2024"/>
              <a:ext cx="1779" cy="44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pt-BR" sz="2000" b="1"/>
                <a:t>COMERCIALIZAÇÃO</a:t>
              </a:r>
            </a:p>
          </p:txBody>
        </p:sp>
        <p:sp>
          <p:nvSpPr>
            <p:cNvPr id="12298" name="Rectangle 9"/>
            <p:cNvSpPr>
              <a:spLocks noChangeArrowheads="1"/>
            </p:cNvSpPr>
            <p:nvPr/>
          </p:nvSpPr>
          <p:spPr bwMode="auto">
            <a:xfrm>
              <a:off x="567" y="2456"/>
              <a:ext cx="1416" cy="13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0" lvl="1" algn="ctr">
                <a:spcBef>
                  <a:spcPct val="50000"/>
                </a:spcBef>
                <a:buFontTx/>
                <a:buChar char="-"/>
              </a:pPr>
              <a:r>
                <a:rPr lang="pt-BR" sz="1600" b="1"/>
                <a:t> relatório interno</a:t>
              </a:r>
            </a:p>
          </p:txBody>
        </p:sp>
        <p:sp>
          <p:nvSpPr>
            <p:cNvPr id="12299" name="Rectangle 10"/>
            <p:cNvSpPr>
              <a:spLocks noChangeArrowheads="1"/>
            </p:cNvSpPr>
            <p:nvPr/>
          </p:nvSpPr>
          <p:spPr bwMode="auto">
            <a:xfrm>
              <a:off x="1983" y="2456"/>
              <a:ext cx="144" cy="13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lvl="1" algn="ctr">
                <a:spcBef>
                  <a:spcPct val="50000"/>
                </a:spcBef>
                <a:buFontTx/>
                <a:buChar char="-"/>
              </a:pPr>
              <a:endParaRPr lang="pt-BR" sz="1600" b="1"/>
            </a:p>
          </p:txBody>
        </p:sp>
        <p:sp>
          <p:nvSpPr>
            <p:cNvPr id="12300" name="Rectangle 11"/>
            <p:cNvSpPr>
              <a:spLocks noChangeArrowheads="1"/>
            </p:cNvSpPr>
            <p:nvPr/>
          </p:nvSpPr>
          <p:spPr bwMode="auto">
            <a:xfrm>
              <a:off x="2127" y="2456"/>
              <a:ext cx="1414" cy="13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0" lvl="1" algn="ctr">
                <a:spcBef>
                  <a:spcPct val="50000"/>
                </a:spcBef>
                <a:buFontTx/>
                <a:buChar char="-"/>
              </a:pPr>
              <a:r>
                <a:rPr lang="pt-BR" sz="1600" b="1"/>
                <a:t> relatório “externo”</a:t>
              </a:r>
            </a:p>
            <a:p>
              <a:pPr marL="0" lvl="1" algn="ctr">
                <a:spcBef>
                  <a:spcPts val="300"/>
                </a:spcBef>
                <a:buFontTx/>
                <a:buChar char="-"/>
              </a:pPr>
              <a:r>
                <a:rPr lang="pt-BR" sz="1600" b="1"/>
                <a:t> aprofunda os aspectos técnicos</a:t>
              </a:r>
            </a:p>
            <a:p>
              <a:pPr marL="0" lvl="1" algn="ctr">
                <a:spcBef>
                  <a:spcPts val="300"/>
                </a:spcBef>
                <a:buFontTx/>
                <a:buChar char="-"/>
              </a:pPr>
              <a:r>
                <a:rPr lang="pt-BR" sz="1600" b="1"/>
                <a:t> analisa os aspectos de negócio</a:t>
              </a:r>
            </a:p>
            <a:p>
              <a:pPr marL="0" lvl="1" algn="ctr">
                <a:spcBef>
                  <a:spcPts val="300"/>
                </a:spcBef>
                <a:buFontTx/>
                <a:buChar char="-"/>
              </a:pPr>
              <a:r>
                <a:rPr lang="pt-BR" sz="1600" b="1"/>
                <a:t> qual o melhor caminho para comercializar?</a:t>
              </a:r>
            </a:p>
          </p:txBody>
        </p:sp>
        <p:sp>
          <p:nvSpPr>
            <p:cNvPr id="12301" name="Rectangle 12"/>
            <p:cNvSpPr>
              <a:spLocks noChangeArrowheads="1"/>
            </p:cNvSpPr>
            <p:nvPr/>
          </p:nvSpPr>
          <p:spPr bwMode="auto">
            <a:xfrm>
              <a:off x="3541" y="2456"/>
              <a:ext cx="145" cy="13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0" lvl="1" algn="ctr">
                <a:spcBef>
                  <a:spcPct val="50000"/>
                </a:spcBef>
                <a:buFontTx/>
                <a:buChar char="-"/>
              </a:pPr>
              <a:endParaRPr lang="pt-BR" sz="1600" b="1"/>
            </a:p>
          </p:txBody>
        </p:sp>
        <p:sp>
          <p:nvSpPr>
            <p:cNvPr id="12302" name="Rectangle 13"/>
            <p:cNvSpPr>
              <a:spLocks noChangeArrowheads="1"/>
            </p:cNvSpPr>
            <p:nvPr/>
          </p:nvSpPr>
          <p:spPr bwMode="auto">
            <a:xfrm>
              <a:off x="3686" y="2456"/>
              <a:ext cx="1689" cy="13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0" lvl="1" algn="ctr">
                <a:spcBef>
                  <a:spcPct val="50000"/>
                </a:spcBef>
                <a:buFontTx/>
                <a:buChar char="-"/>
              </a:pPr>
              <a:r>
                <a:rPr lang="pt-BR" sz="1600" b="1"/>
                <a:t> $$</a:t>
              </a:r>
            </a:p>
          </p:txBody>
        </p:sp>
        <p:sp>
          <p:nvSpPr>
            <p:cNvPr id="12303" name="Seta para a direita 14"/>
            <p:cNvSpPr>
              <a:spLocks noChangeArrowheads="1"/>
            </p:cNvSpPr>
            <p:nvPr/>
          </p:nvSpPr>
          <p:spPr bwMode="auto">
            <a:xfrm>
              <a:off x="1828" y="2060"/>
              <a:ext cx="450" cy="135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04366C"/>
            </a:solidFill>
            <a:ln w="9525" algn="ctr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 lang="pt-BR" sz="900" b="1">
                <a:solidFill>
                  <a:srgbClr val="6D6D6D"/>
                </a:solidFill>
                <a:latin typeface="Verdana" pitchFamily="34" charset="0"/>
              </a:endParaRPr>
            </a:p>
          </p:txBody>
        </p:sp>
        <p:sp>
          <p:nvSpPr>
            <p:cNvPr id="12304" name="Seta para a direita 15"/>
            <p:cNvSpPr>
              <a:spLocks noChangeArrowheads="1"/>
            </p:cNvSpPr>
            <p:nvPr/>
          </p:nvSpPr>
          <p:spPr bwMode="auto">
            <a:xfrm>
              <a:off x="3268" y="2060"/>
              <a:ext cx="315" cy="135"/>
            </a:xfrm>
            <a:prstGeom prst="rightArrow">
              <a:avLst>
                <a:gd name="adj1" fmla="val 50000"/>
                <a:gd name="adj2" fmla="val 50005"/>
              </a:avLst>
            </a:prstGeom>
            <a:solidFill>
              <a:srgbClr val="04366C"/>
            </a:solidFill>
            <a:ln w="9525" algn="ctr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 lang="pt-BR" sz="900" b="1">
                <a:solidFill>
                  <a:srgbClr val="6D6D6D"/>
                </a:solidFill>
                <a:latin typeface="Verdana" pitchFamily="34" charset="0"/>
              </a:endParaRPr>
            </a:p>
          </p:txBody>
        </p:sp>
        <p:pic>
          <p:nvPicPr>
            <p:cNvPr id="12305" name="Imagem 16" descr="avaliacao2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99" y="745"/>
              <a:ext cx="929" cy="1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306" name="Imagem 18" descr="valora2.jp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91" y="709"/>
              <a:ext cx="938" cy="1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307" name="Picture 25" descr="deal"/>
            <p:cNvPicPr>
              <a:picLocks noChangeAspect="1" noChangeArrowheads="1"/>
            </p:cNvPicPr>
            <p:nvPr/>
          </p:nvPicPr>
          <p:blipFill>
            <a:blip r:embed="rId4" cstate="print"/>
            <a:srcRect t="4625" r="874" b="17876"/>
            <a:stretch>
              <a:fillRect/>
            </a:stretch>
          </p:blipFill>
          <p:spPr bwMode="auto">
            <a:xfrm>
              <a:off x="3457" y="768"/>
              <a:ext cx="1654" cy="1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292" name="Text Box 26"/>
          <p:cNvSpPr txBox="1">
            <a:spLocks noChangeArrowheads="1"/>
          </p:cNvSpPr>
          <p:nvPr/>
        </p:nvSpPr>
        <p:spPr bwMode="auto">
          <a:xfrm>
            <a:off x="179388" y="6437313"/>
            <a:ext cx="4105275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400" b="1"/>
              <a:t>Fonte: Santiago, L. P.; Santos, D. T. 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1079</Words>
  <Application>Microsoft Office PowerPoint</Application>
  <PresentationFormat>Apresentação na tela (4:3)</PresentationFormat>
  <Paragraphs>103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Tema do Office</vt:lpstr>
      <vt:lpstr>Negociação &amp; Inovação</vt:lpstr>
      <vt:lpstr>Por que negociamos?</vt:lpstr>
      <vt:lpstr>Você tem uma inovação?</vt:lpstr>
      <vt:lpstr>Os processos são críticos porque...</vt:lpstr>
      <vt:lpstr>Qual a importância de tais processos para os NITs das ICTs?</vt:lpstr>
      <vt:lpstr>Qual a importância de tais processos para as Incubadoras?</vt:lpstr>
      <vt:lpstr>Qual a importância de tais processos para as empresas?</vt:lpstr>
      <vt:lpstr>A trilha da inovação ...</vt:lpstr>
      <vt:lpstr>O caminho é ... </vt:lpstr>
      <vt:lpstr>Quais as soluções tecnológicas mais adequadas ao meu negócio? </vt:lpstr>
      <vt:lpstr>Quais a melhores opções de investimento?</vt:lpstr>
      <vt:lpstr>Como priorizar os recursos para investimento em P&amp;D?</vt:lpstr>
      <vt:lpstr>Quanto ainda será necessário investir num projeto?</vt:lpstr>
      <vt:lpstr>Não esquecer... </vt:lpstr>
      <vt:lpstr>Não esquecer...</vt:lpstr>
      <vt:lpstr>O processo de negociação</vt:lpstr>
      <vt:lpstr>Qual a melhor trilha a seguir?</vt:lpstr>
      <vt:lpstr> “Invention is the creation of something new.  Innovation is the creation of something new that makes money”  </vt:lpstr>
      <vt:lpstr>Alguns números...</vt:lpstr>
      <vt:lpstr>Qual a razão para tal insatisfação?</vt:lpstr>
      <vt:lpstr>Apesar de tudo...</vt:lpstr>
      <vt:lpstr>Na estratégia de negociação (adotada), não deixar de observar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Negociação &amp; Inovação</dc:title>
  <dc:creator>User</dc:creator>
  <cp:lastModifiedBy>User</cp:lastModifiedBy>
  <cp:revision>1</cp:revision>
  <dcterms:created xsi:type="dcterms:W3CDTF">2011-05-25T00:52:07Z</dcterms:created>
  <dcterms:modified xsi:type="dcterms:W3CDTF">2011-05-25T00:58:18Z</dcterms:modified>
</cp:coreProperties>
</file>