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25"/>
  </p:notesMasterIdLst>
  <p:handoutMasterIdLst>
    <p:handoutMasterId r:id="rId26"/>
  </p:handoutMasterIdLst>
  <p:sldIdLst>
    <p:sldId id="261" r:id="rId2"/>
    <p:sldId id="262" r:id="rId3"/>
    <p:sldId id="263" r:id="rId4"/>
    <p:sldId id="264" r:id="rId5"/>
    <p:sldId id="265" r:id="rId6"/>
    <p:sldId id="266" r:id="rId7"/>
    <p:sldId id="267" r:id="rId8"/>
    <p:sldId id="272" r:id="rId9"/>
    <p:sldId id="268" r:id="rId10"/>
    <p:sldId id="269" r:id="rId11"/>
    <p:sldId id="270" r:id="rId12"/>
    <p:sldId id="271" r:id="rId13"/>
    <p:sldId id="273" r:id="rId14"/>
    <p:sldId id="274" r:id="rId15"/>
    <p:sldId id="275" r:id="rId16"/>
    <p:sldId id="276" r:id="rId17"/>
    <p:sldId id="277" r:id="rId18"/>
    <p:sldId id="278" r:id="rId19"/>
    <p:sldId id="279" r:id="rId20"/>
    <p:sldId id="280" r:id="rId21"/>
    <p:sldId id="281" r:id="rId22"/>
    <p:sldId id="282" r:id="rId23"/>
    <p:sldId id="283" r:id="rId24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4DBEE"/>
    <a:srgbClr val="99CCFF"/>
    <a:srgbClr val="C1D9ED"/>
    <a:srgbClr val="B5CEE3"/>
    <a:srgbClr val="BBDCEB"/>
    <a:srgbClr val="B0D7E8"/>
    <a:srgbClr val="CCEC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89369" autoAdjust="0"/>
  </p:normalViewPr>
  <p:slideViewPr>
    <p:cSldViewPr>
      <p:cViewPr varScale="1">
        <p:scale>
          <a:sx n="70" d="100"/>
          <a:sy n="70" d="100"/>
        </p:scale>
        <p:origin x="-90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2856" y="-102"/>
      </p:cViewPr>
      <p:guideLst>
        <p:guide orient="horz" pos="3024"/>
        <p:guide pos="230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D45F94-2953-4577-8EF8-9794DF3C4C27}" type="datetimeFigureOut">
              <a:rPr lang="pt-BR" smtClean="0"/>
              <a:pPr/>
              <a:t>18/05/2011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19A79C-C598-4FFB-BE0B-4DD9A5C20F4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pPr>
              <a:defRPr/>
            </a:pPr>
            <a:fld id="{DFF20C00-9958-4BCD-8EDF-78ADD3624CE9}" type="datetimeFigureOut">
              <a:rPr lang="pt-BR"/>
              <a:pPr>
                <a:defRPr/>
              </a:pPr>
              <a:t>18/05/2011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pt-BR" noProof="0" smtClean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pPr>
              <a:defRPr/>
            </a:pPr>
            <a:fld id="{FF524B45-0F73-451F-953F-ED2294A44C1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F524B45-0F73-451F-953F-ED2294A44C19}" type="slidenum">
              <a:rPr lang="pt-BR" smtClean="0"/>
              <a:pPr>
                <a:defRPr/>
              </a:pPr>
              <a:t>1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5/18/2011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5/18/2011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5/18/2011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5/18/2011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5/18/2011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5/18/2011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5/18/2011</a:t>
            </a:fld>
            <a:endParaRPr lang="en-US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5/18/2011</a:t>
            </a:fld>
            <a:endParaRPr lang="en-US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5/18/2011</a:t>
            </a:fld>
            <a:endParaRPr lang="en-US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5/18/2011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5/18/2011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99CB88-5E1A-4FAC-892A-60949ACB1F6F}" type="datetimeFigureOut">
              <a:rPr lang="en-US" smtClean="0"/>
              <a:pPr/>
              <a:t>5/18/2011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974DF9-AD47-4691-BA21-BBFCE3637A9A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55" r:id="rId12"/>
    <p:sldLayoutId id="2147483660" r:id="rId13"/>
    <p:sldLayoutId id="2147483661" r:id="rId14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3568" y="2996953"/>
            <a:ext cx="7772400" cy="1728191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O mundo de cabeça para baixo </a:t>
            </a:r>
            <a:b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</a:br>
            <a:r>
              <a:rPr lang="pt-B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Especial sobre inovação nos mercados emergentes</a:t>
            </a:r>
            <a:r>
              <a:rPr lang="pt-BR" sz="3600" b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1</a:t>
            </a:r>
            <a:endParaRPr lang="pt-BR" sz="3600" b="1" baseline="30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75656" y="4772744"/>
            <a:ext cx="6400800" cy="1176536"/>
          </a:xfrm>
        </p:spPr>
        <p:txBody>
          <a:bodyPr/>
          <a:lstStyle/>
          <a:p>
            <a:r>
              <a:rPr lang="pt-BR" dirty="0" err="1" smtClean="0"/>
              <a:t>Francilene</a:t>
            </a:r>
            <a:r>
              <a:rPr lang="pt-BR" dirty="0" smtClean="0"/>
              <a:t> Garcia</a:t>
            </a:r>
          </a:p>
          <a:p>
            <a:r>
              <a:rPr lang="pt-BR" dirty="0" smtClean="0"/>
              <a:t>DSC/CEEI/UFCG</a:t>
            </a:r>
            <a:endParaRPr lang="pt-BR" dirty="0"/>
          </a:p>
        </p:txBody>
      </p:sp>
      <p:pic>
        <p:nvPicPr>
          <p:cNvPr id="6146" name="Picture 2" descr="http://media.economist.com/sites/default/files/images/images-magazine/2010/16/sr/201016srd00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23728" y="188640"/>
            <a:ext cx="4860001" cy="2736304"/>
          </a:xfrm>
          <a:prstGeom prst="rect">
            <a:avLst/>
          </a:prstGeom>
          <a:noFill/>
        </p:spPr>
      </p:pic>
      <p:sp>
        <p:nvSpPr>
          <p:cNvPr id="6" name="CaixaDeTexto 5"/>
          <p:cNvSpPr txBox="1"/>
          <p:nvPr/>
        </p:nvSpPr>
        <p:spPr>
          <a:xfrm>
            <a:off x="323528" y="6165304"/>
            <a:ext cx="85736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dirty="0" err="1" smtClean="0">
                <a:latin typeface="+mn-lt"/>
              </a:rPr>
              <a:t>The</a:t>
            </a:r>
            <a:r>
              <a:rPr lang="pt-BR" sz="2000" dirty="0" smtClean="0">
                <a:latin typeface="+mn-lt"/>
              </a:rPr>
              <a:t> </a:t>
            </a:r>
            <a:r>
              <a:rPr lang="pt-BR" sz="2000" dirty="0" err="1" smtClean="0">
                <a:latin typeface="+mn-lt"/>
              </a:rPr>
              <a:t>Economist</a:t>
            </a:r>
            <a:r>
              <a:rPr lang="pt-BR" sz="2000" dirty="0" smtClean="0">
                <a:latin typeface="+mn-lt"/>
              </a:rPr>
              <a:t>, Abril/2010. Conteúdo licenciado para a Carta Capital, Maio/2010.</a:t>
            </a:r>
            <a:endParaRPr lang="pt-BR" sz="20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pt-BR" dirty="0" smtClean="0"/>
              <a:t>"A estratégia fixa limites para o que a empresa tenta fazer.”(Michael Porter) </a:t>
            </a:r>
          </a:p>
          <a:p>
            <a:pPr algn="ctr">
              <a:buNone/>
            </a:pPr>
            <a:endParaRPr lang="pt-BR" dirty="0" smtClean="0"/>
          </a:p>
          <a:p>
            <a:pPr algn="ctr">
              <a:buNone/>
            </a:pPr>
            <a:r>
              <a:rPr lang="pt-BR" dirty="0" smtClean="0"/>
              <a:t>Você tem de fazer as escolhas certas. Não se pode ser tudo para todos. As empresas devem adaptar seus produtos ao bolso e preferências dos consumidores. </a:t>
            </a:r>
          </a:p>
          <a:p>
            <a:pPr algn="ctr">
              <a:buNone/>
            </a:pPr>
            <a:r>
              <a:rPr lang="pt-BR" dirty="0" smtClean="0"/>
              <a:t>Nos mercados emergentes esta é uma tendência.</a:t>
            </a:r>
            <a:br>
              <a:rPr lang="pt-BR" dirty="0" smtClean="0"/>
            </a:b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10</a:t>
            </a:fld>
            <a:endParaRPr kumimoji="0"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 smtClean="0"/>
              <a:t>Al </a:t>
            </a:r>
            <a:r>
              <a:rPr lang="pt-BR" dirty="0" err="1" smtClean="0"/>
              <a:t>Ghasara</a:t>
            </a:r>
            <a:r>
              <a:rPr lang="pt-BR" dirty="0" smtClean="0"/>
              <a:t>, velocista que disputa com um uniforme feito sob medida pela empresa Nike, acredita na tradição de sua cultura e tem esperanças para que um dia isso mude. </a:t>
            </a:r>
          </a:p>
          <a:p>
            <a:pPr lvl="1"/>
            <a:r>
              <a:rPr lang="pt-BR" dirty="0" smtClean="0"/>
              <a:t>"Usar a roupa tradicional muçulmana só me fortalece. Não é um obstáculo ao meu desempenho. Muito pelo contrário“. Ela conquistou ouro em Qatar.</a:t>
            </a:r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11</a:t>
            </a:fld>
            <a:endParaRPr kumimoji="0" lang="en-US"/>
          </a:p>
        </p:txBody>
      </p:sp>
      <p:pic>
        <p:nvPicPr>
          <p:cNvPr id="46082" name="Picture 2" descr="http://t2.gstatic.com/images?q=tbn:ANd9GcQHHFbeCtz4CITInIbH30dvWbhEPyb-HN2It9l7eLE1aQtR-5obR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0032" y="2204864"/>
            <a:ext cx="3967298" cy="28083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Os encantos  da inovação frugal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pt-BR" dirty="0" smtClean="0"/>
              <a:t>Produtos frugais são resistentes e fáceis de usar.</a:t>
            </a:r>
          </a:p>
          <a:p>
            <a:r>
              <a:rPr lang="pt-BR" dirty="0" smtClean="0"/>
              <a:t>Celulares mais baratos são equipados com:</a:t>
            </a:r>
          </a:p>
          <a:p>
            <a:pPr lvl="1"/>
            <a:r>
              <a:rPr lang="pt-BR" dirty="0" smtClean="0"/>
              <a:t>lanternas – pensando nas constantes faltas de luz.</a:t>
            </a:r>
          </a:p>
          <a:p>
            <a:pPr lvl="1"/>
            <a:r>
              <a:rPr lang="pt-BR" dirty="0" smtClean="0"/>
              <a:t>várias agendas telefônicas – compartilhadas por mais de um usuário.</a:t>
            </a:r>
          </a:p>
          <a:p>
            <a:pPr lvl="1"/>
            <a:r>
              <a:rPr lang="pt-BR" dirty="0" smtClean="0"/>
              <a:t>teclados emborrachados.</a:t>
            </a:r>
          </a:p>
          <a:p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r>
              <a:rPr lang="pt-BR" dirty="0" smtClean="0"/>
              <a:t>Frugal não é sinônimo de segunda classe.</a:t>
            </a:r>
          </a:p>
          <a:p>
            <a:r>
              <a:rPr lang="pt-BR" dirty="0" smtClean="0"/>
              <a:t>O Mac 400 da GE utiliza tecnologia de ponta.</a:t>
            </a:r>
          </a:p>
          <a:p>
            <a:r>
              <a:rPr lang="pt-BR" dirty="0" smtClean="0"/>
              <a:t>O filtro da </a:t>
            </a:r>
            <a:r>
              <a:rPr lang="pt-BR" dirty="0" err="1" smtClean="0"/>
              <a:t>Tata</a:t>
            </a:r>
            <a:r>
              <a:rPr lang="pt-BR" dirty="0" smtClean="0"/>
              <a:t> utiliza-se da nanotecnologia. </a:t>
            </a:r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12</a:t>
            </a:fld>
            <a:endParaRPr kumimoji="0"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Redução de custos e maior escala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pt-BR" smtClean="0"/>
              <a:t>'Tiny Branch': Celulares + Impressora e Leitor de digitais tornam bancos acessíveis nas zonas rurais</a:t>
            </a:r>
          </a:p>
          <a:p>
            <a:r>
              <a:rPr lang="pt-BR" smtClean="0"/>
              <a:t>A inovação frugal, além de repensar o produto em si, requer novos modelos de negócios. 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13</a:t>
            </a:fld>
            <a:endParaRPr kumimoji="0" lang="en-US"/>
          </a:p>
        </p:txBody>
      </p:sp>
      <p:pic>
        <p:nvPicPr>
          <p:cNvPr id="49154" name="Picture 2" descr="http://cms.outlookindia.com/images/articles/outlookbusiness/2009/9/5/Technology_Anurag-Main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8200" y="2835174"/>
            <a:ext cx="4038600" cy="20560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Três caminhos para a redução de custos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pt-BR" dirty="0" smtClean="0"/>
              <a:t>Terceirizar cada vez mais</a:t>
            </a:r>
          </a:p>
          <a:p>
            <a:pPr marL="914400" lvl="1" indent="-514350"/>
            <a:r>
              <a:rPr lang="pt-BR" dirty="0" smtClean="0"/>
              <a:t>A empresa de </a:t>
            </a:r>
            <a:r>
              <a:rPr lang="pt-BR" dirty="0" err="1" smtClean="0"/>
              <a:t>telecom</a:t>
            </a:r>
            <a:r>
              <a:rPr lang="pt-BR" dirty="0" smtClean="0"/>
              <a:t> indiana (</a:t>
            </a:r>
            <a:r>
              <a:rPr lang="pt-BR" dirty="0" err="1" smtClean="0"/>
              <a:t>Bharthi</a:t>
            </a:r>
            <a:r>
              <a:rPr lang="pt-BR" dirty="0" smtClean="0"/>
              <a:t> </a:t>
            </a:r>
            <a:r>
              <a:rPr lang="pt-BR" dirty="0" err="1" smtClean="0"/>
              <a:t>Airtel</a:t>
            </a:r>
            <a:r>
              <a:rPr lang="pt-BR" dirty="0" smtClean="0"/>
              <a:t>), com uma das menores tarifas do mundo, só vende os telefonemas. A operação de redes está com a Ericsson; a assistência de negócios com a IBM; e a administração das torres de transmissão com uma empresa independente local.</a:t>
            </a:r>
          </a:p>
          <a:p>
            <a:pPr marL="514350" indent="-514350">
              <a:buFont typeface="+mj-lt"/>
              <a:buAutoNum type="arabicPeriod"/>
            </a:pPr>
            <a:r>
              <a:rPr lang="pt-BR" dirty="0" smtClean="0"/>
              <a:t>Fazer uso de tecnologias já existentes de formas novas e criativas</a:t>
            </a:r>
          </a:p>
          <a:p>
            <a:pPr marL="914400" lvl="1" indent="-514350"/>
            <a:r>
              <a:rPr lang="pt-BR" dirty="0" smtClean="0"/>
              <a:t>A TCS está tentando usar celulares para conectar televisores à Internet (TVs existem por toda parte, computadores menos).</a:t>
            </a:r>
          </a:p>
          <a:p>
            <a:pPr marL="514350" indent="-514350">
              <a:buFont typeface="+mj-lt"/>
              <a:buAutoNum type="arabicPeriod"/>
            </a:pPr>
            <a:r>
              <a:rPr lang="pt-BR" dirty="0" smtClean="0"/>
              <a:t>Utilizar técnicas de produção em massa em áreas novas e inéditas (a exemplo da área de saúde)</a:t>
            </a:r>
          </a:p>
          <a:p>
            <a:pPr marL="514350" indent="-514350">
              <a:buFont typeface="+mj-lt"/>
              <a:buAutoNum type="arabicPeriod"/>
            </a:pP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14</a:t>
            </a:fld>
            <a:endParaRPr kumimoji="0"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43808" y="1484784"/>
            <a:ext cx="5770984" cy="3730426"/>
          </a:xfrm>
        </p:spPr>
        <p:txBody>
          <a:bodyPr/>
          <a:lstStyle/>
          <a:p>
            <a:r>
              <a:rPr lang="pt-BR" dirty="0" smtClean="0"/>
              <a:t>Crescer, crescer, crescer</a:t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sz="3200" dirty="0" smtClean="0"/>
              <a:t>O que move as empresas dos mercados emergentes</a:t>
            </a:r>
            <a:endParaRPr lang="pt-BR" sz="32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15</a:t>
            </a:fld>
            <a:endParaRPr kumimoji="0" lang="en-US"/>
          </a:p>
        </p:txBody>
      </p:sp>
      <p:pic>
        <p:nvPicPr>
          <p:cNvPr id="52226" name="Picture 2" descr="http://media.economist.com/sites/default/files/images/images-magazine/2010/16/sr/201016srd004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836712"/>
            <a:ext cx="2376264" cy="525236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Consumidores de primeira instância</a:t>
            </a:r>
            <a:endParaRPr lang="pt-BR" dirty="0"/>
          </a:p>
        </p:txBody>
      </p:sp>
      <p:sp>
        <p:nvSpPr>
          <p:cNvPr id="6" name="Espaço Reservado para Conteúdo 5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t-BR" dirty="0" smtClean="0"/>
              <a:t>Desde 2007, os consumidores dos mercados emergentes gastam mais do que os americanos</a:t>
            </a:r>
          </a:p>
          <a:p>
            <a:r>
              <a:rPr lang="pt-BR" dirty="0" smtClean="0"/>
              <a:t>Em 2009, a participação no consumo global aumentou 34%, ante 27% dos EUA</a:t>
            </a:r>
          </a:p>
          <a:p>
            <a:r>
              <a:rPr lang="pt-BR" dirty="0" smtClean="0"/>
              <a:t>Os países emergentes deixam a recessão para trás, enquanto os desenvolvidos ainda passam por maus bocados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16</a:t>
            </a:fld>
            <a:endParaRPr kumimoji="0" lang="en-US"/>
          </a:p>
        </p:txBody>
      </p:sp>
      <p:pic>
        <p:nvPicPr>
          <p:cNvPr id="54274" name="Picture 2" descr="http://media.economist.com/sites/default/files/images/images-magazine/2010/16/sr/201016src174.gif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056" y="2060848"/>
            <a:ext cx="3608352" cy="349636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O mundo emergente está repleto de novos modelos de negócios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A maioria dos emergentes tem uma queda por conglomerados </a:t>
            </a:r>
            <a:r>
              <a:rPr lang="pt-BR" b="1" dirty="0" smtClean="0"/>
              <a:t>altamente diversificados</a:t>
            </a:r>
          </a:p>
          <a:p>
            <a:pPr lvl="1"/>
            <a:r>
              <a:rPr lang="pt-BR" dirty="0" smtClean="0"/>
              <a:t>Na China, é muito comum empresas de pequeno e médio porte com braços espalhados para todos os lados</a:t>
            </a:r>
          </a:p>
          <a:p>
            <a:r>
              <a:rPr lang="pt-BR" dirty="0" smtClean="0"/>
              <a:t>Muitos países emergentes também dependem fortemente de </a:t>
            </a:r>
            <a:r>
              <a:rPr lang="pt-BR" b="1" dirty="0" smtClean="0"/>
              <a:t>estatais</a:t>
            </a:r>
          </a:p>
          <a:p>
            <a:pPr lvl="1"/>
            <a:r>
              <a:rPr lang="pt-BR" dirty="0" smtClean="0"/>
              <a:t>As 13 maiores petrolíferas do mundo são todas controladas por governos</a:t>
            </a:r>
          </a:p>
          <a:p>
            <a:pPr lvl="1"/>
            <a:r>
              <a:rPr lang="pt-BR" dirty="0" smtClean="0"/>
              <a:t>São modelos híbridos de gestão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17</a:t>
            </a:fld>
            <a:endParaRPr kumimoji="0"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O mundo emergente está repleto de novos modelos de negócios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 smtClean="0"/>
              <a:t>Há uma tendência a repensar a economia de escala – o que envolve um </a:t>
            </a:r>
            <a:r>
              <a:rPr lang="pt-BR" b="1" dirty="0" smtClean="0"/>
              <a:t>aumento de tamanho</a:t>
            </a:r>
          </a:p>
          <a:p>
            <a:pPr lvl="1"/>
            <a:r>
              <a:rPr lang="pt-BR" dirty="0" smtClean="0"/>
              <a:t>Os empreendedores dos países emergentes estão alcançando este aumento de tamanho através de </a:t>
            </a:r>
            <a:r>
              <a:rPr lang="pt-BR" b="1" dirty="0" smtClean="0"/>
              <a:t>transferência</a:t>
            </a:r>
            <a:r>
              <a:rPr lang="pt-BR" dirty="0" smtClean="0"/>
              <a:t> – envolvem um número maior de pessoas nos processos de produção e distribuição</a:t>
            </a:r>
          </a:p>
          <a:p>
            <a:r>
              <a:rPr lang="pt-BR" b="1" dirty="0" smtClean="0"/>
              <a:t>Uso de técnicas de produção em massa em serviços sofisticados</a:t>
            </a:r>
          </a:p>
          <a:p>
            <a:pPr lvl="1"/>
            <a:r>
              <a:rPr lang="pt-BR" dirty="0" smtClean="0"/>
              <a:t>Na </a:t>
            </a:r>
            <a:r>
              <a:rPr lang="pt-BR" dirty="0" err="1" smtClean="0"/>
              <a:t>India</a:t>
            </a:r>
            <a:r>
              <a:rPr lang="pt-BR" dirty="0" smtClean="0"/>
              <a:t>, existem muitas empresas terceirizadoras se expandindo e galgando o mercado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18</a:t>
            </a:fld>
            <a:endParaRPr kumimoji="0"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43608" y="332656"/>
            <a:ext cx="7272808" cy="1728192"/>
          </a:xfrm>
        </p:spPr>
        <p:txBody>
          <a:bodyPr/>
          <a:lstStyle/>
          <a:p>
            <a:r>
              <a:rPr lang="pt-BR" dirty="0" smtClean="0"/>
              <a:t>Os novos mestres da gestão</a:t>
            </a:r>
            <a:endParaRPr lang="pt-BR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19</a:t>
            </a:fld>
            <a:endParaRPr kumimoji="0" lang="en-US"/>
          </a:p>
        </p:txBody>
      </p:sp>
      <p:pic>
        <p:nvPicPr>
          <p:cNvPr id="1026" name="Picture 2" descr="http://media.economist.com/sites/default/files/images/images-magazine/2010/16/sr/201016srd00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2564904"/>
            <a:ext cx="5627369" cy="31683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Contando os consumidores</a:t>
            </a:r>
            <a:endParaRPr lang="pt-BR" dirty="0"/>
          </a:p>
        </p:txBody>
      </p:sp>
      <p:sp>
        <p:nvSpPr>
          <p:cNvPr id="6" name="Espaço Reservado para Conteúdo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pt-BR" dirty="0" smtClean="0"/>
              <a:t>As grandes empresas do mundo estão cada vez mais fazendo </a:t>
            </a:r>
            <a:r>
              <a:rPr lang="pt-BR" dirty="0" err="1" smtClean="0"/>
              <a:t>P&amp;D</a:t>
            </a:r>
            <a:r>
              <a:rPr lang="pt-BR" dirty="0" smtClean="0"/>
              <a:t> nos mercados emergentes.</a:t>
            </a:r>
          </a:p>
          <a:p>
            <a:r>
              <a:rPr lang="pt-BR" dirty="0" smtClean="0"/>
              <a:t>O potencial desses mercados é muito grande: as populações já são maiores do que as do mundo desenvolvido.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2</a:t>
            </a:fld>
            <a:endParaRPr kumimoji="0" lang="en-US"/>
          </a:p>
        </p:txBody>
      </p:sp>
      <p:pic>
        <p:nvPicPr>
          <p:cNvPr id="23553" name="Picture 1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0032" y="1772816"/>
            <a:ext cx="3844451" cy="41965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Um novo paradigma de gestão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A inovação de negócios no mundo emergente chegou ao ponto em que todos os avanços individuais se transformaram em algo maior do que a soma das partes</a:t>
            </a:r>
          </a:p>
          <a:p>
            <a:r>
              <a:rPr lang="pt-BR" dirty="0" smtClean="0"/>
              <a:t>A inovação às avessas e a produção frugal dos emergentes são parte de uma nova linha de gestão de negócios</a:t>
            </a:r>
          </a:p>
          <a:p>
            <a:pPr lvl="1"/>
            <a:r>
              <a:rPr lang="pt-BR" dirty="0" smtClean="0"/>
              <a:t>Parte-se das necessidades de pessoas pobres e, para atendê-las, redesenha-se produtos e até processos inteiros de fabricação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20</a:t>
            </a:fld>
            <a:endParaRPr kumimoji="0"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A globalização corta custos e garante mais clientes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 lógica da economia de escala também é aplicada para serviços sofisticados, tradicionalmente dominados por profissionais pouco interessados em ganhos de eficiência</a:t>
            </a:r>
          </a:p>
          <a:p>
            <a:pPr lvl="1"/>
            <a:r>
              <a:rPr lang="pt-BR" dirty="0" smtClean="0"/>
              <a:t>Novas tecnologias permitem às empresas levar seus serviços para mais consumidores e aplicar economia de escala em novas áreas</a:t>
            </a:r>
          </a:p>
          <a:p>
            <a:pPr lvl="1"/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21</a:t>
            </a:fld>
            <a:endParaRPr kumimoji="0"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Não existe “um único” mercado emergente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A China tem vantagem comparativa em termos de produção</a:t>
            </a:r>
          </a:p>
          <a:p>
            <a:r>
              <a:rPr lang="pt-BR" dirty="0" smtClean="0"/>
              <a:t>A Índia sai na frente quando o assunto são serviços</a:t>
            </a:r>
          </a:p>
          <a:p>
            <a:r>
              <a:rPr lang="pt-BR" dirty="0" smtClean="0"/>
              <a:t>O Brasil e a Rússia estão em melhor situação em termos energéticos e de commodities</a:t>
            </a:r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22</a:t>
            </a:fld>
            <a:endParaRPr kumimoji="0" lang="en-US"/>
          </a:p>
        </p:txBody>
      </p:sp>
      <p:pic>
        <p:nvPicPr>
          <p:cNvPr id="38914" name="Picture 2" descr="http://media.economist.com/sites/default/files/images/images-magazine/2010/16/sr/201016src168.gif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1988840"/>
            <a:ext cx="3641401" cy="35283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 poder da ruptura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 smtClean="0"/>
              <a:t>Um aparelho barato de </a:t>
            </a:r>
            <a:r>
              <a:rPr lang="pt-BR" dirty="0" err="1" smtClean="0"/>
              <a:t>ultrasonografia</a:t>
            </a:r>
            <a:r>
              <a:rPr lang="pt-BR" dirty="0" smtClean="0"/>
              <a:t> já é um negócio global – com interessados no mundo desenvolvido</a:t>
            </a:r>
          </a:p>
          <a:p>
            <a:r>
              <a:rPr lang="pt-BR" dirty="0" smtClean="0"/>
              <a:t>Calcula-se que 6 milhões de americanos viajem este ano para países emergentes como a Índia em busca de tratamentos médicos a preços menores</a:t>
            </a:r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23</a:t>
            </a:fld>
            <a:endParaRPr kumimoji="0" lang="en-US"/>
          </a:p>
        </p:txBody>
      </p:sp>
      <p:pic>
        <p:nvPicPr>
          <p:cNvPr id="41986" name="Picture 2" descr="http://media.economist.com/sites/default/files/images/images-magazine/2010/16/sr/201016srd007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080" y="1772816"/>
            <a:ext cx="3030041" cy="43151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Mais ricos, mais rápido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 smtClean="0"/>
              <a:t>As economias emergentes apresentam um crescimento acelerado.</a:t>
            </a:r>
          </a:p>
          <a:p>
            <a:r>
              <a:rPr lang="pt-BR" dirty="0" smtClean="0"/>
              <a:t>Profissionais qualificados são relativamente baratos e abundantes.</a:t>
            </a:r>
          </a:p>
          <a:p>
            <a:r>
              <a:rPr lang="pt-BR" dirty="0" smtClean="0"/>
              <a:t>Desafios e oportunidades produzem muita criatividade... As empresas transformam problemas em vantagens.</a:t>
            </a:r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3</a:t>
            </a:fld>
            <a:endParaRPr kumimoji="0" lang="en-US"/>
          </a:p>
        </p:txBody>
      </p:sp>
      <p:pic>
        <p:nvPicPr>
          <p:cNvPr id="40962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8024" y="1916832"/>
            <a:ext cx="4080000" cy="3960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Um mundo maravilhoso para alguns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t-BR" dirty="0" smtClean="0"/>
              <a:t>As empresas “do mundo desenvolvido” estão adotando a inovação </a:t>
            </a:r>
            <a:r>
              <a:rPr lang="pt-BR" dirty="0" err="1" smtClean="0"/>
              <a:t>policêntrica</a:t>
            </a:r>
            <a:r>
              <a:rPr lang="pt-BR" dirty="0" smtClean="0"/>
              <a:t> – espalhando seus centros de </a:t>
            </a:r>
            <a:r>
              <a:rPr lang="pt-BR" dirty="0" err="1" smtClean="0"/>
              <a:t>P&amp;D</a:t>
            </a:r>
            <a:r>
              <a:rPr lang="pt-BR" dirty="0" smtClean="0"/>
              <a:t> pelo mundo.</a:t>
            </a:r>
          </a:p>
          <a:p>
            <a:r>
              <a:rPr lang="pt-BR" dirty="0" smtClean="0"/>
              <a:t>Muitas inovações consistem em acrescentar melhorias a produtos e processos voltados para o miolo ou para a base da pirâmide de renda.</a:t>
            </a:r>
          </a:p>
          <a:p>
            <a:pPr lvl="1"/>
            <a:r>
              <a:rPr lang="pt-BR" dirty="0" smtClean="0"/>
              <a:t>Sistema de distribuição da </a:t>
            </a:r>
            <a:r>
              <a:rPr lang="pt-BR" dirty="0" err="1" smtClean="0"/>
              <a:t>Walmart</a:t>
            </a:r>
            <a:endParaRPr lang="pt-BR" dirty="0" smtClean="0"/>
          </a:p>
          <a:p>
            <a:pPr lvl="1"/>
            <a:r>
              <a:rPr lang="pt-BR" dirty="0" smtClean="0"/>
              <a:t>Produção just-in-time da Dell</a:t>
            </a:r>
          </a:p>
          <a:p>
            <a:pPr lvl="1"/>
            <a:r>
              <a:rPr lang="pt-BR" dirty="0" smtClean="0"/>
              <a:t>Utilização de celulares para fazer pagamentos </a:t>
            </a:r>
          </a:p>
          <a:p>
            <a:r>
              <a:rPr lang="pt-BR" dirty="0" smtClean="0"/>
              <a:t>As populações estão satisfeitas com a economia de seus países</a:t>
            </a:r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4</a:t>
            </a:fld>
            <a:endParaRPr kumimoji="0" lang="en-US"/>
          </a:p>
        </p:txBody>
      </p:sp>
      <p:pic>
        <p:nvPicPr>
          <p:cNvPr id="41986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080" y="1628800"/>
            <a:ext cx="3456384" cy="45834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19872" y="1268760"/>
            <a:ext cx="5194920" cy="4378498"/>
          </a:xfrm>
        </p:spPr>
        <p:txBody>
          <a:bodyPr/>
          <a:lstStyle/>
          <a:p>
            <a:r>
              <a:rPr lang="pt-BR" dirty="0" smtClean="0"/>
              <a:t>Primeiro, quebre todas as regras</a:t>
            </a:r>
            <a:endParaRPr lang="pt-BR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5</a:t>
            </a:fld>
            <a:endParaRPr kumimoji="0" lang="en-US"/>
          </a:p>
        </p:txBody>
      </p:sp>
      <p:pic>
        <p:nvPicPr>
          <p:cNvPr id="43010" name="Picture 2" descr="http://media.economist.com/sites/default/files/images/images-magazine/2010/16/sr/201016srd00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476672"/>
            <a:ext cx="2476094" cy="599385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Um eletrocardiograma portátil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3124943"/>
          </a:xfrm>
        </p:spPr>
        <p:txBody>
          <a:bodyPr>
            <a:normAutofit fontScale="92500" lnSpcReduction="20000"/>
          </a:bodyPr>
          <a:lstStyle/>
          <a:p>
            <a:r>
              <a:rPr lang="pt-BR" dirty="0" smtClean="0"/>
              <a:t>Mac 400 da GE, uma obra-prima da simplificação</a:t>
            </a:r>
          </a:p>
          <a:p>
            <a:r>
              <a:rPr lang="pt-BR" dirty="0" smtClean="0"/>
              <a:t>Cabe numa mochila, funciona com bateria e custa U$ 800 (U$ 2000 os demais)</a:t>
            </a:r>
          </a:p>
          <a:p>
            <a:r>
              <a:rPr lang="pt-BR" dirty="0" smtClean="0"/>
              <a:t>Os exames custam U$ 1 /paciente</a:t>
            </a:r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6</a:t>
            </a:fld>
            <a:endParaRPr kumimoji="0" lang="en-US"/>
          </a:p>
        </p:txBody>
      </p:sp>
      <p:pic>
        <p:nvPicPr>
          <p:cNvPr id="44038" name="Picture 6" descr="http://t0.gstatic.com/images?q=tbn:ANd9GcRFAEcgFQxUuUs4rrBpcfaJxf9X7jRKXOtr0-eFus87FBsJjkayUw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1772816"/>
            <a:ext cx="3274195" cy="2448272"/>
          </a:xfrm>
          <a:prstGeom prst="rect">
            <a:avLst/>
          </a:prstGeom>
          <a:noFill/>
        </p:spPr>
      </p:pic>
      <p:pic>
        <p:nvPicPr>
          <p:cNvPr id="44040" name="Picture 8" descr="http://t2.gstatic.com/images?q=tbn:ANd9GcSJbR9CSYNA3vSGrzah3-4jFxGUejMyxZ5VYYbrOv54okRAsNHxD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20072" y="4437112"/>
            <a:ext cx="2952328" cy="2174806"/>
          </a:xfrm>
          <a:prstGeom prst="rect">
            <a:avLst/>
          </a:prstGeom>
          <a:noFill/>
        </p:spPr>
      </p:pic>
      <p:pic>
        <p:nvPicPr>
          <p:cNvPr id="44042" name="Picture 10" descr="http://t3.gstatic.com/images?q=tbn:ANd9GcSoARSuW5C8wzHBCBd0cOgtNA-8i12XYmaC7QgnubnlKgdOyG4W2w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47664" y="4869160"/>
            <a:ext cx="2286000" cy="14859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Um filtro de água para purificação de águas contaminadas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dirty="0" smtClean="0"/>
              <a:t>Utiliza casca de arroz, um resíduo comum na </a:t>
            </a:r>
            <a:r>
              <a:rPr lang="pt-BR" dirty="0" err="1" smtClean="0"/>
              <a:t>India</a:t>
            </a:r>
            <a:r>
              <a:rPr lang="pt-BR" dirty="0" smtClean="0"/>
              <a:t>, para purificar água</a:t>
            </a:r>
          </a:p>
          <a:p>
            <a:r>
              <a:rPr lang="pt-BR" dirty="0" smtClean="0"/>
              <a:t>O filtro é resistente, portátil e barato (U$ 24)</a:t>
            </a:r>
          </a:p>
          <a:p>
            <a:r>
              <a:rPr lang="pt-BR" dirty="0" smtClean="0"/>
              <a:t>A </a:t>
            </a:r>
            <a:r>
              <a:rPr lang="pt-BR" dirty="0" err="1" smtClean="0"/>
              <a:t>Tata</a:t>
            </a:r>
            <a:r>
              <a:rPr lang="pt-BR" dirty="0" smtClean="0"/>
              <a:t> pretende vender 1 milhão de unidades em 2011 – com mercado potencial para 100 milhões de unidades</a:t>
            </a:r>
          </a:p>
          <a:p>
            <a:r>
              <a:rPr lang="pt-BR" dirty="0" smtClean="0"/>
              <a:t>Na </a:t>
            </a:r>
            <a:r>
              <a:rPr lang="pt-BR" dirty="0" err="1" smtClean="0"/>
              <a:t>India</a:t>
            </a:r>
            <a:r>
              <a:rPr lang="pt-BR" dirty="0" smtClean="0"/>
              <a:t>, 2 milhões de habitantes morrem por consumirem água contaminada</a:t>
            </a:r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7</a:t>
            </a:fld>
            <a:endParaRPr kumimoji="0" lang="en-US"/>
          </a:p>
        </p:txBody>
      </p:sp>
      <p:pic>
        <p:nvPicPr>
          <p:cNvPr id="45060" name="Picture 4" descr="http://www.moneymint.in/wp-content/uploads/2009/12/Tatawater2_372225gm-a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056" y="2636912"/>
            <a:ext cx="3429000" cy="19240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Inovação frugal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 smtClean="0"/>
              <a:t>As iniciativas da GE e da </a:t>
            </a:r>
            <a:r>
              <a:rPr lang="pt-BR" dirty="0" err="1" smtClean="0"/>
              <a:t>Tata</a:t>
            </a:r>
            <a:r>
              <a:rPr lang="pt-BR" dirty="0" smtClean="0"/>
              <a:t> vão além de uma simples adaptação de produtos existentes: elas tornam as necessidades dos consumidores pobres como um ponto de partida, </a:t>
            </a:r>
            <a:r>
              <a:rPr lang="pt-BR" b="1" dirty="0" smtClean="0"/>
              <a:t>criando produtos de trás para a frente</a:t>
            </a:r>
            <a:r>
              <a:rPr lang="pt-BR" dirty="0" smtClean="0"/>
              <a:t>. </a:t>
            </a:r>
          </a:p>
          <a:p>
            <a:r>
              <a:rPr lang="pt-BR" dirty="0" smtClean="0"/>
              <a:t>Em vez de acrescentar mais firulas, limpam os produtos até chegar ao mínimo essencial – alguns chamam este processo de “inovação às avessas” ou “inovação frugal” ou ainda “inovação da limitação”.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8</a:t>
            </a:fld>
            <a:endParaRPr kumimoji="0"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err="1" smtClean="0"/>
              <a:t>Procter</a:t>
            </a:r>
            <a:r>
              <a:rPr lang="pt-BR" dirty="0" smtClean="0"/>
              <a:t> &amp; </a:t>
            </a:r>
            <a:r>
              <a:rPr lang="pt-BR" dirty="0" err="1" smtClean="0"/>
              <a:t>Gamble</a:t>
            </a:r>
            <a:r>
              <a:rPr lang="pt-BR" dirty="0" smtClean="0"/>
              <a:t>: empresa fortemente apoiada em inovação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dirty="0" smtClean="0"/>
              <a:t>As vezes as soluções pré-formatadas não são as mais apropriadas a um determinado mercado....</a:t>
            </a:r>
          </a:p>
          <a:p>
            <a:r>
              <a:rPr lang="pt-BR" dirty="0" smtClean="0"/>
              <a:t>A </a:t>
            </a:r>
            <a:r>
              <a:rPr lang="pt-BR" dirty="0" err="1" smtClean="0"/>
              <a:t>P&amp;G</a:t>
            </a:r>
            <a:r>
              <a:rPr lang="pt-BR" dirty="0" smtClean="0"/>
              <a:t> investiu em vários tipos de estudos etnográficos, nos quais seus executivos vivenciam a experiência do consumidor, acompanhando-o no domicílio, ou no ponto de venda:</a:t>
            </a:r>
          </a:p>
          <a:p>
            <a:pPr lvl="1"/>
            <a:r>
              <a:rPr lang="pt-BR" dirty="0" smtClean="0"/>
              <a:t>Uma das executivas da </a:t>
            </a:r>
            <a:r>
              <a:rPr lang="pt-BR" dirty="0" err="1" smtClean="0"/>
              <a:t>Procter</a:t>
            </a:r>
            <a:r>
              <a:rPr lang="pt-BR" dirty="0" smtClean="0"/>
              <a:t> &amp; </a:t>
            </a:r>
            <a:r>
              <a:rPr lang="pt-BR" dirty="0" err="1" smtClean="0"/>
              <a:t>Gamble</a:t>
            </a:r>
            <a:r>
              <a:rPr lang="pt-BR" dirty="0" smtClean="0"/>
              <a:t> visitando a residência de uma família na periferia de Guarulhos, na Grande São Paulo, observou que a área em que lavam a roupa costuma ser descoberta e úmida. </a:t>
            </a:r>
          </a:p>
          <a:p>
            <a:pPr lvl="1"/>
            <a:r>
              <a:rPr lang="pt-BR" dirty="0" smtClean="0"/>
              <a:t>Por isso a </a:t>
            </a:r>
            <a:r>
              <a:rPr lang="pt-BR" dirty="0" err="1" smtClean="0"/>
              <a:t>P&amp;G</a:t>
            </a:r>
            <a:r>
              <a:rPr lang="pt-BR" dirty="0" smtClean="0"/>
              <a:t> adotou a embalagem de plástico no sabão em pó Ariel. </a:t>
            </a:r>
            <a:br>
              <a:rPr lang="pt-BR" dirty="0" smtClean="0"/>
            </a:b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9</a:t>
            </a:fld>
            <a:endParaRPr kumimoji="0"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3335</TotalTime>
  <Words>1235</Words>
  <Application>Microsoft Office PowerPoint</Application>
  <PresentationFormat>Apresentação na tela (4:3)</PresentationFormat>
  <Paragraphs>114</Paragraphs>
  <Slides>23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23</vt:i4>
      </vt:variant>
    </vt:vector>
  </HeadingPairs>
  <TitlesOfParts>
    <vt:vector size="24" baseType="lpstr">
      <vt:lpstr>Tema do Office</vt:lpstr>
      <vt:lpstr>O mundo de cabeça para baixo  Especial sobre inovação nos mercados emergentes1</vt:lpstr>
      <vt:lpstr>Contando os consumidores</vt:lpstr>
      <vt:lpstr>Mais ricos, mais rápido</vt:lpstr>
      <vt:lpstr>Um mundo maravilhoso para alguns</vt:lpstr>
      <vt:lpstr>Primeiro, quebre todas as regras</vt:lpstr>
      <vt:lpstr>Um eletrocardiograma portátil</vt:lpstr>
      <vt:lpstr>Um filtro de água para purificação de águas contaminadas</vt:lpstr>
      <vt:lpstr>Inovação frugal</vt:lpstr>
      <vt:lpstr>Procter &amp; Gamble: empresa fortemente apoiada em inovação</vt:lpstr>
      <vt:lpstr>Slide 10</vt:lpstr>
      <vt:lpstr>Slide 11</vt:lpstr>
      <vt:lpstr>Os encantos  da inovação frugal</vt:lpstr>
      <vt:lpstr>Redução de custos e maior escala</vt:lpstr>
      <vt:lpstr>Três caminhos para a redução de custos</vt:lpstr>
      <vt:lpstr>Crescer, crescer, crescer  O que move as empresas dos mercados emergentes</vt:lpstr>
      <vt:lpstr>Consumidores de primeira instância</vt:lpstr>
      <vt:lpstr>O mundo emergente está repleto de novos modelos de negócios</vt:lpstr>
      <vt:lpstr>O mundo emergente está repleto de novos modelos de negócios</vt:lpstr>
      <vt:lpstr>Os novos mestres da gestão</vt:lpstr>
      <vt:lpstr>Um novo paradigma de gestão</vt:lpstr>
      <vt:lpstr>A globalização corta custos e garante mais clientes</vt:lpstr>
      <vt:lpstr>Não existe “um único” mercado emergente</vt:lpstr>
      <vt:lpstr>O poder da ruptura</vt:lpstr>
    </vt:vector>
  </TitlesOfParts>
  <Company>Grifo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Carlos</dc:creator>
  <cp:lastModifiedBy>User</cp:lastModifiedBy>
  <cp:revision>456</cp:revision>
  <dcterms:created xsi:type="dcterms:W3CDTF">2009-06-17T19:29:58Z</dcterms:created>
  <dcterms:modified xsi:type="dcterms:W3CDTF">2011-05-19T04:05:21Z</dcterms:modified>
</cp:coreProperties>
</file>