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5CE4F8-E325-44AC-A6B0-B2609238BA8A}" type="datetimeFigureOut">
              <a:rPr lang="pt-BR" smtClean="0"/>
              <a:pPr/>
              <a:t>17/02/2011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5C0DF-248A-4503-81E1-195F9DA6AFF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50C-FEC8-4082-A0FF-E0B01927799E}" type="datetimeFigureOut">
              <a:rPr lang="pt-BR" smtClean="0"/>
              <a:pPr/>
              <a:t>17/02/2011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4693-B808-49D3-A7C2-59D7C7F504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50C-FEC8-4082-A0FF-E0B01927799E}" type="datetimeFigureOut">
              <a:rPr lang="pt-BR" smtClean="0"/>
              <a:pPr/>
              <a:t>17/02/2011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4693-B808-49D3-A7C2-59D7C7F504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50C-FEC8-4082-A0FF-E0B01927799E}" type="datetimeFigureOut">
              <a:rPr lang="pt-BR" smtClean="0"/>
              <a:pPr/>
              <a:t>17/02/2011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4693-B808-49D3-A7C2-59D7C7F504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50C-FEC8-4082-A0FF-E0B01927799E}" type="datetimeFigureOut">
              <a:rPr lang="pt-BR" smtClean="0"/>
              <a:pPr/>
              <a:t>17/02/2011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4693-B808-49D3-A7C2-59D7C7F504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50C-FEC8-4082-A0FF-E0B01927799E}" type="datetimeFigureOut">
              <a:rPr lang="pt-BR" smtClean="0"/>
              <a:pPr/>
              <a:t>17/02/2011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4693-B808-49D3-A7C2-59D7C7F504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50C-FEC8-4082-A0FF-E0B01927799E}" type="datetimeFigureOut">
              <a:rPr lang="pt-BR" smtClean="0"/>
              <a:pPr/>
              <a:t>17/02/2011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4693-B808-49D3-A7C2-59D7C7F504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50C-FEC8-4082-A0FF-E0B01927799E}" type="datetimeFigureOut">
              <a:rPr lang="pt-BR" smtClean="0"/>
              <a:pPr/>
              <a:t>17/02/2011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4693-B808-49D3-A7C2-59D7C7F504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50C-FEC8-4082-A0FF-E0B01927799E}" type="datetimeFigureOut">
              <a:rPr lang="pt-BR" smtClean="0"/>
              <a:pPr/>
              <a:t>17/02/2011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4693-B808-49D3-A7C2-59D7C7F504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50C-FEC8-4082-A0FF-E0B01927799E}" type="datetimeFigureOut">
              <a:rPr lang="pt-BR" smtClean="0"/>
              <a:pPr/>
              <a:t>17/02/2011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4693-B808-49D3-A7C2-59D7C7F504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50C-FEC8-4082-A0FF-E0B01927799E}" type="datetimeFigureOut">
              <a:rPr lang="pt-BR" smtClean="0"/>
              <a:pPr/>
              <a:t>17/02/2011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4693-B808-49D3-A7C2-59D7C7F504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50C-FEC8-4082-A0FF-E0B01927799E}" type="datetimeFigureOut">
              <a:rPr lang="pt-BR" smtClean="0"/>
              <a:pPr/>
              <a:t>17/02/2011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4693-B808-49D3-A7C2-59D7C7F504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5350C-FEC8-4082-A0FF-E0B01927799E}" type="datetimeFigureOut">
              <a:rPr lang="pt-BR" smtClean="0"/>
              <a:pPr/>
              <a:t>17/02/2011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D4693-B808-49D3-A7C2-59D7C7F504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t0.gstatic.com/images?q=tbn:ANd9GcQAsqMmOef9n7jtPzVRRNaClcjG5XWZXOX1U1TFeOCBDu7eVZC-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548680"/>
            <a:ext cx="2448272" cy="2525820"/>
          </a:xfrm>
          <a:prstGeom prst="rect">
            <a:avLst/>
          </a:prstGeom>
          <a:noFill/>
        </p:spPr>
      </p:pic>
      <p:sp>
        <p:nvSpPr>
          <p:cNvPr id="7" name="Título 6"/>
          <p:cNvSpPr>
            <a:spLocks noGrp="1"/>
          </p:cNvSpPr>
          <p:nvPr>
            <p:ph type="ctrTitle"/>
          </p:nvPr>
        </p:nvSpPr>
        <p:spPr>
          <a:xfrm>
            <a:off x="611560" y="3284984"/>
            <a:ext cx="7772400" cy="1470025"/>
          </a:xfrm>
        </p:spPr>
        <p:txBody>
          <a:bodyPr/>
          <a:lstStyle/>
          <a:p>
            <a:r>
              <a:rPr lang="pt-BR" b="1" dirty="0" smtClean="0">
                <a:solidFill>
                  <a:schemeClr val="accent2"/>
                </a:solidFill>
                <a:latin typeface="Calibri" pitchFamily="34" charset="0"/>
              </a:rPr>
              <a:t>Empreendedorismo</a:t>
            </a:r>
            <a:endParaRPr lang="pt-BR" dirty="0"/>
          </a:p>
        </p:txBody>
      </p:sp>
      <p:sp>
        <p:nvSpPr>
          <p:cNvPr id="8" name="Subtítulo 7"/>
          <p:cNvSpPr>
            <a:spLocks noGrp="1"/>
          </p:cNvSpPr>
          <p:nvPr>
            <p:ph type="subTitle" idx="1"/>
          </p:nvPr>
        </p:nvSpPr>
        <p:spPr>
          <a:xfrm>
            <a:off x="1259632" y="4581128"/>
            <a:ext cx="6400800" cy="1752600"/>
          </a:xfrm>
        </p:spPr>
        <p:txBody>
          <a:bodyPr/>
          <a:lstStyle/>
          <a:p>
            <a:r>
              <a:rPr lang="pt-BR" dirty="0" err="1" smtClean="0"/>
              <a:t>Francilene</a:t>
            </a:r>
            <a:r>
              <a:rPr lang="pt-BR" dirty="0" smtClean="0"/>
              <a:t> Garcia</a:t>
            </a:r>
          </a:p>
          <a:p>
            <a:r>
              <a:rPr lang="pt-BR" dirty="0" smtClean="0"/>
              <a:t>DSC/CEEI/UFCG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Os Empreendedores são natos, nascem para o sucesso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u="sng" dirty="0" smtClean="0">
                <a:latin typeface="Calibri" pitchFamily="34" charset="0"/>
              </a:rPr>
              <a:t>Realidade</a:t>
            </a:r>
            <a:r>
              <a:rPr lang="pt-BR" dirty="0" smtClean="0">
                <a:latin typeface="Calibri" pitchFamily="34" charset="0"/>
              </a:rPr>
              <a:t>:</a:t>
            </a:r>
          </a:p>
          <a:p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Enquanto a maioria dos empreendedores nasce com um certo nível de inteligência, empreendedores de sucesso acumulam habilidades relevantes, experiências e contatos com o passar dos anos </a:t>
            </a:r>
          </a:p>
          <a:p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A capacidade de ter visão e perseguir oportunidades aprimora-se com o tempo </a:t>
            </a:r>
          </a:p>
          <a:p>
            <a:endParaRPr lang="pt-BR" dirty="0"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260648"/>
            <a:ext cx="1466358" cy="1238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Empreendedores são “jogadores” que assumem riscos altíssimos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u="sng" dirty="0" smtClean="0">
                <a:latin typeface="Calibri" pitchFamily="34" charset="0"/>
              </a:rPr>
              <a:t>Realidade</a:t>
            </a:r>
            <a:r>
              <a:rPr lang="pt-BR" dirty="0" smtClean="0">
                <a:latin typeface="Calibri" pitchFamily="34" charset="0"/>
              </a:rPr>
              <a:t>:</a:t>
            </a:r>
          </a:p>
          <a:p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Tomam riscos calculados </a:t>
            </a:r>
          </a:p>
          <a:p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Evitam riscos desnecessários </a:t>
            </a:r>
          </a:p>
          <a:p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Compartilham o risco com outros </a:t>
            </a:r>
          </a:p>
          <a:p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Dividem o risco em “partes menores”.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 smtClean="0">
                <a:solidFill>
                  <a:schemeClr val="tx1"/>
                </a:solidFill>
                <a:latin typeface="Calibri" pitchFamily="34" charset="0"/>
                <a:ea typeface="+mj-ea"/>
                <a:cs typeface="+mj-cs"/>
              </a:rPr>
              <a:t>Os empreendedores são “lobos solitários” e não conseguem trabalhar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u="sng" dirty="0" smtClean="0">
                <a:latin typeface="Calibri" pitchFamily="34" charset="0"/>
              </a:rPr>
              <a:t>Realidade</a:t>
            </a:r>
            <a:r>
              <a:rPr lang="pt-BR" dirty="0" smtClean="0">
                <a:latin typeface="Calibri" pitchFamily="34" charset="0"/>
              </a:rPr>
              <a:t>:</a:t>
            </a:r>
          </a:p>
          <a:p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São ótimos líderes </a:t>
            </a:r>
          </a:p>
          <a:p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Criam equipes </a:t>
            </a:r>
          </a:p>
          <a:p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Desenvolvem excelente relacionamento no trabalho com colegas, parceiros, clientes, fornecedores e muitos outros </a:t>
            </a:r>
          </a:p>
        </p:txBody>
      </p:sp>
      <p:pic>
        <p:nvPicPr>
          <p:cNvPr id="4" name="Picture 10" descr="http://t2.gstatic.com/images?q=tbn:ANd9GcT7sgmBmMQZe2rMbwfZ9l-3DysGZkh56hXMYdvHG8EBMTo82BdM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797152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 smtClean="0">
                <a:latin typeface="Calibri" pitchFamily="34" charset="0"/>
              </a:rPr>
              <a:t>O Perfil do Empreendedor – As 15 Características dos Empreendedores</a:t>
            </a:r>
            <a:endParaRPr lang="pt-BR" sz="4000" dirty="0">
              <a:latin typeface="Calibri" pitchFamily="34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600200"/>
            <a:ext cx="4248472" cy="4525963"/>
          </a:xfrm>
        </p:spPr>
        <p:txBody>
          <a:bodyPr>
            <a:normAutofit lnSpcReduction="10000"/>
          </a:bodyPr>
          <a:lstStyle/>
          <a:p>
            <a:r>
              <a:rPr lang="pt-BR" sz="2000" dirty="0" smtClean="0">
                <a:latin typeface="Calibri" pitchFamily="34" charset="0"/>
              </a:rPr>
              <a:t>São </a:t>
            </a:r>
            <a:r>
              <a:rPr lang="pt-BR" sz="2000" b="1" dirty="0" smtClean="0">
                <a:latin typeface="Calibri" pitchFamily="34" charset="0"/>
              </a:rPr>
              <a:t>visionários</a:t>
            </a:r>
            <a:r>
              <a:rPr lang="pt-BR" sz="2000" dirty="0" smtClean="0">
                <a:latin typeface="Calibri" pitchFamily="34" charset="0"/>
              </a:rPr>
              <a:t> – têm a visão de como será o futuro para o negócio e da sua vida, e o mais importante é que têm habilidade de implementar os seus sonhos.</a:t>
            </a:r>
          </a:p>
          <a:p>
            <a:r>
              <a:rPr lang="pt-BR" sz="2000" b="1" dirty="0" smtClean="0">
                <a:latin typeface="Calibri" pitchFamily="34" charset="0"/>
              </a:rPr>
              <a:t>Sabem tomar decisões </a:t>
            </a:r>
            <a:r>
              <a:rPr lang="pt-BR" sz="2000" dirty="0" smtClean="0">
                <a:latin typeface="Calibri" pitchFamily="34" charset="0"/>
              </a:rPr>
              <a:t>– não se sentem inseguros, sabem tomar as decisões corretas na hora certa, principalmente nos momentos de adversidade, constituindo um fator chave para o seu sucesso. E mais, além de tomar decisões, implementam as suas ações rapidamente. </a:t>
            </a:r>
          </a:p>
          <a:p>
            <a:pPr>
              <a:buNone/>
            </a:pPr>
            <a:r>
              <a:rPr lang="pt-BR" sz="2000" dirty="0" smtClean="0">
                <a:latin typeface="Calibri" pitchFamily="34" charset="0"/>
              </a:rPr>
              <a:t> </a:t>
            </a:r>
          </a:p>
          <a:p>
            <a:endParaRPr lang="pt-BR" sz="2000" dirty="0">
              <a:latin typeface="Calibri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2"/>
          </p:nvPr>
        </p:nvSpPr>
        <p:spPr>
          <a:xfrm>
            <a:off x="4499992" y="1600200"/>
            <a:ext cx="4392488" cy="4709120"/>
          </a:xfrm>
        </p:spPr>
        <p:txBody>
          <a:bodyPr>
            <a:normAutofit lnSpcReduction="10000"/>
          </a:bodyPr>
          <a:lstStyle/>
          <a:p>
            <a:r>
              <a:rPr lang="pt-BR" sz="2000" b="1" dirty="0" smtClean="0">
                <a:latin typeface="Calibri" pitchFamily="34" charset="0"/>
              </a:rPr>
              <a:t>São indivíduos que fazem a diferença </a:t>
            </a:r>
            <a:r>
              <a:rPr lang="pt-BR" sz="2000" dirty="0" smtClean="0">
                <a:latin typeface="Calibri" pitchFamily="34" charset="0"/>
              </a:rPr>
              <a:t>– os empreendedores transformam algo de difícil definição, uma </a:t>
            </a:r>
            <a:r>
              <a:rPr lang="pt-BR" sz="2000" dirty="0" err="1" smtClean="0">
                <a:latin typeface="Calibri" pitchFamily="34" charset="0"/>
              </a:rPr>
              <a:t>ideia</a:t>
            </a:r>
            <a:r>
              <a:rPr lang="pt-BR" sz="2000" dirty="0" smtClean="0">
                <a:latin typeface="Calibri" pitchFamily="34" charset="0"/>
              </a:rPr>
              <a:t> abstrata, em algo concreto, que funciona, transformando o que é possível em realidade. Sabem agregar valor aos serviços e produtos que colocam no mercado. </a:t>
            </a:r>
          </a:p>
          <a:p>
            <a:r>
              <a:rPr lang="pt-BR" sz="2000" b="1" dirty="0" smtClean="0">
                <a:latin typeface="Calibri" pitchFamily="34" charset="0"/>
              </a:rPr>
              <a:t>São determinados e dinâmicos </a:t>
            </a:r>
            <a:r>
              <a:rPr lang="pt-BR" sz="2000" dirty="0" smtClean="0">
                <a:latin typeface="Calibri" pitchFamily="34" charset="0"/>
              </a:rPr>
              <a:t>– eles implementam as suas ações com total comprometimento. Atropelam as adversidades, ultrapassam obstáculos, com uma vontade ímpar de “fazer acontecer”. </a:t>
            </a:r>
          </a:p>
          <a:p>
            <a:endParaRPr lang="pt-BR" sz="2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 smtClean="0">
                <a:latin typeface="Calibri" pitchFamily="34" charset="0"/>
              </a:rPr>
              <a:t>O Perfil do Empreendedor – As 15 Características dos Empreendedores</a:t>
            </a:r>
            <a:endParaRPr lang="pt-BR" sz="4000" dirty="0">
              <a:latin typeface="Calibri" pitchFamily="34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51520" y="1556792"/>
            <a:ext cx="4320480" cy="4525963"/>
          </a:xfrm>
        </p:spPr>
        <p:txBody>
          <a:bodyPr>
            <a:normAutofit fontScale="92500" lnSpcReduction="10000"/>
          </a:bodyPr>
          <a:lstStyle/>
          <a:p>
            <a:r>
              <a:rPr lang="pt-BR" sz="1800" b="1" dirty="0" smtClean="0">
                <a:latin typeface="Calibri" pitchFamily="34" charset="0"/>
              </a:rPr>
              <a:t>Sabem explorar ao máximo as oportunidades </a:t>
            </a:r>
            <a:r>
              <a:rPr lang="pt-BR" sz="1800" dirty="0" smtClean="0">
                <a:latin typeface="Calibri" pitchFamily="34" charset="0"/>
              </a:rPr>
              <a:t>– para a maioria das pessoas as boas ideias são daqueles que as vêem primeiro, por sorte ou acaso. Em contrapartida, para os visionários (empreendedores), as boas ideias são geradas a partir de coisas que todos conseguem ver, mas que não identificam nada de prático para transformá-las em oportunidade, através de dados e informação. O empreendedor é um autêntico identificador de oportunidades, é curioso, criativo, e atento a informações, pois sabe que as suas alternativas melhoram quando o seu conhecimento aumenta, através da transformação de ideias em conhecimento. </a:t>
            </a:r>
          </a:p>
          <a:p>
            <a:pPr>
              <a:buNone/>
            </a:pPr>
            <a:r>
              <a:rPr lang="pt-BR" sz="1800" dirty="0" smtClean="0">
                <a:latin typeface="Calibri" pitchFamily="34" charset="0"/>
              </a:rPr>
              <a:t> </a:t>
            </a:r>
          </a:p>
          <a:p>
            <a:endParaRPr lang="pt-BR" sz="1800" dirty="0">
              <a:latin typeface="Calibri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2"/>
          </p:nvPr>
        </p:nvSpPr>
        <p:spPr>
          <a:xfrm>
            <a:off x="4499992" y="1600200"/>
            <a:ext cx="4392488" cy="4853136"/>
          </a:xfrm>
        </p:spPr>
        <p:txBody>
          <a:bodyPr>
            <a:normAutofit fontScale="92500" lnSpcReduction="10000"/>
          </a:bodyPr>
          <a:lstStyle/>
          <a:p>
            <a:r>
              <a:rPr lang="pt-BR" sz="2000" b="1" dirty="0" smtClean="0">
                <a:latin typeface="Calibri" pitchFamily="34" charset="0"/>
              </a:rPr>
              <a:t>São dedicados </a:t>
            </a:r>
            <a:r>
              <a:rPr lang="pt-BR" sz="2000" dirty="0" smtClean="0">
                <a:latin typeface="Calibri" pitchFamily="34" charset="0"/>
              </a:rPr>
              <a:t>– dedicam-se 24 horas por dia, 7 dias por semana, ao negócio. São trabalhadores exemplares, encontram energia para continuar, mesmo quando encontram problemas pela frente. </a:t>
            </a:r>
          </a:p>
          <a:p>
            <a:r>
              <a:rPr lang="pt-BR" sz="2000" b="1" dirty="0" smtClean="0">
                <a:latin typeface="Calibri" pitchFamily="34" charset="0"/>
              </a:rPr>
              <a:t>São otimistas e apaixonados pelo que fazem</a:t>
            </a:r>
            <a:r>
              <a:rPr lang="pt-BR" sz="2000" dirty="0" smtClean="0">
                <a:latin typeface="Calibri" pitchFamily="34" charset="0"/>
              </a:rPr>
              <a:t> – adoram o seu trabalho, sendo esse amor, o principal combustível que os mantém cada vez mais animados e auto determinados, tornando-se os melhores vendedores dos seus produtos e serviços, pois sabem, como ninguém, como fazê-lo. </a:t>
            </a:r>
          </a:p>
          <a:p>
            <a:endParaRPr lang="pt-BR" sz="2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 smtClean="0">
                <a:latin typeface="Calibri" pitchFamily="34" charset="0"/>
              </a:rPr>
              <a:t>O Perfil do Empreendedor – As 15 Características dos Empreendedores</a:t>
            </a:r>
            <a:endParaRPr lang="pt-BR" sz="4000" dirty="0">
              <a:latin typeface="Calibri" pitchFamily="34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600200"/>
            <a:ext cx="4248472" cy="4525963"/>
          </a:xfrm>
        </p:spPr>
        <p:txBody>
          <a:bodyPr>
            <a:normAutofit fontScale="92500"/>
          </a:bodyPr>
          <a:lstStyle/>
          <a:p>
            <a:r>
              <a:rPr lang="pt-BR" sz="2000" b="1" dirty="0" smtClean="0">
                <a:latin typeface="Calibri" pitchFamily="34" charset="0"/>
              </a:rPr>
              <a:t>São independentes e constroem o seu próprio destino </a:t>
            </a:r>
            <a:r>
              <a:rPr lang="pt-BR" sz="2000" dirty="0" smtClean="0">
                <a:latin typeface="Calibri" pitchFamily="34" charset="0"/>
              </a:rPr>
              <a:t>– normalmente querem estar à frente das mudanças e ser donos do próprio destino. Querem criar algo de novo e determinar os seus próprios passos, abrir os seus próprios caminhos. </a:t>
            </a:r>
          </a:p>
          <a:p>
            <a:r>
              <a:rPr lang="pt-BR" sz="2000" b="1" dirty="0" smtClean="0">
                <a:latin typeface="Calibri" pitchFamily="34" charset="0"/>
              </a:rPr>
              <a:t>São líderes e formadores de equipas </a:t>
            </a:r>
            <a:r>
              <a:rPr lang="pt-BR" sz="2000" dirty="0" smtClean="0">
                <a:latin typeface="Calibri" pitchFamily="34" charset="0"/>
              </a:rPr>
              <a:t>– têm um senso de liderança incomum. São respeitados e adorados pelos seus pares, pois sabem valorizá-los, estimulá-los e recompensá-los, formando uma equipa em torno de si. </a:t>
            </a:r>
          </a:p>
          <a:p>
            <a:pPr>
              <a:buNone/>
            </a:pPr>
            <a:endParaRPr lang="pt-BR" sz="2000" dirty="0" smtClean="0">
              <a:latin typeface="Calibri" pitchFamily="34" charset="0"/>
            </a:endParaRPr>
          </a:p>
          <a:p>
            <a:endParaRPr lang="pt-BR" sz="2000" dirty="0">
              <a:latin typeface="Calibri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2"/>
          </p:nvPr>
        </p:nvSpPr>
        <p:spPr>
          <a:xfrm>
            <a:off x="4499992" y="1600200"/>
            <a:ext cx="4392488" cy="4709120"/>
          </a:xfrm>
        </p:spPr>
        <p:txBody>
          <a:bodyPr>
            <a:normAutofit fontScale="92500"/>
          </a:bodyPr>
          <a:lstStyle/>
          <a:p>
            <a:r>
              <a:rPr lang="pt-BR" sz="2000" b="1" dirty="0" smtClean="0">
                <a:latin typeface="Calibri" pitchFamily="34" charset="0"/>
              </a:rPr>
              <a:t>São bem relacionados (networking) </a:t>
            </a:r>
            <a:r>
              <a:rPr lang="pt-BR" sz="2000" dirty="0" smtClean="0">
                <a:latin typeface="Calibri" pitchFamily="34" charset="0"/>
              </a:rPr>
              <a:t>– sabem construir uma rede de contactos que os auxiliam nos ambientes interno e externo da empresa, junto de clientes, fornecedores e entidades de classe. </a:t>
            </a:r>
          </a:p>
          <a:p>
            <a:r>
              <a:rPr lang="pt-BR" sz="2000" b="1" dirty="0" smtClean="0">
                <a:latin typeface="Calibri" pitchFamily="34" charset="0"/>
              </a:rPr>
              <a:t>São organizados </a:t>
            </a:r>
            <a:r>
              <a:rPr lang="pt-BR" sz="2000" dirty="0" smtClean="0">
                <a:latin typeface="Calibri" pitchFamily="34" charset="0"/>
              </a:rPr>
              <a:t>– sabem obter e alocar os recursos materiais, humanos, tecnológicos, e financeiros, de forma racional, procurando o melhor desempenho para o negócio. </a:t>
            </a:r>
          </a:p>
          <a:p>
            <a:endParaRPr lang="pt-BR" sz="2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 smtClean="0">
                <a:latin typeface="Calibri" pitchFamily="34" charset="0"/>
              </a:rPr>
              <a:t>O Perfil do Empreendedor – As 15 Características dos Empreendedores</a:t>
            </a:r>
            <a:endParaRPr lang="pt-BR" sz="4000" dirty="0">
              <a:latin typeface="Calibri" pitchFamily="34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600200"/>
            <a:ext cx="4248472" cy="4525963"/>
          </a:xfrm>
        </p:spPr>
        <p:txBody>
          <a:bodyPr>
            <a:normAutofit fontScale="92500" lnSpcReduction="10000"/>
          </a:bodyPr>
          <a:lstStyle/>
          <a:p>
            <a:r>
              <a:rPr lang="pt-BR" sz="2000" b="1" dirty="0" smtClean="0">
                <a:latin typeface="Calibri" pitchFamily="34" charset="0"/>
              </a:rPr>
              <a:t>Planejam, Planejam, Planejam </a:t>
            </a:r>
            <a:r>
              <a:rPr lang="pt-BR" sz="2000" dirty="0" smtClean="0">
                <a:latin typeface="Calibri" pitchFamily="34" charset="0"/>
              </a:rPr>
              <a:t>– os empreendedores de sucesso planejam cada passo, desde o primeiro rascunho do plano de negócios, até à apresentação do plano a superiores ou investidores, sempre com base numa forte visão de negócio que possuem. </a:t>
            </a:r>
          </a:p>
          <a:p>
            <a:r>
              <a:rPr lang="pt-BR" sz="2000" b="1" dirty="0" smtClean="0">
                <a:latin typeface="Calibri" pitchFamily="34" charset="0"/>
              </a:rPr>
              <a:t>Possuem conhecimento </a:t>
            </a:r>
            <a:r>
              <a:rPr lang="pt-BR" sz="2000" dirty="0" smtClean="0">
                <a:latin typeface="Calibri" pitchFamily="34" charset="0"/>
              </a:rPr>
              <a:t>– têm avidez pelo saber e aprendem continuamente, pois sabem que quanto maior o domínio sobre um ramo de negócio, maior é a sua oportunidade de obter êxito, estão predispostos à aprendizagem contínua. </a:t>
            </a:r>
          </a:p>
          <a:p>
            <a:pPr>
              <a:buNone/>
            </a:pPr>
            <a:endParaRPr lang="pt-BR" sz="2000" dirty="0" smtClean="0">
              <a:latin typeface="Calibri" pitchFamily="34" charset="0"/>
            </a:endParaRPr>
          </a:p>
          <a:p>
            <a:endParaRPr lang="pt-BR" sz="2000" dirty="0">
              <a:latin typeface="Calibri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2"/>
          </p:nvPr>
        </p:nvSpPr>
        <p:spPr>
          <a:xfrm>
            <a:off x="4499992" y="1600200"/>
            <a:ext cx="4392488" cy="4709120"/>
          </a:xfrm>
        </p:spPr>
        <p:txBody>
          <a:bodyPr>
            <a:normAutofit fontScale="92500" lnSpcReduction="10000"/>
          </a:bodyPr>
          <a:lstStyle/>
          <a:p>
            <a:r>
              <a:rPr lang="pt-BR" sz="2000" b="1" dirty="0" smtClean="0">
                <a:latin typeface="Calibri" pitchFamily="34" charset="0"/>
              </a:rPr>
              <a:t>Assumem riscos calculados </a:t>
            </a:r>
            <a:r>
              <a:rPr lang="pt-BR" sz="2000" dirty="0" smtClean="0">
                <a:latin typeface="Calibri" pitchFamily="34" charset="0"/>
              </a:rPr>
              <a:t>– é a característica mais conhecida dos empreendedores. O verdadeiro empreendedor é aquele que assume riscos calculados e sabe gerir o risco, avaliando as oportunidades de sucesso. Assumir riscos está diretamente relacionado com desafios, que para o empreendedor, quanto maior é o desafio, mais estimulante será a jornada empreendedora. </a:t>
            </a:r>
          </a:p>
          <a:p>
            <a:endParaRPr lang="pt-BR" sz="2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 smtClean="0">
                <a:latin typeface="Calibri" pitchFamily="34" charset="0"/>
              </a:rPr>
              <a:t>O Perfil do Empreendedor – As 15 Características dos Empreendedores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b="1" dirty="0" smtClean="0">
                <a:solidFill>
                  <a:schemeClr val="tx1"/>
                </a:solidFill>
                <a:latin typeface="Calibri" pitchFamily="34" charset="0"/>
              </a:rPr>
              <a:t>Criam valor para a sociedade </a:t>
            </a:r>
            <a:r>
              <a:rPr lang="pt-BR" sz="2400" dirty="0" smtClean="0">
                <a:solidFill>
                  <a:schemeClr val="tx1"/>
                </a:solidFill>
                <a:latin typeface="Calibri" pitchFamily="34" charset="0"/>
              </a:rPr>
              <a:t>– os empreendedores utilizam o seu capital intelectual para criar valor para a sociedade, través da criação de emprego, dinamizando a economia e inovando, sempre utilizando a criatividade em busca de soluções para melhorar a vida das pessoas. </a:t>
            </a:r>
          </a:p>
          <a:p>
            <a:endParaRPr lang="pt-BR" sz="2400" dirty="0">
              <a:latin typeface="Calibri" pitchFamily="34" charset="0"/>
            </a:endParaRPr>
          </a:p>
        </p:txBody>
      </p:sp>
      <p:pic>
        <p:nvPicPr>
          <p:cNvPr id="4" name="Picture 8" descr="http://t2.gstatic.com/images?q=tbn:ANd9GcRVqsvJSn78TaZHqdFCKotm7wUMkyS3C9RVpQcNdwPmxer5w5h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005064"/>
            <a:ext cx="2266950" cy="20002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Exercício: Ideias </a:t>
            </a:r>
            <a:r>
              <a:rPr lang="pt-BR" dirty="0" smtClean="0"/>
              <a:t>Empreendedoras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pt-BR" dirty="0"/>
              <a:t>O que você faz melhor do que a maioria das pessoas que você conhece?</a:t>
            </a:r>
          </a:p>
          <a:p>
            <a:pPr lvl="0"/>
            <a:r>
              <a:rPr lang="pt-BR" dirty="0"/>
              <a:t>Quais são seus hobbies?</a:t>
            </a:r>
          </a:p>
          <a:p>
            <a:pPr lvl="0"/>
            <a:r>
              <a:rPr lang="pt-BR" dirty="0"/>
              <a:t>Se você não precisasse trabalhar, o que faria?</a:t>
            </a:r>
          </a:p>
          <a:p>
            <a:pPr lvl="0"/>
            <a:r>
              <a:rPr lang="pt-BR" dirty="0"/>
              <a:t>Você gostaria de se dedicar a que </a:t>
            </a:r>
            <a:r>
              <a:rPr lang="pt-BR" dirty="0" smtClean="0"/>
              <a:t>tipo de atividade</a:t>
            </a:r>
            <a:r>
              <a:rPr lang="pt-BR" dirty="0"/>
              <a:t>? </a:t>
            </a:r>
          </a:p>
          <a:p>
            <a:pPr lvl="0"/>
            <a:r>
              <a:rPr lang="pt-BR" dirty="0"/>
              <a:t>Se você pudesse mudar alguma coisa em seu ambiente de trabalho (ou na universidade) o que você faria?</a:t>
            </a:r>
          </a:p>
          <a:p>
            <a:pPr lvl="0"/>
            <a:r>
              <a:rPr lang="pt-BR" dirty="0"/>
              <a:t>Pense num dispositivo eletrônico que você utiliza. Como tal dispositivo poderia ser melhor</a:t>
            </a:r>
            <a:r>
              <a:rPr lang="pt-BR" dirty="0" smtClean="0"/>
              <a:t>?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Empreendedor 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Nascemos empreendedor? 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899592" y="2780927"/>
            <a:ext cx="71287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/>
              <a:t>“ </a:t>
            </a:r>
            <a:r>
              <a:rPr lang="pt-BR" sz="2800" dirty="0"/>
              <a:t>O empreendedor é como o artista, o músico, o desportista, tem uma série de características </a:t>
            </a:r>
            <a:r>
              <a:rPr lang="pt-BR" sz="2800" dirty="0" smtClean="0"/>
              <a:t>congênitas, </a:t>
            </a:r>
            <a:r>
              <a:rPr lang="pt-BR" sz="2800" dirty="0"/>
              <a:t>se ninguém as descobre e </a:t>
            </a:r>
            <a:r>
              <a:rPr lang="pt-BR" sz="2800" dirty="0" smtClean="0"/>
              <a:t>as potencializa </a:t>
            </a:r>
            <a:r>
              <a:rPr lang="pt-BR" sz="2800" dirty="0"/>
              <a:t>provavelmente não servem de nada.” </a:t>
            </a:r>
          </a:p>
          <a:p>
            <a:pPr algn="r"/>
            <a:r>
              <a:rPr lang="pt-BR" sz="2800" dirty="0"/>
              <a:t>Pérez (2005)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que é ser Empreendedor?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Para que o empreendedorismo ocorra nas organizações haverá a necessidade de ter pessoas que o façam acontecer, ou seja os empreendedores. </a:t>
            </a:r>
          </a:p>
          <a:p>
            <a:r>
              <a:rPr lang="pt-BR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empreendedor, segundo Dornelas (2001), é aquele que faz acontecer, que se antecipa aos fatos e que tem uma visão futura da organização. </a:t>
            </a:r>
          </a:p>
          <a:p>
            <a:r>
              <a:rPr lang="pt-BR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 assim, “...aquele que destrói a ordem econômica existente através da introdução de novos produtos e serviços, pela criação de novas formas de organização, ou pela exploração de novos recursos materiais” (Joseph </a:t>
            </a:r>
            <a:r>
              <a:rPr lang="pt-BR" sz="2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Schumpeter</a:t>
            </a:r>
            <a:r>
              <a:rPr lang="pt-BR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1949). </a:t>
            </a:r>
            <a:endParaRPr lang="pt-B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55576" y="1412776"/>
            <a:ext cx="7772400" cy="3744416"/>
          </a:xfrm>
        </p:spPr>
        <p:txBody>
          <a:bodyPr/>
          <a:lstStyle/>
          <a:p>
            <a:pPr algn="ctr"/>
            <a:r>
              <a:rPr lang="pt-BR" sz="3200" dirty="0" smtClean="0">
                <a:latin typeface="Calibri" pitchFamily="34" charset="0"/>
              </a:rPr>
              <a:t>“Alguns homens vêem as coisas como são, e perguntam: Por quê?”</a:t>
            </a:r>
            <a:br>
              <a:rPr lang="pt-BR" sz="3200" dirty="0" smtClean="0">
                <a:latin typeface="Calibri" pitchFamily="34" charset="0"/>
              </a:rPr>
            </a:br>
            <a:r>
              <a:rPr lang="pt-BR" sz="3200" dirty="0" smtClean="0">
                <a:latin typeface="Calibri" pitchFamily="34" charset="0"/>
              </a:rPr>
              <a:t> </a:t>
            </a:r>
            <a:br>
              <a:rPr lang="pt-BR" sz="3200" dirty="0" smtClean="0">
                <a:latin typeface="Calibri" pitchFamily="34" charset="0"/>
              </a:rPr>
            </a:br>
            <a:r>
              <a:rPr lang="pt-BR" sz="3200" dirty="0" smtClean="0">
                <a:latin typeface="Calibri" pitchFamily="34" charset="0"/>
              </a:rPr>
              <a:t>“Eu sonho com as coisas que nunca existiram e pergunto porque não?” </a:t>
            </a:r>
            <a:br>
              <a:rPr lang="pt-BR" sz="3200" dirty="0" smtClean="0">
                <a:latin typeface="Calibri" pitchFamily="34" charset="0"/>
              </a:rPr>
            </a:br>
            <a:r>
              <a:rPr lang="pt-BR" sz="3200" dirty="0" smtClean="0">
                <a:latin typeface="Calibri" pitchFamily="34" charset="0"/>
              </a:rPr>
              <a:t/>
            </a:r>
            <a:br>
              <a:rPr lang="pt-BR" sz="3200" dirty="0" smtClean="0">
                <a:latin typeface="Calibri" pitchFamily="34" charset="0"/>
              </a:rPr>
            </a:br>
            <a:r>
              <a:rPr lang="pt-BR" sz="2400" dirty="0" smtClean="0">
                <a:latin typeface="Calibri" pitchFamily="34" charset="0"/>
              </a:rPr>
              <a:t>Bernard Shaw </a:t>
            </a:r>
            <a:endParaRPr lang="pt-BR" sz="2400" dirty="0">
              <a:latin typeface="Calibri" pitchFamily="34" charset="0"/>
            </a:endParaRPr>
          </a:p>
        </p:txBody>
      </p:sp>
      <p:pic>
        <p:nvPicPr>
          <p:cNvPr id="3" name="Picture 12" descr="http://t0.gstatic.com/images?q=tbn:ANd9GcToj0sMoJFkPfjSYjT6DsKHBXctkfkAPH5wIg8uxSUM8NxnjIC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4838699"/>
            <a:ext cx="2266950" cy="2019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3629000"/>
          </a:xfrm>
        </p:spPr>
        <p:txBody>
          <a:bodyPr/>
          <a:lstStyle/>
          <a:p>
            <a:endParaRPr lang="pt-BR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Empreendedores são pessoas especialistas em </a:t>
            </a:r>
            <a:r>
              <a:rPr lang="pt-BR" u="sng" dirty="0" smtClean="0">
                <a:solidFill>
                  <a:schemeClr val="tx1"/>
                </a:solidFill>
                <a:latin typeface="Calibri" pitchFamily="34" charset="0"/>
              </a:rPr>
              <a:t>perceber e interpretar necessidades e problemas</a:t>
            </a:r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pt-BR" u="sng" dirty="0" smtClean="0">
                <a:solidFill>
                  <a:schemeClr val="tx1"/>
                </a:solidFill>
                <a:latin typeface="Calibri" pitchFamily="34" charset="0"/>
              </a:rPr>
              <a:t>capazes de idealizar soluções</a:t>
            </a:r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pt-BR" u="sng" dirty="0" smtClean="0">
                <a:solidFill>
                  <a:schemeClr val="tx1"/>
                </a:solidFill>
                <a:latin typeface="Calibri" pitchFamily="34" charset="0"/>
              </a:rPr>
              <a:t>de transformar sonhos e ideias em realidade</a:t>
            </a:r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pt-BR" u="sng" dirty="0" smtClean="0">
                <a:solidFill>
                  <a:schemeClr val="tx1"/>
                </a:solidFill>
                <a:latin typeface="Calibri" pitchFamily="34" charset="0"/>
              </a:rPr>
              <a:t>de inovar e correr riscos</a:t>
            </a:r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. </a:t>
            </a:r>
            <a:endParaRPr lang="pt-BR" dirty="0">
              <a:latin typeface="Calibri" pitchFamily="34" charset="0"/>
            </a:endParaRPr>
          </a:p>
        </p:txBody>
      </p:sp>
      <p:pic>
        <p:nvPicPr>
          <p:cNvPr id="103426" name="Picture 2" descr="http://t2.gstatic.com/images?q=tbn:ANd9GcQm33eGOkXBBrDZQddsZvUA2dCzr891rJSPMeU6CDhW68Q5p3kmS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70520"/>
            <a:ext cx="1876425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Calibri" pitchFamily="34" charset="0"/>
              </a:rPr>
              <a:t>Características do empreendedor</a:t>
            </a:r>
            <a:endParaRPr lang="pt-BR" dirty="0">
              <a:latin typeface="Calibri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824536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Em qualquer definição de empreendedorismo encontram-se, pelo menos, os seguintes aspectos referentes ao empreendedor: </a:t>
            </a:r>
          </a:p>
          <a:p>
            <a:pPr lvl="1"/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Iniciativa para criar/inovar e paixão pelo que faz </a:t>
            </a:r>
          </a:p>
          <a:p>
            <a:pPr lvl="1"/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Utiliza os recursos disponíveis de forma criativa transformando o ambiente social e econômico onde vive </a:t>
            </a:r>
          </a:p>
          <a:p>
            <a:pPr lvl="1"/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Aceita assumir os riscos e a possibilidade de falhar</a:t>
            </a:r>
          </a:p>
          <a:p>
            <a:pPr lvl="1"/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Persistência, tenacidade e ambição </a:t>
            </a:r>
          </a:p>
          <a:p>
            <a:endParaRPr lang="pt-B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latin typeface="Calibri" pitchFamily="34" charset="0"/>
              </a:rPr>
              <a:t>Mas afinal quem é o empreendedor? </a:t>
            </a:r>
            <a:endParaRPr lang="pt-BR" dirty="0">
              <a:latin typeface="Calibri" pitchFamily="34" charset="0"/>
            </a:endParaRPr>
          </a:p>
        </p:txBody>
      </p:sp>
      <p:pic>
        <p:nvPicPr>
          <p:cNvPr id="1075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480" y="1772816"/>
            <a:ext cx="8763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latin typeface="Calibri" pitchFamily="34" charset="0"/>
              </a:rPr>
              <a:t>Mas afinal quem é o empreendedor?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>
                <a:solidFill>
                  <a:schemeClr val="tx1"/>
                </a:solidFill>
                <a:latin typeface="Calibri" pitchFamily="34" charset="0"/>
              </a:rPr>
              <a:t>O Empreendedor é um administrador, mas com diferenças consideráveis em relação aos gerentes ou executivos de organizações tradicionais, pois os empreendedores são mais visionários que os gerentes. </a:t>
            </a:r>
          </a:p>
          <a:p>
            <a:pPr lvl="1"/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Quando uma organização cresce, os empreendedores geralmente têm dificuldade em tomar decisões do dia-a-dia dos negócios, pois preocupam-se mais com aspectos estratégicos, com os quais se sentem mais à vontade. </a:t>
            </a:r>
          </a:p>
          <a:p>
            <a:r>
              <a:rPr lang="pt-BR" sz="2400" dirty="0" smtClean="0">
                <a:solidFill>
                  <a:schemeClr val="tx1"/>
                </a:solidFill>
                <a:latin typeface="Calibri" pitchFamily="34" charset="0"/>
              </a:rPr>
              <a:t>Segundo </a:t>
            </a:r>
            <a:r>
              <a:rPr lang="pt-BR" sz="2400" dirty="0" err="1" smtClean="0">
                <a:solidFill>
                  <a:schemeClr val="tx1"/>
                </a:solidFill>
                <a:latin typeface="Calibri" pitchFamily="34" charset="0"/>
              </a:rPr>
              <a:t>Filion</a:t>
            </a:r>
            <a:r>
              <a:rPr lang="pt-BR" sz="2400" dirty="0" smtClean="0">
                <a:solidFill>
                  <a:schemeClr val="tx1"/>
                </a:solidFill>
                <a:latin typeface="Calibri" pitchFamily="34" charset="0"/>
              </a:rPr>
              <a:t> (1997), a diferença entre o gerente e o empreendedor, reside no fato de que “o gerente é voltado para a organização de recursos, enquanto o empreendedor é voltado para a definição de contextos. </a:t>
            </a:r>
            <a:endParaRPr lang="pt-BR" sz="2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Mitos sobre os empreendedores</a:t>
            </a:r>
            <a:endParaRPr lang="pt-BR" dirty="0">
              <a:latin typeface="Calibri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Mesmo que existam definições para o termo “empreendedor”, existem alguns </a:t>
            </a:r>
            <a:r>
              <a:rPr lang="pt-BR" b="1" u="sng" dirty="0" smtClean="0">
                <a:solidFill>
                  <a:schemeClr val="tx1"/>
                </a:solidFill>
                <a:latin typeface="Calibri" pitchFamily="34" charset="0"/>
              </a:rPr>
              <a:t>Mitos</a:t>
            </a:r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 sobre os empreendedores, entre os quais, se destacam três (José Dornelas, 2005): </a:t>
            </a:r>
          </a:p>
          <a:p>
            <a:pPr lvl="1"/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Mito 1 – Os Empreendedores são natos, nascem para o sucesso </a:t>
            </a:r>
          </a:p>
          <a:p>
            <a:pPr lvl="1"/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Mito 2 – Empreendedores são “jogadores” que assumem riscos altíssimos</a:t>
            </a:r>
            <a:endParaRPr lang="pt-BR" dirty="0" smtClean="0">
              <a:solidFill>
                <a:schemeClr val="tx1"/>
              </a:solidFill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pt-BR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Mito 3 – Os empreendedores são “lobos solitários” e não conseguem trabalhar </a:t>
            </a:r>
            <a:endParaRPr lang="pt-BR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pt-BR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pt-B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1367</Words>
  <Application>Microsoft Office PowerPoint</Application>
  <PresentationFormat>Apresentação na tela (4:3)</PresentationFormat>
  <Paragraphs>74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Tema do Office</vt:lpstr>
      <vt:lpstr>Empreendedorismo</vt:lpstr>
      <vt:lpstr>O Empreendedor </vt:lpstr>
      <vt:lpstr>O que é ser Empreendedor? </vt:lpstr>
      <vt:lpstr>“Alguns homens vêem as coisas como são, e perguntam: Por quê?”   “Eu sonho com as coisas que nunca existiram e pergunto porque não?”   Bernard Shaw </vt:lpstr>
      <vt:lpstr>Slide 5</vt:lpstr>
      <vt:lpstr>Características do empreendedor</vt:lpstr>
      <vt:lpstr>Mas afinal quem é o empreendedor? </vt:lpstr>
      <vt:lpstr>Mas afinal quem é o empreendedor? </vt:lpstr>
      <vt:lpstr>Mitos sobre os empreendedores</vt:lpstr>
      <vt:lpstr>Os Empreendedores são natos, nascem para o sucesso</vt:lpstr>
      <vt:lpstr>Empreendedores são “jogadores” que assumem riscos altíssimos</vt:lpstr>
      <vt:lpstr>Os empreendedores são “lobos solitários” e não conseguem trabalhar</vt:lpstr>
      <vt:lpstr>O Perfil do Empreendedor – As 15 Características dos Empreendedores</vt:lpstr>
      <vt:lpstr>O Perfil do Empreendedor – As 15 Características dos Empreendedores</vt:lpstr>
      <vt:lpstr>O Perfil do Empreendedor – As 15 Características dos Empreendedores</vt:lpstr>
      <vt:lpstr>O Perfil do Empreendedor – As 15 Características dos Empreendedores</vt:lpstr>
      <vt:lpstr>O Perfil do Empreendedor – As 15 Características dos Empreendedores</vt:lpstr>
      <vt:lpstr>Exercício: Ideias Empreendedoras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7</cp:revision>
  <dcterms:created xsi:type="dcterms:W3CDTF">2011-02-17T02:14:50Z</dcterms:created>
  <dcterms:modified xsi:type="dcterms:W3CDTF">2011-02-17T15:52:20Z</dcterms:modified>
</cp:coreProperties>
</file>