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</p:sldMasterIdLst>
  <p:notesMasterIdLst>
    <p:notesMasterId r:id="rId41"/>
  </p:notesMasterIdLst>
  <p:sldIdLst>
    <p:sldId id="274" r:id="rId2"/>
    <p:sldId id="273" r:id="rId3"/>
    <p:sldId id="311" r:id="rId4"/>
    <p:sldId id="322" r:id="rId5"/>
    <p:sldId id="312" r:id="rId6"/>
    <p:sldId id="313" r:id="rId7"/>
    <p:sldId id="258" r:id="rId8"/>
    <p:sldId id="278" r:id="rId9"/>
    <p:sldId id="314" r:id="rId10"/>
    <p:sldId id="323" r:id="rId11"/>
    <p:sldId id="315" r:id="rId12"/>
    <p:sldId id="280" r:id="rId13"/>
    <p:sldId id="316" r:id="rId14"/>
    <p:sldId id="283" r:id="rId15"/>
    <p:sldId id="284" r:id="rId16"/>
    <p:sldId id="318" r:id="rId17"/>
    <p:sldId id="317" r:id="rId18"/>
    <p:sldId id="287" r:id="rId19"/>
    <p:sldId id="289" r:id="rId20"/>
    <p:sldId id="319" r:id="rId21"/>
    <p:sldId id="291" r:id="rId22"/>
    <p:sldId id="293" r:id="rId23"/>
    <p:sldId id="320" r:id="rId24"/>
    <p:sldId id="295" r:id="rId25"/>
    <p:sldId id="296" r:id="rId26"/>
    <p:sldId id="297" r:id="rId27"/>
    <p:sldId id="298" r:id="rId28"/>
    <p:sldId id="299" r:id="rId29"/>
    <p:sldId id="300" r:id="rId30"/>
    <p:sldId id="302" r:id="rId31"/>
    <p:sldId id="303" r:id="rId32"/>
    <p:sldId id="309" r:id="rId33"/>
    <p:sldId id="304" r:id="rId34"/>
    <p:sldId id="305" r:id="rId35"/>
    <p:sldId id="307" r:id="rId36"/>
    <p:sldId id="308" r:id="rId37"/>
    <p:sldId id="324" r:id="rId38"/>
    <p:sldId id="310" r:id="rId39"/>
    <p:sldId id="325" r:id="rId40"/>
  </p:sldIdLst>
  <p:sldSz cx="9144000" cy="6858000" type="screen4x3"/>
  <p:notesSz cx="6858000" cy="9144000"/>
  <p:defaultTextStyle>
    <a:defPPr>
      <a:defRPr lang="pt-BR"/>
    </a:defPPr>
    <a:lvl1pPr algn="l" rtl="0" fontAlgn="base">
      <a:spcBef>
        <a:spcPct val="0"/>
      </a:spcBef>
      <a:spcAft>
        <a:spcPct val="0"/>
      </a:spcAft>
      <a:defRPr sz="3800" b="1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800" b="1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800" b="1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800" b="1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800" b="1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3800" b="1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3800" b="1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3800" b="1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3800" b="1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FF6600"/>
    <a:srgbClr val="969696"/>
    <a:srgbClr val="CC3300"/>
    <a:srgbClr val="FFFF00"/>
    <a:srgbClr val="FF00FF"/>
    <a:srgbClr val="B40000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Estilo Médio 2 - Ênfase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Estilo Médio 2 - Ênfas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Estilo Médio 3 - Ênfase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Estilo Médio 2 - Ênfas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56" autoAdjust="0"/>
    <p:restoredTop sz="93895" autoAdjust="0"/>
  </p:normalViewPr>
  <p:slideViewPr>
    <p:cSldViewPr snapToGrid="0">
      <p:cViewPr>
        <p:scale>
          <a:sx n="100" d="100"/>
          <a:sy n="100" d="100"/>
        </p:scale>
        <p:origin x="-294" y="-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8" y="26821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5316"/>
    </p:cViewPr>
  </p:sorterViewPr>
  <p:notesViewPr>
    <p:cSldViewPr snapToGrid="0">
      <p:cViewPr varScale="1">
        <p:scale>
          <a:sx n="39" d="100"/>
          <a:sy n="39" d="100"/>
        </p:scale>
        <p:origin x="-1482" y="-108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latin typeface="Times New Roman" pitchFamily="18" charset="0"/>
              </a:defRPr>
            </a:lvl1pPr>
          </a:lstStyle>
          <a:p>
            <a:endParaRPr lang="pt-BR"/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 New Roman" pitchFamily="18" charset="0"/>
              </a:defRPr>
            </a:lvl1pPr>
          </a:lstStyle>
          <a:p>
            <a:endParaRPr lang="pt-BR"/>
          </a:p>
        </p:txBody>
      </p:sp>
      <p:sp>
        <p:nvSpPr>
          <p:cNvPr id="901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901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</a:p>
        </p:txBody>
      </p:sp>
      <p:sp>
        <p:nvSpPr>
          <p:cNvPr id="901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Times New Roman" pitchFamily="18" charset="0"/>
              </a:defRPr>
            </a:lvl1pPr>
          </a:lstStyle>
          <a:p>
            <a:endParaRPr lang="pt-BR"/>
          </a:p>
        </p:txBody>
      </p:sp>
      <p:sp>
        <p:nvSpPr>
          <p:cNvPr id="901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 New Roman" pitchFamily="18" charset="0"/>
              </a:defRPr>
            </a:lvl1pPr>
          </a:lstStyle>
          <a:p>
            <a:fld id="{CEA3B0CA-773D-4113-AE25-BB61062E99A9}" type="slidenum">
              <a:rPr lang="pt-BR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787471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3800" b="1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sz="3800" b="1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sz="3800" b="1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sz="3800" b="1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sz="3800" b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fld id="{94DAEDD0-05F8-4278-A2B1-6AA8B62967AA}" type="slidenum">
              <a:rPr lang="pt-BR" sz="1200" b="0" smtClean="0">
                <a:latin typeface="Times New Roman" pitchFamily="18" charset="0"/>
              </a:rPr>
              <a:pPr eaLnBrk="1" hangingPunct="1"/>
              <a:t>1</a:t>
            </a:fld>
            <a:endParaRPr lang="pt-BR" sz="1200" b="0" smtClean="0">
              <a:latin typeface="Times New Roman" pitchFamily="18" charset="0"/>
            </a:endParaRPr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pt-BR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E2EED6A-7644-45D3-BA16-39ADE46FEEF8}" type="slidenum">
              <a:rPr lang="pt-BR"/>
              <a:pPr/>
              <a:t>10</a:t>
            </a:fld>
            <a:endParaRPr lang="pt-BR"/>
          </a:p>
        </p:txBody>
      </p:sp>
      <p:sp>
        <p:nvSpPr>
          <p:cNvPr id="1121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1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3FD4D1E-8737-48F8-80C6-3FCD8DF248E0}" type="slidenum">
              <a:rPr lang="pt-BR"/>
              <a:pPr/>
              <a:t>11</a:t>
            </a:fld>
            <a:endParaRPr lang="pt-BR"/>
          </a:p>
        </p:txBody>
      </p:sp>
      <p:sp>
        <p:nvSpPr>
          <p:cNvPr id="734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9511D2D-68CC-4C44-8405-4F5672D97127}" type="slidenum">
              <a:rPr lang="pt-BR"/>
              <a:pPr/>
              <a:t>12</a:t>
            </a:fld>
            <a:endParaRPr lang="pt-BR"/>
          </a:p>
        </p:txBody>
      </p:sp>
      <p:sp>
        <p:nvSpPr>
          <p:cNvPr id="73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3FD4D1E-8737-48F8-80C6-3FCD8DF248E0}" type="slidenum">
              <a:rPr lang="pt-BR"/>
              <a:pPr/>
              <a:t>13</a:t>
            </a:fld>
            <a:endParaRPr lang="pt-BR"/>
          </a:p>
        </p:txBody>
      </p:sp>
      <p:sp>
        <p:nvSpPr>
          <p:cNvPr id="734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9511D2D-68CC-4C44-8405-4F5672D97127}" type="slidenum">
              <a:rPr lang="pt-BR"/>
              <a:pPr/>
              <a:t>14</a:t>
            </a:fld>
            <a:endParaRPr lang="pt-BR"/>
          </a:p>
        </p:txBody>
      </p:sp>
      <p:sp>
        <p:nvSpPr>
          <p:cNvPr id="73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9511D2D-68CC-4C44-8405-4F5672D97127}" type="slidenum">
              <a:rPr lang="pt-BR"/>
              <a:pPr/>
              <a:t>15</a:t>
            </a:fld>
            <a:endParaRPr lang="pt-BR"/>
          </a:p>
        </p:txBody>
      </p:sp>
      <p:sp>
        <p:nvSpPr>
          <p:cNvPr id="73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E2EED6A-7644-45D3-BA16-39ADE46FEEF8}" type="slidenum">
              <a:rPr lang="pt-BR"/>
              <a:pPr/>
              <a:t>16</a:t>
            </a:fld>
            <a:endParaRPr lang="pt-BR"/>
          </a:p>
        </p:txBody>
      </p:sp>
      <p:sp>
        <p:nvSpPr>
          <p:cNvPr id="1121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1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BDC8AB7-8C7B-4912-A252-83944BCA78B0}" type="slidenum">
              <a:rPr lang="pt-BR"/>
              <a:pPr/>
              <a:t>17</a:t>
            </a:fld>
            <a:endParaRPr lang="pt-BR"/>
          </a:p>
        </p:txBody>
      </p:sp>
      <p:sp>
        <p:nvSpPr>
          <p:cNvPr id="734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9511D2D-68CC-4C44-8405-4F5672D97127}" type="slidenum">
              <a:rPr lang="pt-BR"/>
              <a:pPr/>
              <a:t>18</a:t>
            </a:fld>
            <a:endParaRPr lang="pt-BR"/>
          </a:p>
        </p:txBody>
      </p:sp>
      <p:sp>
        <p:nvSpPr>
          <p:cNvPr id="73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9511D2D-68CC-4C44-8405-4F5672D97127}" type="slidenum">
              <a:rPr lang="pt-BR"/>
              <a:pPr/>
              <a:t>19</a:t>
            </a:fld>
            <a:endParaRPr lang="pt-BR"/>
          </a:p>
        </p:txBody>
      </p:sp>
      <p:sp>
        <p:nvSpPr>
          <p:cNvPr id="73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3800" b="1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sz="3800" b="1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sz="3800" b="1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sz="3800" b="1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sz="3800" b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fld id="{BBF4A127-8F21-4C81-8DF8-A4A9CC7D4384}" type="slidenum">
              <a:rPr lang="pt-BR" sz="1200" b="0" smtClean="0">
                <a:latin typeface="Times New Roman" pitchFamily="18" charset="0"/>
              </a:rPr>
              <a:pPr eaLnBrk="1" hangingPunct="1"/>
              <a:t>2</a:t>
            </a:fld>
            <a:endParaRPr lang="pt-BR" sz="1200" b="0" smtClean="0">
              <a:latin typeface="Times New Roman" pitchFamily="18" charset="0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pt-BR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E2EED6A-7644-45D3-BA16-39ADE46FEEF8}" type="slidenum">
              <a:rPr lang="pt-BR"/>
              <a:pPr/>
              <a:t>20</a:t>
            </a:fld>
            <a:endParaRPr lang="pt-BR"/>
          </a:p>
        </p:txBody>
      </p:sp>
      <p:sp>
        <p:nvSpPr>
          <p:cNvPr id="1121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1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C995DB-1831-4CB2-8BCF-4D6FA22BDD7C}" type="slidenum">
              <a:rPr lang="pt-BR"/>
              <a:pPr/>
              <a:t>21</a:t>
            </a:fld>
            <a:endParaRPr lang="pt-BR"/>
          </a:p>
        </p:txBody>
      </p:sp>
      <p:sp>
        <p:nvSpPr>
          <p:cNvPr id="1121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1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C995DB-1831-4CB2-8BCF-4D6FA22BDD7C}" type="slidenum">
              <a:rPr lang="pt-BR"/>
              <a:pPr/>
              <a:t>22</a:t>
            </a:fld>
            <a:endParaRPr lang="pt-BR"/>
          </a:p>
        </p:txBody>
      </p:sp>
      <p:sp>
        <p:nvSpPr>
          <p:cNvPr id="1121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1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533CF28-655C-4E2D-B580-9FA17207511A}" type="slidenum">
              <a:rPr lang="pt-BR"/>
              <a:pPr/>
              <a:t>23</a:t>
            </a:fld>
            <a:endParaRPr lang="pt-BR"/>
          </a:p>
        </p:txBody>
      </p:sp>
      <p:sp>
        <p:nvSpPr>
          <p:cNvPr id="734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9511D2D-68CC-4C44-8405-4F5672D97127}" type="slidenum">
              <a:rPr lang="pt-BR"/>
              <a:pPr/>
              <a:t>24</a:t>
            </a:fld>
            <a:endParaRPr lang="pt-BR"/>
          </a:p>
        </p:txBody>
      </p:sp>
      <p:sp>
        <p:nvSpPr>
          <p:cNvPr id="73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9511D2D-68CC-4C44-8405-4F5672D97127}" type="slidenum">
              <a:rPr lang="pt-BR"/>
              <a:pPr/>
              <a:t>25</a:t>
            </a:fld>
            <a:endParaRPr lang="pt-BR"/>
          </a:p>
        </p:txBody>
      </p:sp>
      <p:sp>
        <p:nvSpPr>
          <p:cNvPr id="73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9511D2D-68CC-4C44-8405-4F5672D97127}" type="slidenum">
              <a:rPr lang="pt-BR"/>
              <a:pPr/>
              <a:t>26</a:t>
            </a:fld>
            <a:endParaRPr lang="pt-BR"/>
          </a:p>
        </p:txBody>
      </p:sp>
      <p:sp>
        <p:nvSpPr>
          <p:cNvPr id="73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C995DB-1831-4CB2-8BCF-4D6FA22BDD7C}" type="slidenum">
              <a:rPr lang="pt-BR"/>
              <a:pPr/>
              <a:t>27</a:t>
            </a:fld>
            <a:endParaRPr lang="pt-BR"/>
          </a:p>
        </p:txBody>
      </p:sp>
      <p:sp>
        <p:nvSpPr>
          <p:cNvPr id="1121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1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C995DB-1831-4CB2-8BCF-4D6FA22BDD7C}" type="slidenum">
              <a:rPr lang="pt-BR"/>
              <a:pPr/>
              <a:t>28</a:t>
            </a:fld>
            <a:endParaRPr lang="pt-BR"/>
          </a:p>
        </p:txBody>
      </p:sp>
      <p:sp>
        <p:nvSpPr>
          <p:cNvPr id="1121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1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C995DB-1831-4CB2-8BCF-4D6FA22BDD7C}" type="slidenum">
              <a:rPr lang="pt-BR"/>
              <a:pPr/>
              <a:t>29</a:t>
            </a:fld>
            <a:endParaRPr lang="pt-BR"/>
          </a:p>
        </p:txBody>
      </p:sp>
      <p:sp>
        <p:nvSpPr>
          <p:cNvPr id="1121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1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CE83F7-D272-4764-B888-7805AF6B9002}" type="slidenum">
              <a:rPr lang="pt-BR"/>
              <a:pPr/>
              <a:t>3</a:t>
            </a:fld>
            <a:endParaRPr lang="pt-BR"/>
          </a:p>
        </p:txBody>
      </p:sp>
      <p:sp>
        <p:nvSpPr>
          <p:cNvPr id="734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FF02F8F-049A-4906-83A9-11853139AA9B}" type="slidenum">
              <a:rPr lang="pt-BR"/>
              <a:pPr/>
              <a:t>30</a:t>
            </a:fld>
            <a:endParaRPr lang="pt-BR"/>
          </a:p>
        </p:txBody>
      </p:sp>
      <p:sp>
        <p:nvSpPr>
          <p:cNvPr id="734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FF02F8F-049A-4906-83A9-11853139AA9B}" type="slidenum">
              <a:rPr lang="pt-BR"/>
              <a:pPr/>
              <a:t>31</a:t>
            </a:fld>
            <a:endParaRPr lang="pt-BR"/>
          </a:p>
        </p:txBody>
      </p:sp>
      <p:sp>
        <p:nvSpPr>
          <p:cNvPr id="734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FF02F8F-049A-4906-83A9-11853139AA9B}" type="slidenum">
              <a:rPr lang="pt-BR"/>
              <a:pPr/>
              <a:t>32</a:t>
            </a:fld>
            <a:endParaRPr lang="pt-BR"/>
          </a:p>
        </p:txBody>
      </p:sp>
      <p:sp>
        <p:nvSpPr>
          <p:cNvPr id="734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C995DB-1831-4CB2-8BCF-4D6FA22BDD7C}" type="slidenum">
              <a:rPr lang="pt-BR"/>
              <a:pPr/>
              <a:t>33</a:t>
            </a:fld>
            <a:endParaRPr lang="pt-BR"/>
          </a:p>
        </p:txBody>
      </p:sp>
      <p:sp>
        <p:nvSpPr>
          <p:cNvPr id="1121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1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C995DB-1831-4CB2-8BCF-4D6FA22BDD7C}" type="slidenum">
              <a:rPr lang="pt-BR"/>
              <a:pPr/>
              <a:t>34</a:t>
            </a:fld>
            <a:endParaRPr lang="pt-BR"/>
          </a:p>
        </p:txBody>
      </p:sp>
      <p:sp>
        <p:nvSpPr>
          <p:cNvPr id="1121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1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C995DB-1831-4CB2-8BCF-4D6FA22BDD7C}" type="slidenum">
              <a:rPr lang="pt-BR"/>
              <a:pPr/>
              <a:t>35</a:t>
            </a:fld>
            <a:endParaRPr lang="pt-BR"/>
          </a:p>
        </p:txBody>
      </p:sp>
      <p:sp>
        <p:nvSpPr>
          <p:cNvPr id="1121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1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FF02F8F-049A-4906-83A9-11853139AA9B}" type="slidenum">
              <a:rPr lang="pt-BR"/>
              <a:pPr/>
              <a:t>36</a:t>
            </a:fld>
            <a:endParaRPr lang="pt-BR"/>
          </a:p>
        </p:txBody>
      </p:sp>
      <p:sp>
        <p:nvSpPr>
          <p:cNvPr id="734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FF02F8F-049A-4906-83A9-11853139AA9B}" type="slidenum">
              <a:rPr lang="pt-BR"/>
              <a:pPr/>
              <a:t>37</a:t>
            </a:fld>
            <a:endParaRPr lang="pt-BR"/>
          </a:p>
        </p:txBody>
      </p:sp>
      <p:sp>
        <p:nvSpPr>
          <p:cNvPr id="734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EB75470-68B4-4F0C-984B-167D4F1D6893}" type="slidenum">
              <a:rPr lang="pt-BR"/>
              <a:pPr/>
              <a:t>38</a:t>
            </a:fld>
            <a:endParaRPr lang="pt-BR"/>
          </a:p>
        </p:txBody>
      </p:sp>
      <p:sp>
        <p:nvSpPr>
          <p:cNvPr id="1119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9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EB75470-68B4-4F0C-984B-167D4F1D6893}" type="slidenum">
              <a:rPr lang="pt-BR"/>
              <a:pPr/>
              <a:t>39</a:t>
            </a:fld>
            <a:endParaRPr lang="pt-BR"/>
          </a:p>
        </p:txBody>
      </p:sp>
      <p:sp>
        <p:nvSpPr>
          <p:cNvPr id="1119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9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CE83F7-D272-4764-B888-7805AF6B9002}" type="slidenum">
              <a:rPr lang="pt-BR"/>
              <a:pPr/>
              <a:t>4</a:t>
            </a:fld>
            <a:endParaRPr lang="pt-BR"/>
          </a:p>
        </p:txBody>
      </p:sp>
      <p:sp>
        <p:nvSpPr>
          <p:cNvPr id="734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CA14CE2-A882-4F28-A0CA-466006B2FE97}" type="slidenum">
              <a:rPr lang="pt-BR"/>
              <a:pPr/>
              <a:t>5</a:t>
            </a:fld>
            <a:endParaRPr lang="pt-BR"/>
          </a:p>
        </p:txBody>
      </p:sp>
      <p:sp>
        <p:nvSpPr>
          <p:cNvPr id="734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E2EED6A-7644-45D3-BA16-39ADE46FEEF8}" type="slidenum">
              <a:rPr lang="pt-BR"/>
              <a:pPr/>
              <a:t>6</a:t>
            </a:fld>
            <a:endParaRPr lang="pt-BR"/>
          </a:p>
        </p:txBody>
      </p:sp>
      <p:sp>
        <p:nvSpPr>
          <p:cNvPr id="1121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1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9511D2D-68CC-4C44-8405-4F5672D97127}" type="slidenum">
              <a:rPr lang="pt-BR"/>
              <a:pPr/>
              <a:t>7</a:t>
            </a:fld>
            <a:endParaRPr lang="pt-BR"/>
          </a:p>
        </p:txBody>
      </p:sp>
      <p:sp>
        <p:nvSpPr>
          <p:cNvPr id="73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9511D2D-68CC-4C44-8405-4F5672D97127}" type="slidenum">
              <a:rPr lang="pt-BR"/>
              <a:pPr/>
              <a:t>8</a:t>
            </a:fld>
            <a:endParaRPr lang="pt-BR"/>
          </a:p>
        </p:txBody>
      </p:sp>
      <p:sp>
        <p:nvSpPr>
          <p:cNvPr id="73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E2EED6A-7644-45D3-BA16-39ADE46FEEF8}" type="slidenum">
              <a:rPr lang="pt-BR"/>
              <a:pPr/>
              <a:t>9</a:t>
            </a:fld>
            <a:endParaRPr lang="pt-BR"/>
          </a:p>
        </p:txBody>
      </p:sp>
      <p:sp>
        <p:nvSpPr>
          <p:cNvPr id="1121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1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38100" y="2600325"/>
            <a:ext cx="9009063" cy="1052513"/>
            <a:chOff x="0" y="1536"/>
            <a:chExt cx="5675" cy="663"/>
          </a:xfrm>
        </p:grpSpPr>
        <p:grpSp>
          <p:nvGrpSpPr>
            <p:cNvPr id="4099" name="Group 3"/>
            <p:cNvGrpSpPr>
              <a:grpSpLocks/>
            </p:cNvGrpSpPr>
            <p:nvPr/>
          </p:nvGrpSpPr>
          <p:grpSpPr bwMode="auto"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4100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pt-BR"/>
              </a:p>
            </p:txBody>
          </p:sp>
          <p:sp>
            <p:nvSpPr>
              <p:cNvPr id="4101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pt-BR"/>
              </a:p>
            </p:txBody>
          </p:sp>
        </p:grpSp>
        <p:grpSp>
          <p:nvGrpSpPr>
            <p:cNvPr id="4102" name="Group 6"/>
            <p:cNvGrpSpPr>
              <a:grpSpLocks/>
            </p:cNvGrpSpPr>
            <p:nvPr/>
          </p:nvGrpSpPr>
          <p:grpSpPr bwMode="auto"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4103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pt-BR"/>
              </a:p>
            </p:txBody>
          </p:sp>
          <p:sp>
            <p:nvSpPr>
              <p:cNvPr id="4104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pt-BR"/>
              </a:p>
            </p:txBody>
          </p:sp>
        </p:grpSp>
        <p:sp>
          <p:nvSpPr>
            <p:cNvPr id="4105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pt-BR"/>
            </a:p>
          </p:txBody>
        </p:sp>
        <p:sp>
          <p:nvSpPr>
            <p:cNvPr id="4106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pt-BR"/>
            </a:p>
          </p:txBody>
        </p:sp>
        <p:sp>
          <p:nvSpPr>
            <p:cNvPr id="4107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pt-BR"/>
            </a:p>
          </p:txBody>
        </p:sp>
      </p:grpSp>
      <p:sp>
        <p:nvSpPr>
          <p:cNvPr id="4108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1028700" y="1990725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t-BR" noProof="0" smtClean="0"/>
              <a:t>Clique para editar o estilo do título mestre</a:t>
            </a:r>
          </a:p>
        </p:txBody>
      </p:sp>
      <p:sp>
        <p:nvSpPr>
          <p:cNvPr id="4109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pt-BR" noProof="0" smtClean="0"/>
              <a:t>Clique para editar o estilo do subtítulo mestre</a:t>
            </a:r>
          </a:p>
        </p:txBody>
      </p:sp>
      <p:sp>
        <p:nvSpPr>
          <p:cNvPr id="4110" name="Rectangle 14"/>
          <p:cNvSpPr>
            <a:spLocks noGrp="1" noChangeArrowheads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pt-BR"/>
          </a:p>
        </p:txBody>
      </p:sp>
      <p:sp>
        <p:nvSpPr>
          <p:cNvPr id="4111" name="Rectangle 15"/>
          <p:cNvSpPr>
            <a:spLocks noGrp="1" noChangeArrowheads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pt-BR"/>
          </a:p>
        </p:txBody>
      </p:sp>
      <p:sp>
        <p:nvSpPr>
          <p:cNvPr id="4112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 sz="1400" b="0" i="0">
                <a:solidFill>
                  <a:schemeClr val="bg2"/>
                </a:solidFill>
              </a:defRPr>
            </a:lvl1pPr>
          </a:lstStyle>
          <a:p>
            <a:fld id="{C84B4E7D-8092-4403-920F-AB7D618560BB}" type="slidenum">
              <a:rPr lang="pt-BR"/>
              <a:pPr/>
              <a:t>‹nº›</a:t>
            </a:fld>
            <a:endParaRPr lang="pt-BR"/>
          </a:p>
        </p:txBody>
      </p:sp>
      <p:grpSp>
        <p:nvGrpSpPr>
          <p:cNvPr id="4161" name="Group 65"/>
          <p:cNvGrpSpPr>
            <a:grpSpLocks/>
          </p:cNvGrpSpPr>
          <p:nvPr userDrawn="1"/>
        </p:nvGrpSpPr>
        <p:grpSpPr bwMode="auto">
          <a:xfrm>
            <a:off x="5508625" y="5995988"/>
            <a:ext cx="647700" cy="484187"/>
            <a:chOff x="2038" y="1262"/>
            <a:chExt cx="1454" cy="1143"/>
          </a:xfrm>
        </p:grpSpPr>
        <p:sp>
          <p:nvSpPr>
            <p:cNvPr id="4162" name="Freeform 66"/>
            <p:cNvSpPr>
              <a:spLocks/>
            </p:cNvSpPr>
            <p:nvPr userDrawn="1"/>
          </p:nvSpPr>
          <p:spPr bwMode="auto">
            <a:xfrm>
              <a:off x="2608" y="1734"/>
              <a:ext cx="874" cy="653"/>
            </a:xfrm>
            <a:custGeom>
              <a:avLst/>
              <a:gdLst>
                <a:gd name="T0" fmla="*/ 279 w 1470"/>
                <a:gd name="T1" fmla="*/ 5 h 999"/>
                <a:gd name="T2" fmla="*/ 393 w 1470"/>
                <a:gd name="T3" fmla="*/ 32 h 999"/>
                <a:gd name="T4" fmla="*/ 474 w 1470"/>
                <a:gd name="T5" fmla="*/ 53 h 999"/>
                <a:gd name="T6" fmla="*/ 603 w 1470"/>
                <a:gd name="T7" fmla="*/ 89 h 999"/>
                <a:gd name="T8" fmla="*/ 678 w 1470"/>
                <a:gd name="T9" fmla="*/ 119 h 999"/>
                <a:gd name="T10" fmla="*/ 738 w 1470"/>
                <a:gd name="T11" fmla="*/ 155 h 999"/>
                <a:gd name="T12" fmla="*/ 765 w 1470"/>
                <a:gd name="T13" fmla="*/ 182 h 999"/>
                <a:gd name="T14" fmla="*/ 785 w 1470"/>
                <a:gd name="T15" fmla="*/ 209 h 999"/>
                <a:gd name="T16" fmla="*/ 795 w 1470"/>
                <a:gd name="T17" fmla="*/ 239 h 999"/>
                <a:gd name="T18" fmla="*/ 800 w 1470"/>
                <a:gd name="T19" fmla="*/ 279 h 999"/>
                <a:gd name="T20" fmla="*/ 798 w 1470"/>
                <a:gd name="T21" fmla="*/ 308 h 999"/>
                <a:gd name="T22" fmla="*/ 780 w 1470"/>
                <a:gd name="T23" fmla="*/ 349 h 999"/>
                <a:gd name="T24" fmla="*/ 753 w 1470"/>
                <a:gd name="T25" fmla="*/ 386 h 999"/>
                <a:gd name="T26" fmla="*/ 702 w 1470"/>
                <a:gd name="T27" fmla="*/ 425 h 999"/>
                <a:gd name="T28" fmla="*/ 642 w 1470"/>
                <a:gd name="T29" fmla="*/ 452 h 999"/>
                <a:gd name="T30" fmla="*/ 585 w 1470"/>
                <a:gd name="T31" fmla="*/ 473 h 999"/>
                <a:gd name="T32" fmla="*/ 480 w 1470"/>
                <a:gd name="T33" fmla="*/ 494 h 999"/>
                <a:gd name="T34" fmla="*/ 295 w 1470"/>
                <a:gd name="T35" fmla="*/ 504 h 999"/>
                <a:gd name="T36" fmla="*/ 145 w 1470"/>
                <a:gd name="T37" fmla="*/ 504 h 999"/>
                <a:gd name="T38" fmla="*/ 0 w 1470"/>
                <a:gd name="T39" fmla="*/ 999 h 999"/>
                <a:gd name="T40" fmla="*/ 230 w 1470"/>
                <a:gd name="T41" fmla="*/ 999 h 999"/>
                <a:gd name="T42" fmla="*/ 490 w 1470"/>
                <a:gd name="T43" fmla="*/ 984 h 999"/>
                <a:gd name="T44" fmla="*/ 627 w 1470"/>
                <a:gd name="T45" fmla="*/ 968 h 999"/>
                <a:gd name="T46" fmla="*/ 760 w 1470"/>
                <a:gd name="T47" fmla="*/ 944 h 999"/>
                <a:gd name="T48" fmla="*/ 888 w 1470"/>
                <a:gd name="T49" fmla="*/ 914 h 999"/>
                <a:gd name="T50" fmla="*/ 1015 w 1470"/>
                <a:gd name="T51" fmla="*/ 879 h 999"/>
                <a:gd name="T52" fmla="*/ 1150 w 1470"/>
                <a:gd name="T53" fmla="*/ 824 h 999"/>
                <a:gd name="T54" fmla="*/ 1280 w 1470"/>
                <a:gd name="T55" fmla="*/ 749 h 999"/>
                <a:gd name="T56" fmla="*/ 1350 w 1470"/>
                <a:gd name="T57" fmla="*/ 689 h 999"/>
                <a:gd name="T58" fmla="*/ 1420 w 1470"/>
                <a:gd name="T59" fmla="*/ 599 h 999"/>
                <a:gd name="T60" fmla="*/ 1465 w 1470"/>
                <a:gd name="T61" fmla="*/ 464 h 999"/>
                <a:gd name="T62" fmla="*/ 1460 w 1470"/>
                <a:gd name="T63" fmla="*/ 394 h 999"/>
                <a:gd name="T64" fmla="*/ 1443 w 1470"/>
                <a:gd name="T65" fmla="*/ 332 h 999"/>
                <a:gd name="T66" fmla="*/ 1410 w 1470"/>
                <a:gd name="T67" fmla="*/ 266 h 999"/>
                <a:gd name="T68" fmla="*/ 1335 w 1470"/>
                <a:gd name="T69" fmla="*/ 189 h 999"/>
                <a:gd name="T70" fmla="*/ 1242 w 1470"/>
                <a:gd name="T71" fmla="*/ 134 h 999"/>
                <a:gd name="T72" fmla="*/ 1116 w 1470"/>
                <a:gd name="T73" fmla="*/ 89 h 999"/>
                <a:gd name="T74" fmla="*/ 1011 w 1470"/>
                <a:gd name="T75" fmla="*/ 62 h 999"/>
                <a:gd name="T76" fmla="*/ 801 w 1470"/>
                <a:gd name="T77" fmla="*/ 26 h 999"/>
                <a:gd name="T78" fmla="*/ 564 w 1470"/>
                <a:gd name="T79" fmla="*/ 5 h 999"/>
                <a:gd name="T80" fmla="*/ 411 w 1470"/>
                <a:gd name="T81" fmla="*/ 2 h 999"/>
                <a:gd name="T82" fmla="*/ 336 w 1470"/>
                <a:gd name="T83" fmla="*/ 2 h 999"/>
                <a:gd name="T84" fmla="*/ 279 w 1470"/>
                <a:gd name="T85" fmla="*/ 5 h 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70" h="999">
                  <a:moveTo>
                    <a:pt x="279" y="5"/>
                  </a:moveTo>
                  <a:cubicBezTo>
                    <a:pt x="333" y="20"/>
                    <a:pt x="361" y="24"/>
                    <a:pt x="393" y="32"/>
                  </a:cubicBezTo>
                  <a:cubicBezTo>
                    <a:pt x="425" y="40"/>
                    <a:pt x="439" y="44"/>
                    <a:pt x="474" y="53"/>
                  </a:cubicBezTo>
                  <a:cubicBezTo>
                    <a:pt x="474" y="53"/>
                    <a:pt x="603" y="89"/>
                    <a:pt x="603" y="89"/>
                  </a:cubicBezTo>
                  <a:cubicBezTo>
                    <a:pt x="637" y="100"/>
                    <a:pt x="656" y="108"/>
                    <a:pt x="678" y="119"/>
                  </a:cubicBezTo>
                  <a:cubicBezTo>
                    <a:pt x="700" y="130"/>
                    <a:pt x="724" y="145"/>
                    <a:pt x="738" y="155"/>
                  </a:cubicBezTo>
                  <a:cubicBezTo>
                    <a:pt x="752" y="165"/>
                    <a:pt x="757" y="173"/>
                    <a:pt x="765" y="182"/>
                  </a:cubicBezTo>
                  <a:cubicBezTo>
                    <a:pt x="773" y="191"/>
                    <a:pt x="780" y="200"/>
                    <a:pt x="785" y="209"/>
                  </a:cubicBezTo>
                  <a:cubicBezTo>
                    <a:pt x="794" y="223"/>
                    <a:pt x="793" y="227"/>
                    <a:pt x="795" y="239"/>
                  </a:cubicBezTo>
                  <a:cubicBezTo>
                    <a:pt x="797" y="251"/>
                    <a:pt x="800" y="268"/>
                    <a:pt x="800" y="279"/>
                  </a:cubicBezTo>
                  <a:cubicBezTo>
                    <a:pt x="801" y="296"/>
                    <a:pt x="801" y="296"/>
                    <a:pt x="798" y="308"/>
                  </a:cubicBezTo>
                  <a:cubicBezTo>
                    <a:pt x="795" y="320"/>
                    <a:pt x="787" y="336"/>
                    <a:pt x="780" y="349"/>
                  </a:cubicBezTo>
                  <a:cubicBezTo>
                    <a:pt x="772" y="361"/>
                    <a:pt x="765" y="375"/>
                    <a:pt x="753" y="386"/>
                  </a:cubicBezTo>
                  <a:cubicBezTo>
                    <a:pt x="740" y="399"/>
                    <a:pt x="721" y="414"/>
                    <a:pt x="702" y="425"/>
                  </a:cubicBezTo>
                  <a:cubicBezTo>
                    <a:pt x="683" y="436"/>
                    <a:pt x="662" y="444"/>
                    <a:pt x="642" y="452"/>
                  </a:cubicBezTo>
                  <a:cubicBezTo>
                    <a:pt x="622" y="460"/>
                    <a:pt x="612" y="466"/>
                    <a:pt x="585" y="473"/>
                  </a:cubicBezTo>
                  <a:cubicBezTo>
                    <a:pt x="585" y="473"/>
                    <a:pt x="535" y="486"/>
                    <a:pt x="480" y="494"/>
                  </a:cubicBezTo>
                  <a:cubicBezTo>
                    <a:pt x="425" y="502"/>
                    <a:pt x="370" y="504"/>
                    <a:pt x="295" y="504"/>
                  </a:cubicBezTo>
                  <a:cubicBezTo>
                    <a:pt x="220" y="504"/>
                    <a:pt x="235" y="499"/>
                    <a:pt x="145" y="504"/>
                  </a:cubicBezTo>
                  <a:cubicBezTo>
                    <a:pt x="72" y="751"/>
                    <a:pt x="0" y="999"/>
                    <a:pt x="0" y="999"/>
                  </a:cubicBezTo>
                  <a:cubicBezTo>
                    <a:pt x="0" y="999"/>
                    <a:pt x="230" y="999"/>
                    <a:pt x="230" y="999"/>
                  </a:cubicBezTo>
                  <a:cubicBezTo>
                    <a:pt x="230" y="999"/>
                    <a:pt x="490" y="984"/>
                    <a:pt x="490" y="984"/>
                  </a:cubicBezTo>
                  <a:cubicBezTo>
                    <a:pt x="556" y="979"/>
                    <a:pt x="582" y="975"/>
                    <a:pt x="627" y="968"/>
                  </a:cubicBezTo>
                  <a:cubicBezTo>
                    <a:pt x="672" y="961"/>
                    <a:pt x="717" y="953"/>
                    <a:pt x="760" y="944"/>
                  </a:cubicBezTo>
                  <a:cubicBezTo>
                    <a:pt x="803" y="935"/>
                    <a:pt x="846" y="925"/>
                    <a:pt x="888" y="914"/>
                  </a:cubicBezTo>
                  <a:cubicBezTo>
                    <a:pt x="930" y="903"/>
                    <a:pt x="971" y="894"/>
                    <a:pt x="1015" y="879"/>
                  </a:cubicBezTo>
                  <a:cubicBezTo>
                    <a:pt x="1078" y="858"/>
                    <a:pt x="1106" y="846"/>
                    <a:pt x="1150" y="824"/>
                  </a:cubicBezTo>
                  <a:cubicBezTo>
                    <a:pt x="1194" y="802"/>
                    <a:pt x="1247" y="771"/>
                    <a:pt x="1280" y="749"/>
                  </a:cubicBezTo>
                  <a:cubicBezTo>
                    <a:pt x="1312" y="724"/>
                    <a:pt x="1329" y="712"/>
                    <a:pt x="1350" y="689"/>
                  </a:cubicBezTo>
                  <a:cubicBezTo>
                    <a:pt x="1373" y="664"/>
                    <a:pt x="1385" y="649"/>
                    <a:pt x="1420" y="599"/>
                  </a:cubicBezTo>
                  <a:cubicBezTo>
                    <a:pt x="1455" y="549"/>
                    <a:pt x="1465" y="464"/>
                    <a:pt x="1465" y="464"/>
                  </a:cubicBezTo>
                  <a:cubicBezTo>
                    <a:pt x="1470" y="429"/>
                    <a:pt x="1464" y="416"/>
                    <a:pt x="1460" y="394"/>
                  </a:cubicBezTo>
                  <a:cubicBezTo>
                    <a:pt x="1456" y="372"/>
                    <a:pt x="1451" y="353"/>
                    <a:pt x="1443" y="332"/>
                  </a:cubicBezTo>
                  <a:cubicBezTo>
                    <a:pt x="1433" y="312"/>
                    <a:pt x="1428" y="290"/>
                    <a:pt x="1410" y="266"/>
                  </a:cubicBezTo>
                  <a:cubicBezTo>
                    <a:pt x="1392" y="242"/>
                    <a:pt x="1363" y="211"/>
                    <a:pt x="1335" y="189"/>
                  </a:cubicBezTo>
                  <a:cubicBezTo>
                    <a:pt x="1335" y="189"/>
                    <a:pt x="1299" y="160"/>
                    <a:pt x="1242" y="134"/>
                  </a:cubicBezTo>
                  <a:cubicBezTo>
                    <a:pt x="1185" y="108"/>
                    <a:pt x="1154" y="101"/>
                    <a:pt x="1116" y="89"/>
                  </a:cubicBezTo>
                  <a:cubicBezTo>
                    <a:pt x="1078" y="77"/>
                    <a:pt x="1063" y="72"/>
                    <a:pt x="1011" y="62"/>
                  </a:cubicBezTo>
                  <a:cubicBezTo>
                    <a:pt x="1011" y="62"/>
                    <a:pt x="879" y="38"/>
                    <a:pt x="801" y="26"/>
                  </a:cubicBezTo>
                  <a:cubicBezTo>
                    <a:pt x="727" y="15"/>
                    <a:pt x="629" y="9"/>
                    <a:pt x="564" y="5"/>
                  </a:cubicBezTo>
                  <a:cubicBezTo>
                    <a:pt x="499" y="1"/>
                    <a:pt x="449" y="2"/>
                    <a:pt x="411" y="2"/>
                  </a:cubicBezTo>
                  <a:cubicBezTo>
                    <a:pt x="374" y="1"/>
                    <a:pt x="358" y="0"/>
                    <a:pt x="336" y="2"/>
                  </a:cubicBezTo>
                  <a:cubicBezTo>
                    <a:pt x="314" y="2"/>
                    <a:pt x="288" y="2"/>
                    <a:pt x="279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4163" name="Freeform 67"/>
            <p:cNvSpPr>
              <a:spLocks/>
            </p:cNvSpPr>
            <p:nvPr userDrawn="1"/>
          </p:nvSpPr>
          <p:spPr bwMode="auto">
            <a:xfrm flipH="1" flipV="1">
              <a:off x="2038" y="1262"/>
              <a:ext cx="872" cy="655"/>
            </a:xfrm>
            <a:custGeom>
              <a:avLst/>
              <a:gdLst>
                <a:gd name="T0" fmla="*/ 279 w 1470"/>
                <a:gd name="T1" fmla="*/ 5 h 999"/>
                <a:gd name="T2" fmla="*/ 393 w 1470"/>
                <a:gd name="T3" fmla="*/ 32 h 999"/>
                <a:gd name="T4" fmla="*/ 474 w 1470"/>
                <a:gd name="T5" fmla="*/ 53 h 999"/>
                <a:gd name="T6" fmla="*/ 603 w 1470"/>
                <a:gd name="T7" fmla="*/ 89 h 999"/>
                <a:gd name="T8" fmla="*/ 678 w 1470"/>
                <a:gd name="T9" fmla="*/ 119 h 999"/>
                <a:gd name="T10" fmla="*/ 738 w 1470"/>
                <a:gd name="T11" fmla="*/ 155 h 999"/>
                <a:gd name="T12" fmla="*/ 765 w 1470"/>
                <a:gd name="T13" fmla="*/ 182 h 999"/>
                <a:gd name="T14" fmla="*/ 785 w 1470"/>
                <a:gd name="T15" fmla="*/ 209 h 999"/>
                <a:gd name="T16" fmla="*/ 795 w 1470"/>
                <a:gd name="T17" fmla="*/ 239 h 999"/>
                <a:gd name="T18" fmla="*/ 800 w 1470"/>
                <a:gd name="T19" fmla="*/ 279 h 999"/>
                <a:gd name="T20" fmla="*/ 798 w 1470"/>
                <a:gd name="T21" fmla="*/ 308 h 999"/>
                <a:gd name="T22" fmla="*/ 780 w 1470"/>
                <a:gd name="T23" fmla="*/ 349 h 999"/>
                <a:gd name="T24" fmla="*/ 753 w 1470"/>
                <a:gd name="T25" fmla="*/ 386 h 999"/>
                <a:gd name="T26" fmla="*/ 702 w 1470"/>
                <a:gd name="T27" fmla="*/ 425 h 999"/>
                <a:gd name="T28" fmla="*/ 642 w 1470"/>
                <a:gd name="T29" fmla="*/ 452 h 999"/>
                <a:gd name="T30" fmla="*/ 585 w 1470"/>
                <a:gd name="T31" fmla="*/ 473 h 999"/>
                <a:gd name="T32" fmla="*/ 480 w 1470"/>
                <a:gd name="T33" fmla="*/ 494 h 999"/>
                <a:gd name="T34" fmla="*/ 295 w 1470"/>
                <a:gd name="T35" fmla="*/ 504 h 999"/>
                <a:gd name="T36" fmla="*/ 145 w 1470"/>
                <a:gd name="T37" fmla="*/ 504 h 999"/>
                <a:gd name="T38" fmla="*/ 0 w 1470"/>
                <a:gd name="T39" fmla="*/ 999 h 999"/>
                <a:gd name="T40" fmla="*/ 230 w 1470"/>
                <a:gd name="T41" fmla="*/ 999 h 999"/>
                <a:gd name="T42" fmla="*/ 490 w 1470"/>
                <a:gd name="T43" fmla="*/ 984 h 999"/>
                <a:gd name="T44" fmla="*/ 627 w 1470"/>
                <a:gd name="T45" fmla="*/ 968 h 999"/>
                <a:gd name="T46" fmla="*/ 760 w 1470"/>
                <a:gd name="T47" fmla="*/ 944 h 999"/>
                <a:gd name="T48" fmla="*/ 888 w 1470"/>
                <a:gd name="T49" fmla="*/ 914 h 999"/>
                <a:gd name="T50" fmla="*/ 1015 w 1470"/>
                <a:gd name="T51" fmla="*/ 879 h 999"/>
                <a:gd name="T52" fmla="*/ 1150 w 1470"/>
                <a:gd name="T53" fmla="*/ 824 h 999"/>
                <a:gd name="T54" fmla="*/ 1280 w 1470"/>
                <a:gd name="T55" fmla="*/ 749 h 999"/>
                <a:gd name="T56" fmla="*/ 1350 w 1470"/>
                <a:gd name="T57" fmla="*/ 689 h 999"/>
                <a:gd name="T58" fmla="*/ 1420 w 1470"/>
                <a:gd name="T59" fmla="*/ 599 h 999"/>
                <a:gd name="T60" fmla="*/ 1465 w 1470"/>
                <a:gd name="T61" fmla="*/ 464 h 999"/>
                <a:gd name="T62" fmla="*/ 1460 w 1470"/>
                <a:gd name="T63" fmla="*/ 394 h 999"/>
                <a:gd name="T64" fmla="*/ 1443 w 1470"/>
                <a:gd name="T65" fmla="*/ 332 h 999"/>
                <a:gd name="T66" fmla="*/ 1410 w 1470"/>
                <a:gd name="T67" fmla="*/ 266 h 999"/>
                <a:gd name="T68" fmla="*/ 1335 w 1470"/>
                <a:gd name="T69" fmla="*/ 189 h 999"/>
                <a:gd name="T70" fmla="*/ 1242 w 1470"/>
                <a:gd name="T71" fmla="*/ 134 h 999"/>
                <a:gd name="T72" fmla="*/ 1116 w 1470"/>
                <a:gd name="T73" fmla="*/ 89 h 999"/>
                <a:gd name="T74" fmla="*/ 1011 w 1470"/>
                <a:gd name="T75" fmla="*/ 62 h 999"/>
                <a:gd name="T76" fmla="*/ 801 w 1470"/>
                <a:gd name="T77" fmla="*/ 26 h 999"/>
                <a:gd name="T78" fmla="*/ 564 w 1470"/>
                <a:gd name="T79" fmla="*/ 5 h 999"/>
                <a:gd name="T80" fmla="*/ 411 w 1470"/>
                <a:gd name="T81" fmla="*/ 2 h 999"/>
                <a:gd name="T82" fmla="*/ 336 w 1470"/>
                <a:gd name="T83" fmla="*/ 2 h 999"/>
                <a:gd name="T84" fmla="*/ 279 w 1470"/>
                <a:gd name="T85" fmla="*/ 5 h 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70" h="999">
                  <a:moveTo>
                    <a:pt x="279" y="5"/>
                  </a:moveTo>
                  <a:cubicBezTo>
                    <a:pt x="333" y="20"/>
                    <a:pt x="361" y="24"/>
                    <a:pt x="393" y="32"/>
                  </a:cubicBezTo>
                  <a:cubicBezTo>
                    <a:pt x="425" y="40"/>
                    <a:pt x="439" y="44"/>
                    <a:pt x="474" y="53"/>
                  </a:cubicBezTo>
                  <a:cubicBezTo>
                    <a:pt x="474" y="53"/>
                    <a:pt x="603" y="89"/>
                    <a:pt x="603" y="89"/>
                  </a:cubicBezTo>
                  <a:cubicBezTo>
                    <a:pt x="637" y="100"/>
                    <a:pt x="656" y="108"/>
                    <a:pt x="678" y="119"/>
                  </a:cubicBezTo>
                  <a:cubicBezTo>
                    <a:pt x="700" y="130"/>
                    <a:pt x="724" y="145"/>
                    <a:pt x="738" y="155"/>
                  </a:cubicBezTo>
                  <a:cubicBezTo>
                    <a:pt x="752" y="165"/>
                    <a:pt x="757" y="173"/>
                    <a:pt x="765" y="182"/>
                  </a:cubicBezTo>
                  <a:cubicBezTo>
                    <a:pt x="773" y="191"/>
                    <a:pt x="780" y="200"/>
                    <a:pt x="785" y="209"/>
                  </a:cubicBezTo>
                  <a:cubicBezTo>
                    <a:pt x="794" y="223"/>
                    <a:pt x="793" y="227"/>
                    <a:pt x="795" y="239"/>
                  </a:cubicBezTo>
                  <a:cubicBezTo>
                    <a:pt x="797" y="251"/>
                    <a:pt x="800" y="268"/>
                    <a:pt x="800" y="279"/>
                  </a:cubicBezTo>
                  <a:cubicBezTo>
                    <a:pt x="801" y="296"/>
                    <a:pt x="801" y="296"/>
                    <a:pt x="798" y="308"/>
                  </a:cubicBezTo>
                  <a:cubicBezTo>
                    <a:pt x="795" y="320"/>
                    <a:pt x="787" y="336"/>
                    <a:pt x="780" y="349"/>
                  </a:cubicBezTo>
                  <a:cubicBezTo>
                    <a:pt x="772" y="361"/>
                    <a:pt x="765" y="375"/>
                    <a:pt x="753" y="386"/>
                  </a:cubicBezTo>
                  <a:cubicBezTo>
                    <a:pt x="740" y="399"/>
                    <a:pt x="721" y="414"/>
                    <a:pt x="702" y="425"/>
                  </a:cubicBezTo>
                  <a:cubicBezTo>
                    <a:pt x="683" y="436"/>
                    <a:pt x="662" y="444"/>
                    <a:pt x="642" y="452"/>
                  </a:cubicBezTo>
                  <a:cubicBezTo>
                    <a:pt x="622" y="460"/>
                    <a:pt x="612" y="466"/>
                    <a:pt x="585" y="473"/>
                  </a:cubicBezTo>
                  <a:cubicBezTo>
                    <a:pt x="585" y="473"/>
                    <a:pt x="535" y="486"/>
                    <a:pt x="480" y="494"/>
                  </a:cubicBezTo>
                  <a:cubicBezTo>
                    <a:pt x="425" y="502"/>
                    <a:pt x="370" y="504"/>
                    <a:pt x="295" y="504"/>
                  </a:cubicBezTo>
                  <a:cubicBezTo>
                    <a:pt x="220" y="504"/>
                    <a:pt x="235" y="499"/>
                    <a:pt x="145" y="504"/>
                  </a:cubicBezTo>
                  <a:cubicBezTo>
                    <a:pt x="72" y="751"/>
                    <a:pt x="0" y="999"/>
                    <a:pt x="0" y="999"/>
                  </a:cubicBezTo>
                  <a:cubicBezTo>
                    <a:pt x="0" y="999"/>
                    <a:pt x="230" y="999"/>
                    <a:pt x="230" y="999"/>
                  </a:cubicBezTo>
                  <a:cubicBezTo>
                    <a:pt x="230" y="999"/>
                    <a:pt x="490" y="984"/>
                    <a:pt x="490" y="984"/>
                  </a:cubicBezTo>
                  <a:cubicBezTo>
                    <a:pt x="556" y="979"/>
                    <a:pt x="582" y="975"/>
                    <a:pt x="627" y="968"/>
                  </a:cubicBezTo>
                  <a:cubicBezTo>
                    <a:pt x="672" y="961"/>
                    <a:pt x="717" y="953"/>
                    <a:pt x="760" y="944"/>
                  </a:cubicBezTo>
                  <a:cubicBezTo>
                    <a:pt x="803" y="935"/>
                    <a:pt x="846" y="925"/>
                    <a:pt x="888" y="914"/>
                  </a:cubicBezTo>
                  <a:cubicBezTo>
                    <a:pt x="930" y="903"/>
                    <a:pt x="971" y="894"/>
                    <a:pt x="1015" y="879"/>
                  </a:cubicBezTo>
                  <a:cubicBezTo>
                    <a:pt x="1078" y="858"/>
                    <a:pt x="1106" y="846"/>
                    <a:pt x="1150" y="824"/>
                  </a:cubicBezTo>
                  <a:cubicBezTo>
                    <a:pt x="1194" y="802"/>
                    <a:pt x="1247" y="771"/>
                    <a:pt x="1280" y="749"/>
                  </a:cubicBezTo>
                  <a:cubicBezTo>
                    <a:pt x="1312" y="724"/>
                    <a:pt x="1329" y="712"/>
                    <a:pt x="1350" y="689"/>
                  </a:cubicBezTo>
                  <a:cubicBezTo>
                    <a:pt x="1373" y="664"/>
                    <a:pt x="1385" y="649"/>
                    <a:pt x="1420" y="599"/>
                  </a:cubicBezTo>
                  <a:cubicBezTo>
                    <a:pt x="1455" y="549"/>
                    <a:pt x="1465" y="464"/>
                    <a:pt x="1465" y="464"/>
                  </a:cubicBezTo>
                  <a:cubicBezTo>
                    <a:pt x="1470" y="429"/>
                    <a:pt x="1464" y="416"/>
                    <a:pt x="1460" y="394"/>
                  </a:cubicBezTo>
                  <a:cubicBezTo>
                    <a:pt x="1456" y="372"/>
                    <a:pt x="1451" y="353"/>
                    <a:pt x="1443" y="332"/>
                  </a:cubicBezTo>
                  <a:cubicBezTo>
                    <a:pt x="1433" y="312"/>
                    <a:pt x="1428" y="290"/>
                    <a:pt x="1410" y="266"/>
                  </a:cubicBezTo>
                  <a:cubicBezTo>
                    <a:pt x="1392" y="242"/>
                    <a:pt x="1363" y="211"/>
                    <a:pt x="1335" y="189"/>
                  </a:cubicBezTo>
                  <a:cubicBezTo>
                    <a:pt x="1335" y="189"/>
                    <a:pt x="1299" y="160"/>
                    <a:pt x="1242" y="134"/>
                  </a:cubicBezTo>
                  <a:cubicBezTo>
                    <a:pt x="1185" y="108"/>
                    <a:pt x="1154" y="101"/>
                    <a:pt x="1116" y="89"/>
                  </a:cubicBezTo>
                  <a:cubicBezTo>
                    <a:pt x="1078" y="77"/>
                    <a:pt x="1063" y="72"/>
                    <a:pt x="1011" y="62"/>
                  </a:cubicBezTo>
                  <a:cubicBezTo>
                    <a:pt x="1011" y="62"/>
                    <a:pt x="879" y="38"/>
                    <a:pt x="801" y="26"/>
                  </a:cubicBezTo>
                  <a:cubicBezTo>
                    <a:pt x="727" y="15"/>
                    <a:pt x="629" y="9"/>
                    <a:pt x="564" y="5"/>
                  </a:cubicBezTo>
                  <a:cubicBezTo>
                    <a:pt x="499" y="1"/>
                    <a:pt x="449" y="2"/>
                    <a:pt x="411" y="2"/>
                  </a:cubicBezTo>
                  <a:cubicBezTo>
                    <a:pt x="374" y="1"/>
                    <a:pt x="358" y="0"/>
                    <a:pt x="336" y="2"/>
                  </a:cubicBezTo>
                  <a:cubicBezTo>
                    <a:pt x="314" y="2"/>
                    <a:pt x="288" y="2"/>
                    <a:pt x="279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4164" name="Freeform 68"/>
            <p:cNvSpPr>
              <a:spLocks/>
            </p:cNvSpPr>
            <p:nvPr userDrawn="1"/>
          </p:nvSpPr>
          <p:spPr bwMode="auto">
            <a:xfrm>
              <a:off x="2618" y="1753"/>
              <a:ext cx="874" cy="652"/>
            </a:xfrm>
            <a:custGeom>
              <a:avLst/>
              <a:gdLst>
                <a:gd name="T0" fmla="*/ 279 w 1470"/>
                <a:gd name="T1" fmla="*/ 5 h 999"/>
                <a:gd name="T2" fmla="*/ 393 w 1470"/>
                <a:gd name="T3" fmla="*/ 32 h 999"/>
                <a:gd name="T4" fmla="*/ 474 w 1470"/>
                <a:gd name="T5" fmla="*/ 53 h 999"/>
                <a:gd name="T6" fmla="*/ 603 w 1470"/>
                <a:gd name="T7" fmla="*/ 89 h 999"/>
                <a:gd name="T8" fmla="*/ 678 w 1470"/>
                <a:gd name="T9" fmla="*/ 119 h 999"/>
                <a:gd name="T10" fmla="*/ 738 w 1470"/>
                <a:gd name="T11" fmla="*/ 155 h 999"/>
                <a:gd name="T12" fmla="*/ 765 w 1470"/>
                <a:gd name="T13" fmla="*/ 182 h 999"/>
                <a:gd name="T14" fmla="*/ 785 w 1470"/>
                <a:gd name="T15" fmla="*/ 209 h 999"/>
                <a:gd name="T16" fmla="*/ 795 w 1470"/>
                <a:gd name="T17" fmla="*/ 239 h 999"/>
                <a:gd name="T18" fmla="*/ 800 w 1470"/>
                <a:gd name="T19" fmla="*/ 279 h 999"/>
                <a:gd name="T20" fmla="*/ 798 w 1470"/>
                <a:gd name="T21" fmla="*/ 308 h 999"/>
                <a:gd name="T22" fmla="*/ 780 w 1470"/>
                <a:gd name="T23" fmla="*/ 349 h 999"/>
                <a:gd name="T24" fmla="*/ 753 w 1470"/>
                <a:gd name="T25" fmla="*/ 386 h 999"/>
                <a:gd name="T26" fmla="*/ 702 w 1470"/>
                <a:gd name="T27" fmla="*/ 425 h 999"/>
                <a:gd name="T28" fmla="*/ 642 w 1470"/>
                <a:gd name="T29" fmla="*/ 452 h 999"/>
                <a:gd name="T30" fmla="*/ 585 w 1470"/>
                <a:gd name="T31" fmla="*/ 473 h 999"/>
                <a:gd name="T32" fmla="*/ 480 w 1470"/>
                <a:gd name="T33" fmla="*/ 494 h 999"/>
                <a:gd name="T34" fmla="*/ 295 w 1470"/>
                <a:gd name="T35" fmla="*/ 504 h 999"/>
                <a:gd name="T36" fmla="*/ 145 w 1470"/>
                <a:gd name="T37" fmla="*/ 504 h 999"/>
                <a:gd name="T38" fmla="*/ 0 w 1470"/>
                <a:gd name="T39" fmla="*/ 999 h 999"/>
                <a:gd name="T40" fmla="*/ 230 w 1470"/>
                <a:gd name="T41" fmla="*/ 999 h 999"/>
                <a:gd name="T42" fmla="*/ 490 w 1470"/>
                <a:gd name="T43" fmla="*/ 984 h 999"/>
                <a:gd name="T44" fmla="*/ 627 w 1470"/>
                <a:gd name="T45" fmla="*/ 968 h 999"/>
                <a:gd name="T46" fmla="*/ 760 w 1470"/>
                <a:gd name="T47" fmla="*/ 944 h 999"/>
                <a:gd name="T48" fmla="*/ 888 w 1470"/>
                <a:gd name="T49" fmla="*/ 914 h 999"/>
                <a:gd name="T50" fmla="*/ 1015 w 1470"/>
                <a:gd name="T51" fmla="*/ 879 h 999"/>
                <a:gd name="T52" fmla="*/ 1150 w 1470"/>
                <a:gd name="T53" fmla="*/ 824 h 999"/>
                <a:gd name="T54" fmla="*/ 1280 w 1470"/>
                <a:gd name="T55" fmla="*/ 749 h 999"/>
                <a:gd name="T56" fmla="*/ 1350 w 1470"/>
                <a:gd name="T57" fmla="*/ 689 h 999"/>
                <a:gd name="T58" fmla="*/ 1420 w 1470"/>
                <a:gd name="T59" fmla="*/ 599 h 999"/>
                <a:gd name="T60" fmla="*/ 1465 w 1470"/>
                <a:gd name="T61" fmla="*/ 464 h 999"/>
                <a:gd name="T62" fmla="*/ 1460 w 1470"/>
                <a:gd name="T63" fmla="*/ 394 h 999"/>
                <a:gd name="T64" fmla="*/ 1443 w 1470"/>
                <a:gd name="T65" fmla="*/ 332 h 999"/>
                <a:gd name="T66" fmla="*/ 1410 w 1470"/>
                <a:gd name="T67" fmla="*/ 266 h 999"/>
                <a:gd name="T68" fmla="*/ 1335 w 1470"/>
                <a:gd name="T69" fmla="*/ 189 h 999"/>
                <a:gd name="T70" fmla="*/ 1242 w 1470"/>
                <a:gd name="T71" fmla="*/ 134 h 999"/>
                <a:gd name="T72" fmla="*/ 1116 w 1470"/>
                <a:gd name="T73" fmla="*/ 89 h 999"/>
                <a:gd name="T74" fmla="*/ 1011 w 1470"/>
                <a:gd name="T75" fmla="*/ 62 h 999"/>
                <a:gd name="T76" fmla="*/ 801 w 1470"/>
                <a:gd name="T77" fmla="*/ 26 h 999"/>
                <a:gd name="T78" fmla="*/ 564 w 1470"/>
                <a:gd name="T79" fmla="*/ 5 h 999"/>
                <a:gd name="T80" fmla="*/ 411 w 1470"/>
                <a:gd name="T81" fmla="*/ 2 h 999"/>
                <a:gd name="T82" fmla="*/ 336 w 1470"/>
                <a:gd name="T83" fmla="*/ 2 h 999"/>
                <a:gd name="T84" fmla="*/ 279 w 1470"/>
                <a:gd name="T85" fmla="*/ 5 h 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70" h="999">
                  <a:moveTo>
                    <a:pt x="279" y="5"/>
                  </a:moveTo>
                  <a:cubicBezTo>
                    <a:pt x="333" y="20"/>
                    <a:pt x="361" y="24"/>
                    <a:pt x="393" y="32"/>
                  </a:cubicBezTo>
                  <a:cubicBezTo>
                    <a:pt x="425" y="40"/>
                    <a:pt x="439" y="44"/>
                    <a:pt x="474" y="53"/>
                  </a:cubicBezTo>
                  <a:cubicBezTo>
                    <a:pt x="474" y="53"/>
                    <a:pt x="603" y="89"/>
                    <a:pt x="603" y="89"/>
                  </a:cubicBezTo>
                  <a:cubicBezTo>
                    <a:pt x="637" y="100"/>
                    <a:pt x="656" y="108"/>
                    <a:pt x="678" y="119"/>
                  </a:cubicBezTo>
                  <a:cubicBezTo>
                    <a:pt x="700" y="130"/>
                    <a:pt x="724" y="145"/>
                    <a:pt x="738" y="155"/>
                  </a:cubicBezTo>
                  <a:cubicBezTo>
                    <a:pt x="752" y="165"/>
                    <a:pt x="757" y="173"/>
                    <a:pt x="765" y="182"/>
                  </a:cubicBezTo>
                  <a:cubicBezTo>
                    <a:pt x="773" y="191"/>
                    <a:pt x="780" y="200"/>
                    <a:pt x="785" y="209"/>
                  </a:cubicBezTo>
                  <a:cubicBezTo>
                    <a:pt x="794" y="223"/>
                    <a:pt x="793" y="227"/>
                    <a:pt x="795" y="239"/>
                  </a:cubicBezTo>
                  <a:cubicBezTo>
                    <a:pt x="797" y="251"/>
                    <a:pt x="800" y="268"/>
                    <a:pt x="800" y="279"/>
                  </a:cubicBezTo>
                  <a:cubicBezTo>
                    <a:pt x="801" y="296"/>
                    <a:pt x="801" y="296"/>
                    <a:pt x="798" y="308"/>
                  </a:cubicBezTo>
                  <a:cubicBezTo>
                    <a:pt x="795" y="320"/>
                    <a:pt x="787" y="336"/>
                    <a:pt x="780" y="349"/>
                  </a:cubicBezTo>
                  <a:cubicBezTo>
                    <a:pt x="772" y="361"/>
                    <a:pt x="765" y="375"/>
                    <a:pt x="753" y="386"/>
                  </a:cubicBezTo>
                  <a:cubicBezTo>
                    <a:pt x="740" y="399"/>
                    <a:pt x="721" y="414"/>
                    <a:pt x="702" y="425"/>
                  </a:cubicBezTo>
                  <a:cubicBezTo>
                    <a:pt x="683" y="436"/>
                    <a:pt x="662" y="444"/>
                    <a:pt x="642" y="452"/>
                  </a:cubicBezTo>
                  <a:cubicBezTo>
                    <a:pt x="622" y="460"/>
                    <a:pt x="612" y="466"/>
                    <a:pt x="585" y="473"/>
                  </a:cubicBezTo>
                  <a:cubicBezTo>
                    <a:pt x="585" y="473"/>
                    <a:pt x="535" y="486"/>
                    <a:pt x="480" y="494"/>
                  </a:cubicBezTo>
                  <a:cubicBezTo>
                    <a:pt x="425" y="502"/>
                    <a:pt x="370" y="504"/>
                    <a:pt x="295" y="504"/>
                  </a:cubicBezTo>
                  <a:cubicBezTo>
                    <a:pt x="220" y="504"/>
                    <a:pt x="235" y="499"/>
                    <a:pt x="145" y="504"/>
                  </a:cubicBezTo>
                  <a:cubicBezTo>
                    <a:pt x="72" y="751"/>
                    <a:pt x="0" y="999"/>
                    <a:pt x="0" y="999"/>
                  </a:cubicBezTo>
                  <a:cubicBezTo>
                    <a:pt x="0" y="999"/>
                    <a:pt x="230" y="999"/>
                    <a:pt x="230" y="999"/>
                  </a:cubicBezTo>
                  <a:cubicBezTo>
                    <a:pt x="230" y="999"/>
                    <a:pt x="490" y="984"/>
                    <a:pt x="490" y="984"/>
                  </a:cubicBezTo>
                  <a:cubicBezTo>
                    <a:pt x="556" y="979"/>
                    <a:pt x="582" y="975"/>
                    <a:pt x="627" y="968"/>
                  </a:cubicBezTo>
                  <a:cubicBezTo>
                    <a:pt x="672" y="961"/>
                    <a:pt x="717" y="953"/>
                    <a:pt x="760" y="944"/>
                  </a:cubicBezTo>
                  <a:cubicBezTo>
                    <a:pt x="803" y="935"/>
                    <a:pt x="846" y="925"/>
                    <a:pt x="888" y="914"/>
                  </a:cubicBezTo>
                  <a:cubicBezTo>
                    <a:pt x="930" y="903"/>
                    <a:pt x="971" y="894"/>
                    <a:pt x="1015" y="879"/>
                  </a:cubicBezTo>
                  <a:cubicBezTo>
                    <a:pt x="1078" y="858"/>
                    <a:pt x="1106" y="846"/>
                    <a:pt x="1150" y="824"/>
                  </a:cubicBezTo>
                  <a:cubicBezTo>
                    <a:pt x="1194" y="802"/>
                    <a:pt x="1247" y="771"/>
                    <a:pt x="1280" y="749"/>
                  </a:cubicBezTo>
                  <a:cubicBezTo>
                    <a:pt x="1312" y="724"/>
                    <a:pt x="1329" y="712"/>
                    <a:pt x="1350" y="689"/>
                  </a:cubicBezTo>
                  <a:cubicBezTo>
                    <a:pt x="1373" y="664"/>
                    <a:pt x="1385" y="649"/>
                    <a:pt x="1420" y="599"/>
                  </a:cubicBezTo>
                  <a:cubicBezTo>
                    <a:pt x="1455" y="549"/>
                    <a:pt x="1465" y="464"/>
                    <a:pt x="1465" y="464"/>
                  </a:cubicBezTo>
                  <a:cubicBezTo>
                    <a:pt x="1470" y="429"/>
                    <a:pt x="1464" y="416"/>
                    <a:pt x="1460" y="394"/>
                  </a:cubicBezTo>
                  <a:cubicBezTo>
                    <a:pt x="1456" y="372"/>
                    <a:pt x="1451" y="353"/>
                    <a:pt x="1443" y="332"/>
                  </a:cubicBezTo>
                  <a:cubicBezTo>
                    <a:pt x="1433" y="312"/>
                    <a:pt x="1428" y="290"/>
                    <a:pt x="1410" y="266"/>
                  </a:cubicBezTo>
                  <a:cubicBezTo>
                    <a:pt x="1392" y="242"/>
                    <a:pt x="1363" y="211"/>
                    <a:pt x="1335" y="189"/>
                  </a:cubicBezTo>
                  <a:cubicBezTo>
                    <a:pt x="1335" y="189"/>
                    <a:pt x="1299" y="160"/>
                    <a:pt x="1242" y="134"/>
                  </a:cubicBezTo>
                  <a:cubicBezTo>
                    <a:pt x="1185" y="108"/>
                    <a:pt x="1154" y="101"/>
                    <a:pt x="1116" y="89"/>
                  </a:cubicBezTo>
                  <a:cubicBezTo>
                    <a:pt x="1078" y="77"/>
                    <a:pt x="1063" y="72"/>
                    <a:pt x="1011" y="62"/>
                  </a:cubicBezTo>
                  <a:cubicBezTo>
                    <a:pt x="1011" y="62"/>
                    <a:pt x="879" y="38"/>
                    <a:pt x="801" y="26"/>
                  </a:cubicBezTo>
                  <a:cubicBezTo>
                    <a:pt x="727" y="15"/>
                    <a:pt x="629" y="9"/>
                    <a:pt x="564" y="5"/>
                  </a:cubicBezTo>
                  <a:cubicBezTo>
                    <a:pt x="499" y="1"/>
                    <a:pt x="449" y="2"/>
                    <a:pt x="411" y="2"/>
                  </a:cubicBezTo>
                  <a:cubicBezTo>
                    <a:pt x="374" y="1"/>
                    <a:pt x="358" y="0"/>
                    <a:pt x="336" y="2"/>
                  </a:cubicBezTo>
                  <a:cubicBezTo>
                    <a:pt x="314" y="2"/>
                    <a:pt x="288" y="2"/>
                    <a:pt x="279" y="5"/>
                  </a:cubicBez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4165" name="Freeform 69"/>
            <p:cNvSpPr>
              <a:spLocks/>
            </p:cNvSpPr>
            <p:nvPr userDrawn="1"/>
          </p:nvSpPr>
          <p:spPr bwMode="auto">
            <a:xfrm flipH="1" flipV="1">
              <a:off x="2045" y="1280"/>
              <a:ext cx="877" cy="655"/>
            </a:xfrm>
            <a:custGeom>
              <a:avLst/>
              <a:gdLst>
                <a:gd name="T0" fmla="*/ 279 w 1470"/>
                <a:gd name="T1" fmla="*/ 5 h 999"/>
                <a:gd name="T2" fmla="*/ 393 w 1470"/>
                <a:gd name="T3" fmla="*/ 32 h 999"/>
                <a:gd name="T4" fmla="*/ 474 w 1470"/>
                <a:gd name="T5" fmla="*/ 53 h 999"/>
                <a:gd name="T6" fmla="*/ 603 w 1470"/>
                <a:gd name="T7" fmla="*/ 89 h 999"/>
                <a:gd name="T8" fmla="*/ 678 w 1470"/>
                <a:gd name="T9" fmla="*/ 119 h 999"/>
                <a:gd name="T10" fmla="*/ 738 w 1470"/>
                <a:gd name="T11" fmla="*/ 155 h 999"/>
                <a:gd name="T12" fmla="*/ 765 w 1470"/>
                <a:gd name="T13" fmla="*/ 182 h 999"/>
                <a:gd name="T14" fmla="*/ 785 w 1470"/>
                <a:gd name="T15" fmla="*/ 209 h 999"/>
                <a:gd name="T16" fmla="*/ 795 w 1470"/>
                <a:gd name="T17" fmla="*/ 239 h 999"/>
                <a:gd name="T18" fmla="*/ 800 w 1470"/>
                <a:gd name="T19" fmla="*/ 279 h 999"/>
                <a:gd name="T20" fmla="*/ 798 w 1470"/>
                <a:gd name="T21" fmla="*/ 308 h 999"/>
                <a:gd name="T22" fmla="*/ 780 w 1470"/>
                <a:gd name="T23" fmla="*/ 349 h 999"/>
                <a:gd name="T24" fmla="*/ 753 w 1470"/>
                <a:gd name="T25" fmla="*/ 386 h 999"/>
                <a:gd name="T26" fmla="*/ 702 w 1470"/>
                <a:gd name="T27" fmla="*/ 425 h 999"/>
                <a:gd name="T28" fmla="*/ 642 w 1470"/>
                <a:gd name="T29" fmla="*/ 452 h 999"/>
                <a:gd name="T30" fmla="*/ 585 w 1470"/>
                <a:gd name="T31" fmla="*/ 473 h 999"/>
                <a:gd name="T32" fmla="*/ 480 w 1470"/>
                <a:gd name="T33" fmla="*/ 494 h 999"/>
                <a:gd name="T34" fmla="*/ 295 w 1470"/>
                <a:gd name="T35" fmla="*/ 504 h 999"/>
                <a:gd name="T36" fmla="*/ 145 w 1470"/>
                <a:gd name="T37" fmla="*/ 504 h 999"/>
                <a:gd name="T38" fmla="*/ 0 w 1470"/>
                <a:gd name="T39" fmla="*/ 999 h 999"/>
                <a:gd name="T40" fmla="*/ 230 w 1470"/>
                <a:gd name="T41" fmla="*/ 999 h 999"/>
                <a:gd name="T42" fmla="*/ 490 w 1470"/>
                <a:gd name="T43" fmla="*/ 984 h 999"/>
                <a:gd name="T44" fmla="*/ 627 w 1470"/>
                <a:gd name="T45" fmla="*/ 968 h 999"/>
                <a:gd name="T46" fmla="*/ 760 w 1470"/>
                <a:gd name="T47" fmla="*/ 944 h 999"/>
                <a:gd name="T48" fmla="*/ 888 w 1470"/>
                <a:gd name="T49" fmla="*/ 914 h 999"/>
                <a:gd name="T50" fmla="*/ 1015 w 1470"/>
                <a:gd name="T51" fmla="*/ 879 h 999"/>
                <a:gd name="T52" fmla="*/ 1150 w 1470"/>
                <a:gd name="T53" fmla="*/ 824 h 999"/>
                <a:gd name="T54" fmla="*/ 1280 w 1470"/>
                <a:gd name="T55" fmla="*/ 749 h 999"/>
                <a:gd name="T56" fmla="*/ 1350 w 1470"/>
                <a:gd name="T57" fmla="*/ 689 h 999"/>
                <a:gd name="T58" fmla="*/ 1420 w 1470"/>
                <a:gd name="T59" fmla="*/ 599 h 999"/>
                <a:gd name="T60" fmla="*/ 1465 w 1470"/>
                <a:gd name="T61" fmla="*/ 464 h 999"/>
                <a:gd name="T62" fmla="*/ 1460 w 1470"/>
                <a:gd name="T63" fmla="*/ 394 h 999"/>
                <a:gd name="T64" fmla="*/ 1443 w 1470"/>
                <a:gd name="T65" fmla="*/ 332 h 999"/>
                <a:gd name="T66" fmla="*/ 1410 w 1470"/>
                <a:gd name="T67" fmla="*/ 266 h 999"/>
                <a:gd name="T68" fmla="*/ 1335 w 1470"/>
                <a:gd name="T69" fmla="*/ 189 h 999"/>
                <a:gd name="T70" fmla="*/ 1242 w 1470"/>
                <a:gd name="T71" fmla="*/ 134 h 999"/>
                <a:gd name="T72" fmla="*/ 1116 w 1470"/>
                <a:gd name="T73" fmla="*/ 89 h 999"/>
                <a:gd name="T74" fmla="*/ 1011 w 1470"/>
                <a:gd name="T75" fmla="*/ 62 h 999"/>
                <a:gd name="T76" fmla="*/ 801 w 1470"/>
                <a:gd name="T77" fmla="*/ 26 h 999"/>
                <a:gd name="T78" fmla="*/ 564 w 1470"/>
                <a:gd name="T79" fmla="*/ 5 h 999"/>
                <a:gd name="T80" fmla="*/ 411 w 1470"/>
                <a:gd name="T81" fmla="*/ 2 h 999"/>
                <a:gd name="T82" fmla="*/ 336 w 1470"/>
                <a:gd name="T83" fmla="*/ 2 h 999"/>
                <a:gd name="T84" fmla="*/ 279 w 1470"/>
                <a:gd name="T85" fmla="*/ 5 h 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70" h="999">
                  <a:moveTo>
                    <a:pt x="279" y="5"/>
                  </a:moveTo>
                  <a:cubicBezTo>
                    <a:pt x="333" y="20"/>
                    <a:pt x="361" y="24"/>
                    <a:pt x="393" y="32"/>
                  </a:cubicBezTo>
                  <a:cubicBezTo>
                    <a:pt x="425" y="40"/>
                    <a:pt x="439" y="44"/>
                    <a:pt x="474" y="53"/>
                  </a:cubicBezTo>
                  <a:cubicBezTo>
                    <a:pt x="474" y="53"/>
                    <a:pt x="603" y="89"/>
                    <a:pt x="603" y="89"/>
                  </a:cubicBezTo>
                  <a:cubicBezTo>
                    <a:pt x="637" y="100"/>
                    <a:pt x="656" y="108"/>
                    <a:pt x="678" y="119"/>
                  </a:cubicBezTo>
                  <a:cubicBezTo>
                    <a:pt x="700" y="130"/>
                    <a:pt x="724" y="145"/>
                    <a:pt x="738" y="155"/>
                  </a:cubicBezTo>
                  <a:cubicBezTo>
                    <a:pt x="752" y="165"/>
                    <a:pt x="757" y="173"/>
                    <a:pt x="765" y="182"/>
                  </a:cubicBezTo>
                  <a:cubicBezTo>
                    <a:pt x="773" y="191"/>
                    <a:pt x="780" y="200"/>
                    <a:pt x="785" y="209"/>
                  </a:cubicBezTo>
                  <a:cubicBezTo>
                    <a:pt x="794" y="223"/>
                    <a:pt x="793" y="227"/>
                    <a:pt x="795" y="239"/>
                  </a:cubicBezTo>
                  <a:cubicBezTo>
                    <a:pt x="797" y="251"/>
                    <a:pt x="800" y="268"/>
                    <a:pt x="800" y="279"/>
                  </a:cubicBezTo>
                  <a:cubicBezTo>
                    <a:pt x="801" y="296"/>
                    <a:pt x="801" y="296"/>
                    <a:pt x="798" y="308"/>
                  </a:cubicBezTo>
                  <a:cubicBezTo>
                    <a:pt x="795" y="320"/>
                    <a:pt x="787" y="336"/>
                    <a:pt x="780" y="349"/>
                  </a:cubicBezTo>
                  <a:cubicBezTo>
                    <a:pt x="772" y="361"/>
                    <a:pt x="765" y="375"/>
                    <a:pt x="753" y="386"/>
                  </a:cubicBezTo>
                  <a:cubicBezTo>
                    <a:pt x="740" y="399"/>
                    <a:pt x="721" y="414"/>
                    <a:pt x="702" y="425"/>
                  </a:cubicBezTo>
                  <a:cubicBezTo>
                    <a:pt x="683" y="436"/>
                    <a:pt x="662" y="444"/>
                    <a:pt x="642" y="452"/>
                  </a:cubicBezTo>
                  <a:cubicBezTo>
                    <a:pt x="622" y="460"/>
                    <a:pt x="612" y="466"/>
                    <a:pt x="585" y="473"/>
                  </a:cubicBezTo>
                  <a:cubicBezTo>
                    <a:pt x="585" y="473"/>
                    <a:pt x="535" y="486"/>
                    <a:pt x="480" y="494"/>
                  </a:cubicBezTo>
                  <a:cubicBezTo>
                    <a:pt x="425" y="502"/>
                    <a:pt x="370" y="504"/>
                    <a:pt x="295" y="504"/>
                  </a:cubicBezTo>
                  <a:cubicBezTo>
                    <a:pt x="220" y="504"/>
                    <a:pt x="235" y="499"/>
                    <a:pt x="145" y="504"/>
                  </a:cubicBezTo>
                  <a:cubicBezTo>
                    <a:pt x="72" y="751"/>
                    <a:pt x="0" y="999"/>
                    <a:pt x="0" y="999"/>
                  </a:cubicBezTo>
                  <a:cubicBezTo>
                    <a:pt x="0" y="999"/>
                    <a:pt x="230" y="999"/>
                    <a:pt x="230" y="999"/>
                  </a:cubicBezTo>
                  <a:cubicBezTo>
                    <a:pt x="230" y="999"/>
                    <a:pt x="490" y="984"/>
                    <a:pt x="490" y="984"/>
                  </a:cubicBezTo>
                  <a:cubicBezTo>
                    <a:pt x="556" y="979"/>
                    <a:pt x="582" y="975"/>
                    <a:pt x="627" y="968"/>
                  </a:cubicBezTo>
                  <a:cubicBezTo>
                    <a:pt x="672" y="961"/>
                    <a:pt x="717" y="953"/>
                    <a:pt x="760" y="944"/>
                  </a:cubicBezTo>
                  <a:cubicBezTo>
                    <a:pt x="803" y="935"/>
                    <a:pt x="846" y="925"/>
                    <a:pt x="888" y="914"/>
                  </a:cubicBezTo>
                  <a:cubicBezTo>
                    <a:pt x="930" y="903"/>
                    <a:pt x="971" y="894"/>
                    <a:pt x="1015" y="879"/>
                  </a:cubicBezTo>
                  <a:cubicBezTo>
                    <a:pt x="1078" y="858"/>
                    <a:pt x="1106" y="846"/>
                    <a:pt x="1150" y="824"/>
                  </a:cubicBezTo>
                  <a:cubicBezTo>
                    <a:pt x="1194" y="802"/>
                    <a:pt x="1247" y="771"/>
                    <a:pt x="1280" y="749"/>
                  </a:cubicBezTo>
                  <a:cubicBezTo>
                    <a:pt x="1312" y="724"/>
                    <a:pt x="1329" y="712"/>
                    <a:pt x="1350" y="689"/>
                  </a:cubicBezTo>
                  <a:cubicBezTo>
                    <a:pt x="1373" y="664"/>
                    <a:pt x="1385" y="649"/>
                    <a:pt x="1420" y="599"/>
                  </a:cubicBezTo>
                  <a:cubicBezTo>
                    <a:pt x="1455" y="549"/>
                    <a:pt x="1465" y="464"/>
                    <a:pt x="1465" y="464"/>
                  </a:cubicBezTo>
                  <a:cubicBezTo>
                    <a:pt x="1470" y="429"/>
                    <a:pt x="1464" y="416"/>
                    <a:pt x="1460" y="394"/>
                  </a:cubicBezTo>
                  <a:cubicBezTo>
                    <a:pt x="1456" y="372"/>
                    <a:pt x="1451" y="353"/>
                    <a:pt x="1443" y="332"/>
                  </a:cubicBezTo>
                  <a:cubicBezTo>
                    <a:pt x="1433" y="312"/>
                    <a:pt x="1428" y="290"/>
                    <a:pt x="1410" y="266"/>
                  </a:cubicBezTo>
                  <a:cubicBezTo>
                    <a:pt x="1392" y="242"/>
                    <a:pt x="1363" y="211"/>
                    <a:pt x="1335" y="189"/>
                  </a:cubicBezTo>
                  <a:cubicBezTo>
                    <a:pt x="1335" y="189"/>
                    <a:pt x="1299" y="160"/>
                    <a:pt x="1242" y="134"/>
                  </a:cubicBezTo>
                  <a:cubicBezTo>
                    <a:pt x="1185" y="108"/>
                    <a:pt x="1154" y="101"/>
                    <a:pt x="1116" y="89"/>
                  </a:cubicBezTo>
                  <a:cubicBezTo>
                    <a:pt x="1078" y="77"/>
                    <a:pt x="1063" y="72"/>
                    <a:pt x="1011" y="62"/>
                  </a:cubicBezTo>
                  <a:cubicBezTo>
                    <a:pt x="1011" y="62"/>
                    <a:pt x="879" y="38"/>
                    <a:pt x="801" y="26"/>
                  </a:cubicBezTo>
                  <a:cubicBezTo>
                    <a:pt x="727" y="15"/>
                    <a:pt x="629" y="9"/>
                    <a:pt x="564" y="5"/>
                  </a:cubicBezTo>
                  <a:cubicBezTo>
                    <a:pt x="499" y="1"/>
                    <a:pt x="449" y="2"/>
                    <a:pt x="411" y="2"/>
                  </a:cubicBezTo>
                  <a:cubicBezTo>
                    <a:pt x="374" y="1"/>
                    <a:pt x="358" y="0"/>
                    <a:pt x="336" y="2"/>
                  </a:cubicBezTo>
                  <a:cubicBezTo>
                    <a:pt x="314" y="2"/>
                    <a:pt x="288" y="2"/>
                    <a:pt x="279" y="5"/>
                  </a:cubicBez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t-BR"/>
            </a:p>
          </p:txBody>
        </p:sp>
      </p:grpSp>
      <p:grpSp>
        <p:nvGrpSpPr>
          <p:cNvPr id="4166" name="Group 70"/>
          <p:cNvGrpSpPr>
            <a:grpSpLocks/>
          </p:cNvGrpSpPr>
          <p:nvPr userDrawn="1"/>
        </p:nvGrpSpPr>
        <p:grpSpPr bwMode="auto">
          <a:xfrm>
            <a:off x="2987675" y="5862638"/>
            <a:ext cx="750888" cy="750887"/>
            <a:chOff x="2355" y="1860"/>
            <a:chExt cx="5445" cy="5306"/>
          </a:xfrm>
        </p:grpSpPr>
        <p:sp>
          <p:nvSpPr>
            <p:cNvPr id="4167" name="Freeform 71"/>
            <p:cNvSpPr>
              <a:spLocks/>
            </p:cNvSpPr>
            <p:nvPr/>
          </p:nvSpPr>
          <p:spPr bwMode="auto">
            <a:xfrm>
              <a:off x="3383" y="1860"/>
              <a:ext cx="3386" cy="4397"/>
            </a:xfrm>
            <a:custGeom>
              <a:avLst/>
              <a:gdLst>
                <a:gd name="T0" fmla="*/ 4 w 2582"/>
                <a:gd name="T1" fmla="*/ 0 h 3502"/>
                <a:gd name="T2" fmla="*/ 2582 w 2582"/>
                <a:gd name="T3" fmla="*/ 7 h 3502"/>
                <a:gd name="T4" fmla="*/ 2568 w 2582"/>
                <a:gd name="T5" fmla="*/ 1152 h 3502"/>
                <a:gd name="T6" fmla="*/ 2575 w 2582"/>
                <a:gd name="T7" fmla="*/ 1714 h 3502"/>
                <a:gd name="T8" fmla="*/ 2559 w 2582"/>
                <a:gd name="T9" fmla="*/ 2211 h 3502"/>
                <a:gd name="T10" fmla="*/ 2511 w 2582"/>
                <a:gd name="T11" fmla="*/ 2469 h 3502"/>
                <a:gd name="T12" fmla="*/ 2422 w 2582"/>
                <a:gd name="T13" fmla="*/ 2629 h 3502"/>
                <a:gd name="T14" fmla="*/ 2248 w 2582"/>
                <a:gd name="T15" fmla="*/ 2821 h 3502"/>
                <a:gd name="T16" fmla="*/ 2026 w 2582"/>
                <a:gd name="T17" fmla="*/ 3010 h 3502"/>
                <a:gd name="T18" fmla="*/ 1669 w 2582"/>
                <a:gd name="T19" fmla="*/ 3262 h 3502"/>
                <a:gd name="T20" fmla="*/ 1297 w 2582"/>
                <a:gd name="T21" fmla="*/ 3502 h 3502"/>
                <a:gd name="T22" fmla="*/ 1023 w 2582"/>
                <a:gd name="T23" fmla="*/ 3330 h 3502"/>
                <a:gd name="T24" fmla="*/ 778 w 2582"/>
                <a:gd name="T25" fmla="*/ 3172 h 3502"/>
                <a:gd name="T26" fmla="*/ 511 w 2582"/>
                <a:gd name="T27" fmla="*/ 2992 h 3502"/>
                <a:gd name="T28" fmla="*/ 352 w 2582"/>
                <a:gd name="T29" fmla="*/ 2854 h 3502"/>
                <a:gd name="T30" fmla="*/ 229 w 2582"/>
                <a:gd name="T31" fmla="*/ 2719 h 3502"/>
                <a:gd name="T32" fmla="*/ 96 w 2582"/>
                <a:gd name="T33" fmla="*/ 2515 h 3502"/>
                <a:gd name="T34" fmla="*/ 28 w 2582"/>
                <a:gd name="T35" fmla="*/ 2302 h 3502"/>
                <a:gd name="T36" fmla="*/ 4 w 2582"/>
                <a:gd name="T37" fmla="*/ 2113 h 3502"/>
                <a:gd name="T38" fmla="*/ 4 w 2582"/>
                <a:gd name="T39" fmla="*/ 1918 h 3502"/>
                <a:gd name="T40" fmla="*/ 4 w 2582"/>
                <a:gd name="T41" fmla="*/ 0 h 3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82" h="3502">
                  <a:moveTo>
                    <a:pt x="4" y="0"/>
                  </a:moveTo>
                  <a:cubicBezTo>
                    <a:pt x="482" y="7"/>
                    <a:pt x="2133" y="7"/>
                    <a:pt x="2582" y="7"/>
                  </a:cubicBezTo>
                  <a:cubicBezTo>
                    <a:pt x="2575" y="422"/>
                    <a:pt x="2569" y="868"/>
                    <a:pt x="2568" y="1152"/>
                  </a:cubicBezTo>
                  <a:cubicBezTo>
                    <a:pt x="2567" y="1436"/>
                    <a:pt x="2576" y="1538"/>
                    <a:pt x="2575" y="1714"/>
                  </a:cubicBezTo>
                  <a:cubicBezTo>
                    <a:pt x="2574" y="1890"/>
                    <a:pt x="2570" y="2085"/>
                    <a:pt x="2559" y="2211"/>
                  </a:cubicBezTo>
                  <a:cubicBezTo>
                    <a:pt x="2548" y="2337"/>
                    <a:pt x="2534" y="2399"/>
                    <a:pt x="2511" y="2469"/>
                  </a:cubicBezTo>
                  <a:cubicBezTo>
                    <a:pt x="2488" y="2539"/>
                    <a:pt x="2466" y="2570"/>
                    <a:pt x="2422" y="2629"/>
                  </a:cubicBezTo>
                  <a:cubicBezTo>
                    <a:pt x="2378" y="2688"/>
                    <a:pt x="2314" y="2758"/>
                    <a:pt x="2248" y="2821"/>
                  </a:cubicBezTo>
                  <a:cubicBezTo>
                    <a:pt x="2182" y="2884"/>
                    <a:pt x="2122" y="2937"/>
                    <a:pt x="2026" y="3010"/>
                  </a:cubicBezTo>
                  <a:cubicBezTo>
                    <a:pt x="1930" y="3083"/>
                    <a:pt x="1790" y="3180"/>
                    <a:pt x="1669" y="3262"/>
                  </a:cubicBezTo>
                  <a:cubicBezTo>
                    <a:pt x="1548" y="3344"/>
                    <a:pt x="1534" y="3349"/>
                    <a:pt x="1297" y="3502"/>
                  </a:cubicBezTo>
                  <a:cubicBezTo>
                    <a:pt x="1183" y="3436"/>
                    <a:pt x="1152" y="3416"/>
                    <a:pt x="1023" y="3330"/>
                  </a:cubicBezTo>
                  <a:cubicBezTo>
                    <a:pt x="937" y="3275"/>
                    <a:pt x="863" y="3228"/>
                    <a:pt x="778" y="3172"/>
                  </a:cubicBezTo>
                  <a:cubicBezTo>
                    <a:pt x="693" y="3116"/>
                    <a:pt x="582" y="3045"/>
                    <a:pt x="511" y="2992"/>
                  </a:cubicBezTo>
                  <a:cubicBezTo>
                    <a:pt x="440" y="2939"/>
                    <a:pt x="399" y="2899"/>
                    <a:pt x="352" y="2854"/>
                  </a:cubicBezTo>
                  <a:cubicBezTo>
                    <a:pt x="305" y="2809"/>
                    <a:pt x="272" y="2775"/>
                    <a:pt x="229" y="2719"/>
                  </a:cubicBezTo>
                  <a:cubicBezTo>
                    <a:pt x="186" y="2663"/>
                    <a:pt x="129" y="2584"/>
                    <a:pt x="96" y="2515"/>
                  </a:cubicBezTo>
                  <a:cubicBezTo>
                    <a:pt x="63" y="2446"/>
                    <a:pt x="43" y="2369"/>
                    <a:pt x="28" y="2302"/>
                  </a:cubicBezTo>
                  <a:cubicBezTo>
                    <a:pt x="13" y="2235"/>
                    <a:pt x="8" y="2177"/>
                    <a:pt x="4" y="2113"/>
                  </a:cubicBezTo>
                  <a:cubicBezTo>
                    <a:pt x="0" y="2049"/>
                    <a:pt x="4" y="2270"/>
                    <a:pt x="4" y="1918"/>
                  </a:cubicBezTo>
                  <a:cubicBezTo>
                    <a:pt x="4" y="1566"/>
                    <a:pt x="4" y="400"/>
                    <a:pt x="4" y="0"/>
                  </a:cubicBezTo>
                  <a:close/>
                </a:path>
              </a:pathLst>
            </a:custGeom>
            <a:solidFill>
              <a:srgbClr val="0000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cmpd="sng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4168" name="Freeform 72"/>
            <p:cNvSpPr>
              <a:spLocks/>
            </p:cNvSpPr>
            <p:nvPr/>
          </p:nvSpPr>
          <p:spPr bwMode="auto">
            <a:xfrm>
              <a:off x="3565" y="2916"/>
              <a:ext cx="3021" cy="3141"/>
            </a:xfrm>
            <a:custGeom>
              <a:avLst/>
              <a:gdLst>
                <a:gd name="T0" fmla="*/ 12 w 2304"/>
                <a:gd name="T1" fmla="*/ 0 h 2501"/>
                <a:gd name="T2" fmla="*/ 2302 w 2304"/>
                <a:gd name="T3" fmla="*/ 5 h 2501"/>
                <a:gd name="T4" fmla="*/ 2303 w 2304"/>
                <a:gd name="T5" fmla="*/ 799 h 2501"/>
                <a:gd name="T6" fmla="*/ 2294 w 2304"/>
                <a:gd name="T7" fmla="*/ 1210 h 2501"/>
                <a:gd name="T8" fmla="*/ 2270 w 2304"/>
                <a:gd name="T9" fmla="*/ 1503 h 2501"/>
                <a:gd name="T10" fmla="*/ 2194 w 2304"/>
                <a:gd name="T11" fmla="*/ 1686 h 2501"/>
                <a:gd name="T12" fmla="*/ 2054 w 2304"/>
                <a:gd name="T13" fmla="*/ 1865 h 2501"/>
                <a:gd name="T14" fmla="*/ 1770 w 2304"/>
                <a:gd name="T15" fmla="*/ 2111 h 2501"/>
                <a:gd name="T16" fmla="*/ 1486 w 2304"/>
                <a:gd name="T17" fmla="*/ 2302 h 2501"/>
                <a:gd name="T18" fmla="*/ 1150 w 2304"/>
                <a:gd name="T19" fmla="*/ 2501 h 2501"/>
                <a:gd name="T20" fmla="*/ 910 w 2304"/>
                <a:gd name="T21" fmla="*/ 2362 h 2501"/>
                <a:gd name="T22" fmla="*/ 699 w 2304"/>
                <a:gd name="T23" fmla="*/ 2230 h 2501"/>
                <a:gd name="T24" fmla="*/ 532 w 2304"/>
                <a:gd name="T25" fmla="*/ 2115 h 2501"/>
                <a:gd name="T26" fmla="*/ 398 w 2304"/>
                <a:gd name="T27" fmla="*/ 2008 h 2501"/>
                <a:gd name="T28" fmla="*/ 286 w 2304"/>
                <a:gd name="T29" fmla="*/ 1901 h 2501"/>
                <a:gd name="T30" fmla="*/ 170 w 2304"/>
                <a:gd name="T31" fmla="*/ 1774 h 2501"/>
                <a:gd name="T32" fmla="*/ 72 w 2304"/>
                <a:gd name="T33" fmla="*/ 1623 h 2501"/>
                <a:gd name="T34" fmla="*/ 14 w 2304"/>
                <a:gd name="T35" fmla="*/ 1457 h 2501"/>
                <a:gd name="T36" fmla="*/ 2 w 2304"/>
                <a:gd name="T37" fmla="*/ 1349 h 2501"/>
                <a:gd name="T38" fmla="*/ 2 w 2304"/>
                <a:gd name="T39" fmla="*/ 1227 h 2501"/>
                <a:gd name="T40" fmla="*/ 12 w 2304"/>
                <a:gd name="T41" fmla="*/ 0 h 2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04" h="2501">
                  <a:moveTo>
                    <a:pt x="12" y="0"/>
                  </a:moveTo>
                  <a:cubicBezTo>
                    <a:pt x="436" y="5"/>
                    <a:pt x="1903" y="5"/>
                    <a:pt x="2302" y="5"/>
                  </a:cubicBezTo>
                  <a:cubicBezTo>
                    <a:pt x="2296" y="297"/>
                    <a:pt x="2304" y="599"/>
                    <a:pt x="2303" y="799"/>
                  </a:cubicBezTo>
                  <a:cubicBezTo>
                    <a:pt x="2302" y="1000"/>
                    <a:pt x="2300" y="1093"/>
                    <a:pt x="2294" y="1210"/>
                  </a:cubicBezTo>
                  <a:cubicBezTo>
                    <a:pt x="2288" y="1327"/>
                    <a:pt x="2287" y="1424"/>
                    <a:pt x="2270" y="1503"/>
                  </a:cubicBezTo>
                  <a:cubicBezTo>
                    <a:pt x="2253" y="1582"/>
                    <a:pt x="2230" y="1626"/>
                    <a:pt x="2194" y="1686"/>
                  </a:cubicBezTo>
                  <a:cubicBezTo>
                    <a:pt x="2158" y="1747"/>
                    <a:pt x="2125" y="1795"/>
                    <a:pt x="2054" y="1865"/>
                  </a:cubicBezTo>
                  <a:cubicBezTo>
                    <a:pt x="1983" y="1936"/>
                    <a:pt x="1865" y="2039"/>
                    <a:pt x="1770" y="2111"/>
                  </a:cubicBezTo>
                  <a:cubicBezTo>
                    <a:pt x="1675" y="2184"/>
                    <a:pt x="1589" y="2238"/>
                    <a:pt x="1486" y="2302"/>
                  </a:cubicBezTo>
                  <a:cubicBezTo>
                    <a:pt x="1383" y="2367"/>
                    <a:pt x="1482" y="2314"/>
                    <a:pt x="1150" y="2501"/>
                  </a:cubicBezTo>
                  <a:cubicBezTo>
                    <a:pt x="1049" y="2454"/>
                    <a:pt x="985" y="2408"/>
                    <a:pt x="910" y="2362"/>
                  </a:cubicBezTo>
                  <a:cubicBezTo>
                    <a:pt x="835" y="2316"/>
                    <a:pt x="762" y="2270"/>
                    <a:pt x="699" y="2230"/>
                  </a:cubicBezTo>
                  <a:cubicBezTo>
                    <a:pt x="636" y="2189"/>
                    <a:pt x="582" y="2152"/>
                    <a:pt x="532" y="2115"/>
                  </a:cubicBezTo>
                  <a:cubicBezTo>
                    <a:pt x="482" y="2079"/>
                    <a:pt x="439" y="2044"/>
                    <a:pt x="398" y="2008"/>
                  </a:cubicBezTo>
                  <a:cubicBezTo>
                    <a:pt x="357" y="1972"/>
                    <a:pt x="324" y="1940"/>
                    <a:pt x="286" y="1901"/>
                  </a:cubicBezTo>
                  <a:cubicBezTo>
                    <a:pt x="248" y="1862"/>
                    <a:pt x="206" y="1820"/>
                    <a:pt x="170" y="1774"/>
                  </a:cubicBezTo>
                  <a:cubicBezTo>
                    <a:pt x="134" y="1728"/>
                    <a:pt x="98" y="1676"/>
                    <a:pt x="72" y="1623"/>
                  </a:cubicBezTo>
                  <a:cubicBezTo>
                    <a:pt x="46" y="1570"/>
                    <a:pt x="26" y="1502"/>
                    <a:pt x="14" y="1457"/>
                  </a:cubicBezTo>
                  <a:cubicBezTo>
                    <a:pt x="2" y="1412"/>
                    <a:pt x="4" y="1387"/>
                    <a:pt x="2" y="1349"/>
                  </a:cubicBezTo>
                  <a:cubicBezTo>
                    <a:pt x="0" y="1311"/>
                    <a:pt x="0" y="1452"/>
                    <a:pt x="2" y="1227"/>
                  </a:cubicBezTo>
                  <a:cubicBezTo>
                    <a:pt x="4" y="1002"/>
                    <a:pt x="10" y="256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cmpd="sng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4169" name="Freeform 73"/>
            <p:cNvSpPr>
              <a:spLocks/>
            </p:cNvSpPr>
            <p:nvPr/>
          </p:nvSpPr>
          <p:spPr bwMode="auto">
            <a:xfrm>
              <a:off x="3643" y="2993"/>
              <a:ext cx="2869" cy="2966"/>
            </a:xfrm>
            <a:custGeom>
              <a:avLst/>
              <a:gdLst>
                <a:gd name="T0" fmla="*/ 7 w 2190"/>
                <a:gd name="T1" fmla="*/ 0 h 2364"/>
                <a:gd name="T2" fmla="*/ 2188 w 2190"/>
                <a:gd name="T3" fmla="*/ 5 h 2364"/>
                <a:gd name="T4" fmla="*/ 2189 w 2190"/>
                <a:gd name="T5" fmla="*/ 755 h 2364"/>
                <a:gd name="T6" fmla="*/ 2180 w 2190"/>
                <a:gd name="T7" fmla="*/ 1144 h 2364"/>
                <a:gd name="T8" fmla="*/ 2158 w 2190"/>
                <a:gd name="T9" fmla="*/ 1421 h 2364"/>
                <a:gd name="T10" fmla="*/ 2085 w 2190"/>
                <a:gd name="T11" fmla="*/ 1594 h 2364"/>
                <a:gd name="T12" fmla="*/ 1952 w 2190"/>
                <a:gd name="T13" fmla="*/ 1763 h 2364"/>
                <a:gd name="T14" fmla="*/ 1681 w 2190"/>
                <a:gd name="T15" fmla="*/ 1995 h 2364"/>
                <a:gd name="T16" fmla="*/ 1411 w 2190"/>
                <a:gd name="T17" fmla="*/ 2176 h 2364"/>
                <a:gd name="T18" fmla="*/ 1091 w 2190"/>
                <a:gd name="T19" fmla="*/ 2364 h 2364"/>
                <a:gd name="T20" fmla="*/ 862 w 2190"/>
                <a:gd name="T21" fmla="*/ 2233 h 2364"/>
                <a:gd name="T22" fmla="*/ 662 w 2190"/>
                <a:gd name="T23" fmla="*/ 2108 h 2364"/>
                <a:gd name="T24" fmla="*/ 502 w 2190"/>
                <a:gd name="T25" fmla="*/ 1999 h 2364"/>
                <a:gd name="T26" fmla="*/ 375 w 2190"/>
                <a:gd name="T27" fmla="*/ 1898 h 2364"/>
                <a:gd name="T28" fmla="*/ 268 w 2190"/>
                <a:gd name="T29" fmla="*/ 1797 h 2364"/>
                <a:gd name="T30" fmla="*/ 158 w 2190"/>
                <a:gd name="T31" fmla="*/ 1677 h 2364"/>
                <a:gd name="T32" fmla="*/ 54 w 2190"/>
                <a:gd name="T33" fmla="*/ 1504 h 2364"/>
                <a:gd name="T34" fmla="*/ 12 w 2190"/>
                <a:gd name="T35" fmla="*/ 1374 h 2364"/>
                <a:gd name="T36" fmla="*/ 2 w 2190"/>
                <a:gd name="T37" fmla="*/ 1272 h 2364"/>
                <a:gd name="T38" fmla="*/ 2 w 2190"/>
                <a:gd name="T39" fmla="*/ 1177 h 2364"/>
                <a:gd name="T40" fmla="*/ 7 w 2190"/>
                <a:gd name="T41" fmla="*/ 0 h 2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90" h="2364">
                  <a:moveTo>
                    <a:pt x="7" y="0"/>
                  </a:moveTo>
                  <a:cubicBezTo>
                    <a:pt x="411" y="5"/>
                    <a:pt x="1808" y="5"/>
                    <a:pt x="2188" y="5"/>
                  </a:cubicBezTo>
                  <a:cubicBezTo>
                    <a:pt x="2182" y="281"/>
                    <a:pt x="2190" y="566"/>
                    <a:pt x="2189" y="755"/>
                  </a:cubicBezTo>
                  <a:cubicBezTo>
                    <a:pt x="2188" y="945"/>
                    <a:pt x="2186" y="1033"/>
                    <a:pt x="2180" y="1144"/>
                  </a:cubicBezTo>
                  <a:cubicBezTo>
                    <a:pt x="2175" y="1254"/>
                    <a:pt x="2174" y="1346"/>
                    <a:pt x="2158" y="1421"/>
                  </a:cubicBezTo>
                  <a:cubicBezTo>
                    <a:pt x="2141" y="1495"/>
                    <a:pt x="2120" y="1537"/>
                    <a:pt x="2085" y="1594"/>
                  </a:cubicBezTo>
                  <a:cubicBezTo>
                    <a:pt x="2051" y="1651"/>
                    <a:pt x="2020" y="1697"/>
                    <a:pt x="1952" y="1763"/>
                  </a:cubicBezTo>
                  <a:cubicBezTo>
                    <a:pt x="1884" y="1830"/>
                    <a:pt x="1772" y="1927"/>
                    <a:pt x="1681" y="1995"/>
                  </a:cubicBezTo>
                  <a:cubicBezTo>
                    <a:pt x="1591" y="2064"/>
                    <a:pt x="1509" y="2115"/>
                    <a:pt x="1411" y="2176"/>
                  </a:cubicBezTo>
                  <a:cubicBezTo>
                    <a:pt x="1313" y="2237"/>
                    <a:pt x="1407" y="2187"/>
                    <a:pt x="1091" y="2364"/>
                  </a:cubicBezTo>
                  <a:cubicBezTo>
                    <a:pt x="995" y="2320"/>
                    <a:pt x="934" y="2276"/>
                    <a:pt x="862" y="2233"/>
                  </a:cubicBezTo>
                  <a:cubicBezTo>
                    <a:pt x="791" y="2189"/>
                    <a:pt x="722" y="2146"/>
                    <a:pt x="662" y="2108"/>
                  </a:cubicBezTo>
                  <a:cubicBezTo>
                    <a:pt x="602" y="2069"/>
                    <a:pt x="550" y="2034"/>
                    <a:pt x="502" y="1999"/>
                  </a:cubicBezTo>
                  <a:cubicBezTo>
                    <a:pt x="455" y="1965"/>
                    <a:pt x="414" y="1932"/>
                    <a:pt x="375" y="1898"/>
                  </a:cubicBezTo>
                  <a:cubicBezTo>
                    <a:pt x="336" y="1864"/>
                    <a:pt x="304" y="1834"/>
                    <a:pt x="268" y="1797"/>
                  </a:cubicBezTo>
                  <a:cubicBezTo>
                    <a:pt x="232" y="1760"/>
                    <a:pt x="194" y="1726"/>
                    <a:pt x="158" y="1677"/>
                  </a:cubicBezTo>
                  <a:cubicBezTo>
                    <a:pt x="122" y="1628"/>
                    <a:pt x="78" y="1554"/>
                    <a:pt x="54" y="1504"/>
                  </a:cubicBezTo>
                  <a:cubicBezTo>
                    <a:pt x="30" y="1454"/>
                    <a:pt x="21" y="1413"/>
                    <a:pt x="12" y="1374"/>
                  </a:cubicBezTo>
                  <a:cubicBezTo>
                    <a:pt x="3" y="1335"/>
                    <a:pt x="4" y="1305"/>
                    <a:pt x="2" y="1272"/>
                  </a:cubicBezTo>
                  <a:cubicBezTo>
                    <a:pt x="0" y="1239"/>
                    <a:pt x="1" y="1389"/>
                    <a:pt x="2" y="1177"/>
                  </a:cubicBezTo>
                  <a:cubicBezTo>
                    <a:pt x="3" y="965"/>
                    <a:pt x="6" y="245"/>
                    <a:pt x="7" y="0"/>
                  </a:cubicBezTo>
                  <a:close/>
                </a:path>
              </a:pathLst>
            </a:custGeom>
            <a:solidFill>
              <a:srgbClr val="36B4C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cmpd="sng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4170" name="Freeform 74"/>
            <p:cNvSpPr>
              <a:spLocks/>
            </p:cNvSpPr>
            <p:nvPr/>
          </p:nvSpPr>
          <p:spPr bwMode="auto">
            <a:xfrm>
              <a:off x="3836" y="4299"/>
              <a:ext cx="2480" cy="1660"/>
            </a:xfrm>
            <a:custGeom>
              <a:avLst/>
              <a:gdLst>
                <a:gd name="T0" fmla="*/ 1082 w 1894"/>
                <a:gd name="T1" fmla="*/ 30 h 1325"/>
                <a:gd name="T2" fmla="*/ 1314 w 1894"/>
                <a:gd name="T3" fmla="*/ 174 h 1325"/>
                <a:gd name="T4" fmla="*/ 1533 w 1894"/>
                <a:gd name="T5" fmla="*/ 336 h 1325"/>
                <a:gd name="T6" fmla="*/ 1719 w 1894"/>
                <a:gd name="T7" fmla="*/ 489 h 1325"/>
                <a:gd name="T8" fmla="*/ 1894 w 1894"/>
                <a:gd name="T9" fmla="*/ 632 h 1325"/>
                <a:gd name="T10" fmla="*/ 1549 w 1894"/>
                <a:gd name="T11" fmla="*/ 951 h 1325"/>
                <a:gd name="T12" fmla="*/ 1280 w 1894"/>
                <a:gd name="T13" fmla="*/ 1137 h 1325"/>
                <a:gd name="T14" fmla="*/ 955 w 1894"/>
                <a:gd name="T15" fmla="*/ 1325 h 1325"/>
                <a:gd name="T16" fmla="*/ 722 w 1894"/>
                <a:gd name="T17" fmla="*/ 1194 h 1325"/>
                <a:gd name="T18" fmla="*/ 519 w 1894"/>
                <a:gd name="T19" fmla="*/ 1069 h 1325"/>
                <a:gd name="T20" fmla="*/ 366 w 1894"/>
                <a:gd name="T21" fmla="*/ 957 h 1325"/>
                <a:gd name="T22" fmla="*/ 232 w 1894"/>
                <a:gd name="T23" fmla="*/ 852 h 1325"/>
                <a:gd name="T24" fmla="*/ 116 w 1894"/>
                <a:gd name="T25" fmla="*/ 746 h 1325"/>
                <a:gd name="T26" fmla="*/ 0 w 1894"/>
                <a:gd name="T27" fmla="*/ 618 h 1325"/>
                <a:gd name="T28" fmla="*/ 412 w 1894"/>
                <a:gd name="T29" fmla="*/ 282 h 1325"/>
                <a:gd name="T30" fmla="*/ 625 w 1894"/>
                <a:gd name="T31" fmla="*/ 117 h 1325"/>
                <a:gd name="T32" fmla="*/ 759 w 1894"/>
                <a:gd name="T33" fmla="*/ 33 h 1325"/>
                <a:gd name="T34" fmla="*/ 908 w 1894"/>
                <a:gd name="T35" fmla="*/ 0 h 1325"/>
                <a:gd name="T36" fmla="*/ 1082 w 1894"/>
                <a:gd name="T37" fmla="*/ 30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94" h="1325">
                  <a:moveTo>
                    <a:pt x="1082" y="30"/>
                  </a:moveTo>
                  <a:cubicBezTo>
                    <a:pt x="1149" y="59"/>
                    <a:pt x="1239" y="123"/>
                    <a:pt x="1314" y="174"/>
                  </a:cubicBezTo>
                  <a:cubicBezTo>
                    <a:pt x="1389" y="225"/>
                    <a:pt x="1465" y="284"/>
                    <a:pt x="1533" y="336"/>
                  </a:cubicBezTo>
                  <a:cubicBezTo>
                    <a:pt x="1601" y="388"/>
                    <a:pt x="1659" y="440"/>
                    <a:pt x="1719" y="489"/>
                  </a:cubicBezTo>
                  <a:cubicBezTo>
                    <a:pt x="1779" y="538"/>
                    <a:pt x="1796" y="542"/>
                    <a:pt x="1894" y="632"/>
                  </a:cubicBezTo>
                  <a:cubicBezTo>
                    <a:pt x="1828" y="706"/>
                    <a:pt x="1651" y="867"/>
                    <a:pt x="1549" y="951"/>
                  </a:cubicBezTo>
                  <a:cubicBezTo>
                    <a:pt x="1447" y="1035"/>
                    <a:pt x="1379" y="1075"/>
                    <a:pt x="1280" y="1137"/>
                  </a:cubicBezTo>
                  <a:cubicBezTo>
                    <a:pt x="1182" y="1199"/>
                    <a:pt x="1276" y="1148"/>
                    <a:pt x="955" y="1325"/>
                  </a:cubicBezTo>
                  <a:cubicBezTo>
                    <a:pt x="858" y="1281"/>
                    <a:pt x="796" y="1237"/>
                    <a:pt x="722" y="1194"/>
                  </a:cubicBezTo>
                  <a:cubicBezTo>
                    <a:pt x="650" y="1150"/>
                    <a:pt x="578" y="1108"/>
                    <a:pt x="519" y="1069"/>
                  </a:cubicBezTo>
                  <a:cubicBezTo>
                    <a:pt x="460" y="1030"/>
                    <a:pt x="414" y="993"/>
                    <a:pt x="366" y="957"/>
                  </a:cubicBezTo>
                  <a:cubicBezTo>
                    <a:pt x="318" y="921"/>
                    <a:pt x="274" y="887"/>
                    <a:pt x="232" y="852"/>
                  </a:cubicBezTo>
                  <a:cubicBezTo>
                    <a:pt x="190" y="817"/>
                    <a:pt x="155" y="785"/>
                    <a:pt x="116" y="746"/>
                  </a:cubicBezTo>
                  <a:cubicBezTo>
                    <a:pt x="77" y="707"/>
                    <a:pt x="72" y="706"/>
                    <a:pt x="0" y="618"/>
                  </a:cubicBezTo>
                  <a:cubicBezTo>
                    <a:pt x="149" y="489"/>
                    <a:pt x="308" y="365"/>
                    <a:pt x="412" y="282"/>
                  </a:cubicBezTo>
                  <a:cubicBezTo>
                    <a:pt x="516" y="199"/>
                    <a:pt x="567" y="159"/>
                    <a:pt x="625" y="117"/>
                  </a:cubicBezTo>
                  <a:cubicBezTo>
                    <a:pt x="683" y="75"/>
                    <a:pt x="711" y="52"/>
                    <a:pt x="759" y="33"/>
                  </a:cubicBezTo>
                  <a:cubicBezTo>
                    <a:pt x="807" y="14"/>
                    <a:pt x="855" y="0"/>
                    <a:pt x="908" y="0"/>
                  </a:cubicBezTo>
                  <a:cubicBezTo>
                    <a:pt x="962" y="0"/>
                    <a:pt x="1015" y="1"/>
                    <a:pt x="1082" y="30"/>
                  </a:cubicBezTo>
                  <a:close/>
                </a:path>
              </a:pathLst>
            </a:custGeom>
            <a:solidFill>
              <a:srgbClr val="0000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cmpd="sng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4171" name="Freeform 75"/>
            <p:cNvSpPr>
              <a:spLocks/>
            </p:cNvSpPr>
            <p:nvPr/>
          </p:nvSpPr>
          <p:spPr bwMode="auto">
            <a:xfrm>
              <a:off x="3836" y="3365"/>
              <a:ext cx="2483" cy="1724"/>
            </a:xfrm>
            <a:custGeom>
              <a:avLst/>
              <a:gdLst>
                <a:gd name="T0" fmla="*/ 430 w 1896"/>
                <a:gd name="T1" fmla="*/ 1010 h 1374"/>
                <a:gd name="T2" fmla="*/ 840 w 1896"/>
                <a:gd name="T3" fmla="*/ 748 h 1374"/>
                <a:gd name="T4" fmla="*/ 1174 w 1896"/>
                <a:gd name="T5" fmla="*/ 818 h 1374"/>
                <a:gd name="T6" fmla="*/ 1896 w 1896"/>
                <a:gd name="T7" fmla="*/ 1374 h 1374"/>
                <a:gd name="T8" fmla="*/ 1384 w 1896"/>
                <a:gd name="T9" fmla="*/ 818 h 1374"/>
                <a:gd name="T10" fmla="*/ 1522 w 1896"/>
                <a:gd name="T11" fmla="*/ 813 h 1374"/>
                <a:gd name="T12" fmla="*/ 1654 w 1896"/>
                <a:gd name="T13" fmla="*/ 846 h 1374"/>
                <a:gd name="T14" fmla="*/ 1579 w 1896"/>
                <a:gd name="T15" fmla="*/ 785 h 1374"/>
                <a:gd name="T16" fmla="*/ 1466 w 1896"/>
                <a:gd name="T17" fmla="*/ 757 h 1374"/>
                <a:gd name="T18" fmla="*/ 1325 w 1896"/>
                <a:gd name="T19" fmla="*/ 729 h 1374"/>
                <a:gd name="T20" fmla="*/ 1384 w 1896"/>
                <a:gd name="T21" fmla="*/ 676 h 1374"/>
                <a:gd name="T22" fmla="*/ 1490 w 1896"/>
                <a:gd name="T23" fmla="*/ 634 h 1374"/>
                <a:gd name="T24" fmla="*/ 1620 w 1896"/>
                <a:gd name="T25" fmla="*/ 604 h 1374"/>
                <a:gd name="T26" fmla="*/ 1579 w 1896"/>
                <a:gd name="T27" fmla="*/ 590 h 1374"/>
                <a:gd name="T28" fmla="*/ 1430 w 1896"/>
                <a:gd name="T29" fmla="*/ 578 h 1374"/>
                <a:gd name="T30" fmla="*/ 1286 w 1896"/>
                <a:gd name="T31" fmla="*/ 608 h 1374"/>
                <a:gd name="T32" fmla="*/ 1402 w 1896"/>
                <a:gd name="T33" fmla="*/ 494 h 1374"/>
                <a:gd name="T34" fmla="*/ 1510 w 1896"/>
                <a:gd name="T35" fmla="*/ 384 h 1374"/>
                <a:gd name="T36" fmla="*/ 1494 w 1896"/>
                <a:gd name="T37" fmla="*/ 366 h 1374"/>
                <a:gd name="T38" fmla="*/ 1382 w 1896"/>
                <a:gd name="T39" fmla="*/ 414 h 1374"/>
                <a:gd name="T40" fmla="*/ 1272 w 1896"/>
                <a:gd name="T41" fmla="*/ 468 h 1374"/>
                <a:gd name="T42" fmla="*/ 1269 w 1896"/>
                <a:gd name="T43" fmla="*/ 422 h 1374"/>
                <a:gd name="T44" fmla="*/ 1325 w 1896"/>
                <a:gd name="T45" fmla="*/ 282 h 1374"/>
                <a:gd name="T46" fmla="*/ 1486 w 1896"/>
                <a:gd name="T47" fmla="*/ 144 h 1374"/>
                <a:gd name="T48" fmla="*/ 1297 w 1896"/>
                <a:gd name="T49" fmla="*/ 227 h 1374"/>
                <a:gd name="T50" fmla="*/ 1213 w 1896"/>
                <a:gd name="T51" fmla="*/ 338 h 1374"/>
                <a:gd name="T52" fmla="*/ 1157 w 1896"/>
                <a:gd name="T53" fmla="*/ 394 h 1374"/>
                <a:gd name="T54" fmla="*/ 1129 w 1896"/>
                <a:gd name="T55" fmla="*/ 282 h 1374"/>
                <a:gd name="T56" fmla="*/ 1166 w 1896"/>
                <a:gd name="T57" fmla="*/ 116 h 1374"/>
                <a:gd name="T58" fmla="*/ 1157 w 1896"/>
                <a:gd name="T59" fmla="*/ 3 h 1374"/>
                <a:gd name="T60" fmla="*/ 1101 w 1896"/>
                <a:gd name="T61" fmla="*/ 143 h 1374"/>
                <a:gd name="T62" fmla="*/ 1072 w 1896"/>
                <a:gd name="T63" fmla="*/ 254 h 1374"/>
                <a:gd name="T64" fmla="*/ 1016 w 1896"/>
                <a:gd name="T65" fmla="*/ 338 h 1374"/>
                <a:gd name="T66" fmla="*/ 988 w 1896"/>
                <a:gd name="T67" fmla="*/ 254 h 1374"/>
                <a:gd name="T68" fmla="*/ 960 w 1896"/>
                <a:gd name="T69" fmla="*/ 87 h 1374"/>
                <a:gd name="T70" fmla="*/ 932 w 1896"/>
                <a:gd name="T71" fmla="*/ 59 h 1374"/>
                <a:gd name="T72" fmla="*/ 932 w 1896"/>
                <a:gd name="T73" fmla="*/ 227 h 1374"/>
                <a:gd name="T74" fmla="*/ 900 w 1896"/>
                <a:gd name="T75" fmla="*/ 358 h 1374"/>
                <a:gd name="T76" fmla="*/ 791 w 1896"/>
                <a:gd name="T77" fmla="*/ 199 h 1374"/>
                <a:gd name="T78" fmla="*/ 710 w 1896"/>
                <a:gd name="T79" fmla="*/ 16 h 1374"/>
                <a:gd name="T80" fmla="*/ 707 w 1896"/>
                <a:gd name="T81" fmla="*/ 143 h 1374"/>
                <a:gd name="T82" fmla="*/ 763 w 1896"/>
                <a:gd name="T83" fmla="*/ 310 h 1374"/>
                <a:gd name="T84" fmla="*/ 791 w 1896"/>
                <a:gd name="T85" fmla="*/ 394 h 1374"/>
                <a:gd name="T86" fmla="*/ 623 w 1896"/>
                <a:gd name="T87" fmla="*/ 282 h 1374"/>
                <a:gd name="T88" fmla="*/ 528 w 1896"/>
                <a:gd name="T89" fmla="*/ 172 h 1374"/>
                <a:gd name="T90" fmla="*/ 538 w 1896"/>
                <a:gd name="T91" fmla="*/ 254 h 1374"/>
                <a:gd name="T92" fmla="*/ 651 w 1896"/>
                <a:gd name="T93" fmla="*/ 394 h 1374"/>
                <a:gd name="T94" fmla="*/ 623 w 1896"/>
                <a:gd name="T95" fmla="*/ 450 h 1374"/>
                <a:gd name="T96" fmla="*/ 454 w 1896"/>
                <a:gd name="T97" fmla="*/ 394 h 1374"/>
                <a:gd name="T98" fmla="*/ 332 w 1896"/>
                <a:gd name="T99" fmla="*/ 288 h 1374"/>
                <a:gd name="T100" fmla="*/ 482 w 1896"/>
                <a:gd name="T101" fmla="*/ 478 h 1374"/>
                <a:gd name="T102" fmla="*/ 630 w 1896"/>
                <a:gd name="T103" fmla="*/ 552 h 1374"/>
                <a:gd name="T104" fmla="*/ 476 w 1896"/>
                <a:gd name="T105" fmla="*/ 576 h 1374"/>
                <a:gd name="T106" fmla="*/ 370 w 1896"/>
                <a:gd name="T107" fmla="*/ 574 h 1374"/>
                <a:gd name="T108" fmla="*/ 218 w 1896"/>
                <a:gd name="T109" fmla="*/ 508 h 1374"/>
                <a:gd name="T110" fmla="*/ 370 w 1896"/>
                <a:gd name="T111" fmla="*/ 618 h 1374"/>
                <a:gd name="T112" fmla="*/ 538 w 1896"/>
                <a:gd name="T113" fmla="*/ 646 h 1374"/>
                <a:gd name="T114" fmla="*/ 566 w 1896"/>
                <a:gd name="T115" fmla="*/ 674 h 1374"/>
                <a:gd name="T116" fmla="*/ 418 w 1896"/>
                <a:gd name="T117" fmla="*/ 762 h 1374"/>
                <a:gd name="T118" fmla="*/ 240 w 1896"/>
                <a:gd name="T119" fmla="*/ 806 h 1374"/>
                <a:gd name="T120" fmla="*/ 454 w 1896"/>
                <a:gd name="T121" fmla="*/ 813 h 1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96" h="1374">
                  <a:moveTo>
                    <a:pt x="0" y="1364"/>
                  </a:moveTo>
                  <a:lnTo>
                    <a:pt x="202" y="1200"/>
                  </a:lnTo>
                  <a:lnTo>
                    <a:pt x="430" y="1010"/>
                  </a:lnTo>
                  <a:cubicBezTo>
                    <a:pt x="430" y="1010"/>
                    <a:pt x="604" y="874"/>
                    <a:pt x="604" y="874"/>
                  </a:cubicBezTo>
                  <a:cubicBezTo>
                    <a:pt x="604" y="874"/>
                    <a:pt x="695" y="806"/>
                    <a:pt x="735" y="785"/>
                  </a:cubicBezTo>
                  <a:cubicBezTo>
                    <a:pt x="775" y="764"/>
                    <a:pt x="808" y="754"/>
                    <a:pt x="840" y="748"/>
                  </a:cubicBezTo>
                  <a:cubicBezTo>
                    <a:pt x="872" y="742"/>
                    <a:pt x="892" y="738"/>
                    <a:pt x="930" y="740"/>
                  </a:cubicBezTo>
                  <a:cubicBezTo>
                    <a:pt x="968" y="742"/>
                    <a:pt x="1012" y="748"/>
                    <a:pt x="1054" y="760"/>
                  </a:cubicBezTo>
                  <a:cubicBezTo>
                    <a:pt x="1096" y="772"/>
                    <a:pt x="1138" y="794"/>
                    <a:pt x="1174" y="818"/>
                  </a:cubicBezTo>
                  <a:cubicBezTo>
                    <a:pt x="1210" y="842"/>
                    <a:pt x="1229" y="850"/>
                    <a:pt x="1300" y="904"/>
                  </a:cubicBezTo>
                  <a:cubicBezTo>
                    <a:pt x="1371" y="958"/>
                    <a:pt x="1499" y="1063"/>
                    <a:pt x="1606" y="1146"/>
                  </a:cubicBezTo>
                  <a:lnTo>
                    <a:pt x="1896" y="1374"/>
                  </a:lnTo>
                  <a:lnTo>
                    <a:pt x="1354" y="841"/>
                  </a:lnTo>
                  <a:lnTo>
                    <a:pt x="1352" y="822"/>
                  </a:lnTo>
                  <a:cubicBezTo>
                    <a:pt x="1357" y="818"/>
                    <a:pt x="1373" y="820"/>
                    <a:pt x="1384" y="818"/>
                  </a:cubicBezTo>
                  <a:cubicBezTo>
                    <a:pt x="1393" y="818"/>
                    <a:pt x="1404" y="810"/>
                    <a:pt x="1418" y="810"/>
                  </a:cubicBezTo>
                  <a:cubicBezTo>
                    <a:pt x="1432" y="810"/>
                    <a:pt x="1447" y="808"/>
                    <a:pt x="1464" y="808"/>
                  </a:cubicBezTo>
                  <a:cubicBezTo>
                    <a:pt x="1481" y="808"/>
                    <a:pt x="1508" y="808"/>
                    <a:pt x="1522" y="813"/>
                  </a:cubicBezTo>
                  <a:cubicBezTo>
                    <a:pt x="1536" y="818"/>
                    <a:pt x="1541" y="836"/>
                    <a:pt x="1550" y="841"/>
                  </a:cubicBezTo>
                  <a:cubicBezTo>
                    <a:pt x="1559" y="846"/>
                    <a:pt x="1580" y="848"/>
                    <a:pt x="1594" y="848"/>
                  </a:cubicBezTo>
                  <a:cubicBezTo>
                    <a:pt x="1608" y="848"/>
                    <a:pt x="1654" y="851"/>
                    <a:pt x="1654" y="846"/>
                  </a:cubicBezTo>
                  <a:cubicBezTo>
                    <a:pt x="1658" y="845"/>
                    <a:pt x="1630" y="843"/>
                    <a:pt x="1620" y="840"/>
                  </a:cubicBezTo>
                  <a:cubicBezTo>
                    <a:pt x="1610" y="837"/>
                    <a:pt x="1599" y="835"/>
                    <a:pt x="1592" y="826"/>
                  </a:cubicBezTo>
                  <a:cubicBezTo>
                    <a:pt x="1592" y="826"/>
                    <a:pt x="1588" y="800"/>
                    <a:pt x="1579" y="785"/>
                  </a:cubicBezTo>
                  <a:cubicBezTo>
                    <a:pt x="1570" y="770"/>
                    <a:pt x="1556" y="766"/>
                    <a:pt x="1556" y="766"/>
                  </a:cubicBezTo>
                  <a:cubicBezTo>
                    <a:pt x="1556" y="766"/>
                    <a:pt x="1536" y="759"/>
                    <a:pt x="1522" y="757"/>
                  </a:cubicBezTo>
                  <a:cubicBezTo>
                    <a:pt x="1522" y="757"/>
                    <a:pt x="1485" y="757"/>
                    <a:pt x="1466" y="757"/>
                  </a:cubicBezTo>
                  <a:cubicBezTo>
                    <a:pt x="1447" y="757"/>
                    <a:pt x="1429" y="757"/>
                    <a:pt x="1410" y="757"/>
                  </a:cubicBezTo>
                  <a:cubicBezTo>
                    <a:pt x="1391" y="757"/>
                    <a:pt x="1368" y="762"/>
                    <a:pt x="1354" y="757"/>
                  </a:cubicBezTo>
                  <a:lnTo>
                    <a:pt x="1325" y="729"/>
                  </a:lnTo>
                  <a:lnTo>
                    <a:pt x="1297" y="729"/>
                  </a:lnTo>
                  <a:cubicBezTo>
                    <a:pt x="1302" y="724"/>
                    <a:pt x="1339" y="711"/>
                    <a:pt x="1354" y="702"/>
                  </a:cubicBezTo>
                  <a:cubicBezTo>
                    <a:pt x="1368" y="698"/>
                    <a:pt x="1375" y="681"/>
                    <a:pt x="1384" y="676"/>
                  </a:cubicBezTo>
                  <a:cubicBezTo>
                    <a:pt x="1393" y="671"/>
                    <a:pt x="1412" y="671"/>
                    <a:pt x="1426" y="662"/>
                  </a:cubicBezTo>
                  <a:cubicBezTo>
                    <a:pt x="1440" y="653"/>
                    <a:pt x="1452" y="651"/>
                    <a:pt x="1466" y="646"/>
                  </a:cubicBezTo>
                  <a:cubicBezTo>
                    <a:pt x="1480" y="641"/>
                    <a:pt x="1481" y="639"/>
                    <a:pt x="1490" y="634"/>
                  </a:cubicBezTo>
                  <a:cubicBezTo>
                    <a:pt x="1499" y="629"/>
                    <a:pt x="1508" y="623"/>
                    <a:pt x="1522" y="618"/>
                  </a:cubicBezTo>
                  <a:cubicBezTo>
                    <a:pt x="1536" y="613"/>
                    <a:pt x="1565" y="623"/>
                    <a:pt x="1579" y="618"/>
                  </a:cubicBezTo>
                  <a:cubicBezTo>
                    <a:pt x="1595" y="616"/>
                    <a:pt x="1607" y="609"/>
                    <a:pt x="1620" y="604"/>
                  </a:cubicBezTo>
                  <a:cubicBezTo>
                    <a:pt x="1633" y="599"/>
                    <a:pt x="1681" y="566"/>
                    <a:pt x="1674" y="564"/>
                  </a:cubicBezTo>
                  <a:cubicBezTo>
                    <a:pt x="1675" y="561"/>
                    <a:pt x="1640" y="580"/>
                    <a:pt x="1624" y="584"/>
                  </a:cubicBezTo>
                  <a:cubicBezTo>
                    <a:pt x="1608" y="588"/>
                    <a:pt x="1596" y="591"/>
                    <a:pt x="1579" y="590"/>
                  </a:cubicBezTo>
                  <a:cubicBezTo>
                    <a:pt x="1556" y="590"/>
                    <a:pt x="1541" y="580"/>
                    <a:pt x="1522" y="580"/>
                  </a:cubicBezTo>
                  <a:cubicBezTo>
                    <a:pt x="1503" y="580"/>
                    <a:pt x="1484" y="574"/>
                    <a:pt x="1470" y="574"/>
                  </a:cubicBezTo>
                  <a:cubicBezTo>
                    <a:pt x="1456" y="574"/>
                    <a:pt x="1444" y="578"/>
                    <a:pt x="1430" y="578"/>
                  </a:cubicBezTo>
                  <a:cubicBezTo>
                    <a:pt x="1416" y="578"/>
                    <a:pt x="1396" y="590"/>
                    <a:pt x="1382" y="590"/>
                  </a:cubicBezTo>
                  <a:cubicBezTo>
                    <a:pt x="1368" y="590"/>
                    <a:pt x="1363" y="598"/>
                    <a:pt x="1334" y="598"/>
                  </a:cubicBezTo>
                  <a:cubicBezTo>
                    <a:pt x="1305" y="598"/>
                    <a:pt x="1287" y="614"/>
                    <a:pt x="1286" y="608"/>
                  </a:cubicBezTo>
                  <a:lnTo>
                    <a:pt x="1325" y="562"/>
                  </a:lnTo>
                  <a:lnTo>
                    <a:pt x="1354" y="534"/>
                  </a:lnTo>
                  <a:lnTo>
                    <a:pt x="1402" y="494"/>
                  </a:lnTo>
                  <a:cubicBezTo>
                    <a:pt x="1414" y="481"/>
                    <a:pt x="1416" y="469"/>
                    <a:pt x="1424" y="456"/>
                  </a:cubicBezTo>
                  <a:cubicBezTo>
                    <a:pt x="1432" y="444"/>
                    <a:pt x="1438" y="427"/>
                    <a:pt x="1450" y="416"/>
                  </a:cubicBezTo>
                  <a:cubicBezTo>
                    <a:pt x="1462" y="405"/>
                    <a:pt x="1491" y="392"/>
                    <a:pt x="1510" y="384"/>
                  </a:cubicBezTo>
                  <a:cubicBezTo>
                    <a:pt x="1529" y="376"/>
                    <a:pt x="1582" y="373"/>
                    <a:pt x="1586" y="370"/>
                  </a:cubicBezTo>
                  <a:cubicBezTo>
                    <a:pt x="1590" y="367"/>
                    <a:pt x="1547" y="367"/>
                    <a:pt x="1532" y="366"/>
                  </a:cubicBezTo>
                  <a:cubicBezTo>
                    <a:pt x="1517" y="365"/>
                    <a:pt x="1506" y="363"/>
                    <a:pt x="1494" y="366"/>
                  </a:cubicBezTo>
                  <a:cubicBezTo>
                    <a:pt x="1478" y="368"/>
                    <a:pt x="1472" y="381"/>
                    <a:pt x="1458" y="386"/>
                  </a:cubicBezTo>
                  <a:cubicBezTo>
                    <a:pt x="1444" y="391"/>
                    <a:pt x="1423" y="389"/>
                    <a:pt x="1410" y="394"/>
                  </a:cubicBezTo>
                  <a:cubicBezTo>
                    <a:pt x="1397" y="399"/>
                    <a:pt x="1394" y="408"/>
                    <a:pt x="1382" y="414"/>
                  </a:cubicBezTo>
                  <a:cubicBezTo>
                    <a:pt x="1370" y="420"/>
                    <a:pt x="1350" y="426"/>
                    <a:pt x="1336" y="432"/>
                  </a:cubicBezTo>
                  <a:lnTo>
                    <a:pt x="1298" y="452"/>
                  </a:lnTo>
                  <a:lnTo>
                    <a:pt x="1272" y="468"/>
                  </a:lnTo>
                  <a:lnTo>
                    <a:pt x="1220" y="484"/>
                  </a:lnTo>
                  <a:lnTo>
                    <a:pt x="1238" y="452"/>
                  </a:lnTo>
                  <a:lnTo>
                    <a:pt x="1269" y="422"/>
                  </a:lnTo>
                  <a:lnTo>
                    <a:pt x="1297" y="366"/>
                  </a:lnTo>
                  <a:cubicBezTo>
                    <a:pt x="1302" y="347"/>
                    <a:pt x="1292" y="324"/>
                    <a:pt x="1297" y="310"/>
                  </a:cubicBezTo>
                  <a:cubicBezTo>
                    <a:pt x="1302" y="296"/>
                    <a:pt x="1320" y="296"/>
                    <a:pt x="1325" y="282"/>
                  </a:cubicBezTo>
                  <a:cubicBezTo>
                    <a:pt x="1330" y="268"/>
                    <a:pt x="1316" y="241"/>
                    <a:pt x="1325" y="227"/>
                  </a:cubicBezTo>
                  <a:cubicBezTo>
                    <a:pt x="1334" y="213"/>
                    <a:pt x="1355" y="213"/>
                    <a:pt x="1382" y="199"/>
                  </a:cubicBezTo>
                  <a:lnTo>
                    <a:pt x="1486" y="144"/>
                  </a:lnTo>
                  <a:lnTo>
                    <a:pt x="1394" y="174"/>
                  </a:lnTo>
                  <a:lnTo>
                    <a:pt x="1325" y="199"/>
                  </a:lnTo>
                  <a:lnTo>
                    <a:pt x="1297" y="227"/>
                  </a:lnTo>
                  <a:lnTo>
                    <a:pt x="1269" y="254"/>
                  </a:lnTo>
                  <a:lnTo>
                    <a:pt x="1241" y="282"/>
                  </a:lnTo>
                  <a:lnTo>
                    <a:pt x="1213" y="338"/>
                  </a:lnTo>
                  <a:lnTo>
                    <a:pt x="1194" y="372"/>
                  </a:lnTo>
                  <a:lnTo>
                    <a:pt x="1157" y="394"/>
                  </a:lnTo>
                  <a:lnTo>
                    <a:pt x="1157" y="394"/>
                  </a:lnTo>
                  <a:lnTo>
                    <a:pt x="1136" y="402"/>
                  </a:lnTo>
                  <a:lnTo>
                    <a:pt x="1124" y="338"/>
                  </a:lnTo>
                  <a:lnTo>
                    <a:pt x="1129" y="282"/>
                  </a:lnTo>
                  <a:lnTo>
                    <a:pt x="1157" y="227"/>
                  </a:lnTo>
                  <a:lnTo>
                    <a:pt x="1157" y="171"/>
                  </a:lnTo>
                  <a:cubicBezTo>
                    <a:pt x="1158" y="153"/>
                    <a:pt x="1161" y="130"/>
                    <a:pt x="1166" y="116"/>
                  </a:cubicBezTo>
                  <a:cubicBezTo>
                    <a:pt x="1171" y="102"/>
                    <a:pt x="1182" y="96"/>
                    <a:pt x="1185" y="87"/>
                  </a:cubicBezTo>
                  <a:cubicBezTo>
                    <a:pt x="1188" y="78"/>
                    <a:pt x="1190" y="73"/>
                    <a:pt x="1185" y="59"/>
                  </a:cubicBezTo>
                  <a:cubicBezTo>
                    <a:pt x="1180" y="45"/>
                    <a:pt x="1162" y="3"/>
                    <a:pt x="1157" y="3"/>
                  </a:cubicBezTo>
                  <a:lnTo>
                    <a:pt x="1157" y="59"/>
                  </a:lnTo>
                  <a:cubicBezTo>
                    <a:pt x="1157" y="59"/>
                    <a:pt x="1155" y="84"/>
                    <a:pt x="1146" y="98"/>
                  </a:cubicBezTo>
                  <a:cubicBezTo>
                    <a:pt x="1137" y="112"/>
                    <a:pt x="1109" y="131"/>
                    <a:pt x="1101" y="143"/>
                  </a:cubicBezTo>
                  <a:cubicBezTo>
                    <a:pt x="1092" y="157"/>
                    <a:pt x="1102" y="170"/>
                    <a:pt x="1098" y="182"/>
                  </a:cubicBezTo>
                  <a:cubicBezTo>
                    <a:pt x="1094" y="194"/>
                    <a:pt x="1078" y="202"/>
                    <a:pt x="1074" y="214"/>
                  </a:cubicBezTo>
                  <a:cubicBezTo>
                    <a:pt x="1070" y="226"/>
                    <a:pt x="1072" y="243"/>
                    <a:pt x="1072" y="254"/>
                  </a:cubicBezTo>
                  <a:lnTo>
                    <a:pt x="1066" y="284"/>
                  </a:lnTo>
                  <a:cubicBezTo>
                    <a:pt x="1062" y="294"/>
                    <a:pt x="1058" y="303"/>
                    <a:pt x="1050" y="312"/>
                  </a:cubicBezTo>
                  <a:cubicBezTo>
                    <a:pt x="1042" y="321"/>
                    <a:pt x="1026" y="329"/>
                    <a:pt x="1016" y="338"/>
                  </a:cubicBezTo>
                  <a:lnTo>
                    <a:pt x="988" y="366"/>
                  </a:lnTo>
                  <a:lnTo>
                    <a:pt x="988" y="310"/>
                  </a:lnTo>
                  <a:lnTo>
                    <a:pt x="988" y="254"/>
                  </a:lnTo>
                  <a:lnTo>
                    <a:pt x="988" y="199"/>
                  </a:lnTo>
                  <a:lnTo>
                    <a:pt x="960" y="143"/>
                  </a:lnTo>
                  <a:lnTo>
                    <a:pt x="960" y="87"/>
                  </a:lnTo>
                  <a:lnTo>
                    <a:pt x="934" y="0"/>
                  </a:lnTo>
                  <a:lnTo>
                    <a:pt x="932" y="3"/>
                  </a:lnTo>
                  <a:lnTo>
                    <a:pt x="932" y="59"/>
                  </a:lnTo>
                  <a:lnTo>
                    <a:pt x="904" y="115"/>
                  </a:lnTo>
                  <a:lnTo>
                    <a:pt x="908" y="164"/>
                  </a:lnTo>
                  <a:lnTo>
                    <a:pt x="932" y="227"/>
                  </a:lnTo>
                  <a:lnTo>
                    <a:pt x="932" y="282"/>
                  </a:lnTo>
                  <a:lnTo>
                    <a:pt x="928" y="328"/>
                  </a:lnTo>
                  <a:lnTo>
                    <a:pt x="900" y="358"/>
                  </a:lnTo>
                  <a:lnTo>
                    <a:pt x="862" y="312"/>
                  </a:lnTo>
                  <a:lnTo>
                    <a:pt x="814" y="264"/>
                  </a:lnTo>
                  <a:lnTo>
                    <a:pt x="791" y="199"/>
                  </a:lnTo>
                  <a:lnTo>
                    <a:pt x="763" y="171"/>
                  </a:lnTo>
                  <a:cubicBezTo>
                    <a:pt x="754" y="157"/>
                    <a:pt x="744" y="141"/>
                    <a:pt x="735" y="115"/>
                  </a:cubicBezTo>
                  <a:cubicBezTo>
                    <a:pt x="726" y="89"/>
                    <a:pt x="715" y="25"/>
                    <a:pt x="710" y="16"/>
                  </a:cubicBezTo>
                  <a:lnTo>
                    <a:pt x="707" y="59"/>
                  </a:lnTo>
                  <a:lnTo>
                    <a:pt x="707" y="115"/>
                  </a:lnTo>
                  <a:lnTo>
                    <a:pt x="707" y="143"/>
                  </a:lnTo>
                  <a:lnTo>
                    <a:pt x="735" y="199"/>
                  </a:lnTo>
                  <a:lnTo>
                    <a:pt x="735" y="254"/>
                  </a:lnTo>
                  <a:lnTo>
                    <a:pt x="763" y="310"/>
                  </a:lnTo>
                  <a:lnTo>
                    <a:pt x="791" y="338"/>
                  </a:lnTo>
                  <a:lnTo>
                    <a:pt x="791" y="366"/>
                  </a:lnTo>
                  <a:lnTo>
                    <a:pt x="791" y="394"/>
                  </a:lnTo>
                  <a:lnTo>
                    <a:pt x="707" y="366"/>
                  </a:lnTo>
                  <a:cubicBezTo>
                    <a:pt x="688" y="352"/>
                    <a:pt x="693" y="324"/>
                    <a:pt x="679" y="310"/>
                  </a:cubicBezTo>
                  <a:cubicBezTo>
                    <a:pt x="665" y="296"/>
                    <a:pt x="642" y="296"/>
                    <a:pt x="623" y="282"/>
                  </a:cubicBezTo>
                  <a:lnTo>
                    <a:pt x="566" y="227"/>
                  </a:lnTo>
                  <a:lnTo>
                    <a:pt x="546" y="200"/>
                  </a:lnTo>
                  <a:cubicBezTo>
                    <a:pt x="540" y="191"/>
                    <a:pt x="539" y="185"/>
                    <a:pt x="528" y="172"/>
                  </a:cubicBezTo>
                  <a:cubicBezTo>
                    <a:pt x="521" y="162"/>
                    <a:pt x="482" y="116"/>
                    <a:pt x="482" y="122"/>
                  </a:cubicBezTo>
                  <a:cubicBezTo>
                    <a:pt x="482" y="128"/>
                    <a:pt x="517" y="184"/>
                    <a:pt x="526" y="206"/>
                  </a:cubicBezTo>
                  <a:cubicBezTo>
                    <a:pt x="533" y="225"/>
                    <a:pt x="533" y="240"/>
                    <a:pt x="538" y="254"/>
                  </a:cubicBezTo>
                  <a:cubicBezTo>
                    <a:pt x="545" y="271"/>
                    <a:pt x="552" y="296"/>
                    <a:pt x="566" y="310"/>
                  </a:cubicBezTo>
                  <a:cubicBezTo>
                    <a:pt x="580" y="324"/>
                    <a:pt x="609" y="324"/>
                    <a:pt x="623" y="338"/>
                  </a:cubicBezTo>
                  <a:lnTo>
                    <a:pt x="651" y="394"/>
                  </a:lnTo>
                  <a:lnTo>
                    <a:pt x="679" y="450"/>
                  </a:lnTo>
                  <a:lnTo>
                    <a:pt x="679" y="478"/>
                  </a:lnTo>
                  <a:lnTo>
                    <a:pt x="623" y="450"/>
                  </a:lnTo>
                  <a:lnTo>
                    <a:pt x="564" y="418"/>
                  </a:lnTo>
                  <a:lnTo>
                    <a:pt x="516" y="416"/>
                  </a:lnTo>
                  <a:lnTo>
                    <a:pt x="454" y="394"/>
                  </a:lnTo>
                  <a:lnTo>
                    <a:pt x="400" y="376"/>
                  </a:lnTo>
                  <a:cubicBezTo>
                    <a:pt x="386" y="367"/>
                    <a:pt x="379" y="357"/>
                    <a:pt x="368" y="342"/>
                  </a:cubicBezTo>
                  <a:cubicBezTo>
                    <a:pt x="362" y="326"/>
                    <a:pt x="332" y="279"/>
                    <a:pt x="332" y="288"/>
                  </a:cubicBezTo>
                  <a:cubicBezTo>
                    <a:pt x="332" y="297"/>
                    <a:pt x="354" y="372"/>
                    <a:pt x="370" y="394"/>
                  </a:cubicBezTo>
                  <a:cubicBezTo>
                    <a:pt x="386" y="412"/>
                    <a:pt x="407" y="408"/>
                    <a:pt x="426" y="422"/>
                  </a:cubicBezTo>
                  <a:lnTo>
                    <a:pt x="482" y="478"/>
                  </a:lnTo>
                  <a:cubicBezTo>
                    <a:pt x="496" y="492"/>
                    <a:pt x="495" y="500"/>
                    <a:pt x="510" y="506"/>
                  </a:cubicBezTo>
                  <a:cubicBezTo>
                    <a:pt x="524" y="511"/>
                    <a:pt x="550" y="508"/>
                    <a:pt x="570" y="516"/>
                  </a:cubicBezTo>
                  <a:lnTo>
                    <a:pt x="630" y="552"/>
                  </a:lnTo>
                  <a:lnTo>
                    <a:pt x="576" y="554"/>
                  </a:lnTo>
                  <a:lnTo>
                    <a:pt x="510" y="562"/>
                  </a:lnTo>
                  <a:lnTo>
                    <a:pt x="476" y="576"/>
                  </a:lnTo>
                  <a:lnTo>
                    <a:pt x="428" y="582"/>
                  </a:lnTo>
                  <a:lnTo>
                    <a:pt x="408" y="572"/>
                  </a:lnTo>
                  <a:lnTo>
                    <a:pt x="370" y="574"/>
                  </a:lnTo>
                  <a:cubicBezTo>
                    <a:pt x="357" y="576"/>
                    <a:pt x="342" y="584"/>
                    <a:pt x="328" y="582"/>
                  </a:cubicBezTo>
                  <a:cubicBezTo>
                    <a:pt x="314" y="577"/>
                    <a:pt x="304" y="573"/>
                    <a:pt x="285" y="562"/>
                  </a:cubicBezTo>
                  <a:lnTo>
                    <a:pt x="218" y="508"/>
                  </a:lnTo>
                  <a:lnTo>
                    <a:pt x="278" y="592"/>
                  </a:lnTo>
                  <a:lnTo>
                    <a:pt x="313" y="618"/>
                  </a:lnTo>
                  <a:lnTo>
                    <a:pt x="370" y="618"/>
                  </a:lnTo>
                  <a:lnTo>
                    <a:pt x="426" y="646"/>
                  </a:lnTo>
                  <a:lnTo>
                    <a:pt x="482" y="646"/>
                  </a:lnTo>
                  <a:lnTo>
                    <a:pt x="538" y="646"/>
                  </a:lnTo>
                  <a:lnTo>
                    <a:pt x="595" y="646"/>
                  </a:lnTo>
                  <a:lnTo>
                    <a:pt x="595" y="674"/>
                  </a:lnTo>
                  <a:cubicBezTo>
                    <a:pt x="590" y="679"/>
                    <a:pt x="580" y="669"/>
                    <a:pt x="566" y="674"/>
                  </a:cubicBezTo>
                  <a:cubicBezTo>
                    <a:pt x="552" y="679"/>
                    <a:pt x="529" y="688"/>
                    <a:pt x="510" y="702"/>
                  </a:cubicBezTo>
                  <a:cubicBezTo>
                    <a:pt x="493" y="714"/>
                    <a:pt x="479" y="738"/>
                    <a:pt x="464" y="748"/>
                  </a:cubicBezTo>
                  <a:cubicBezTo>
                    <a:pt x="450" y="757"/>
                    <a:pt x="427" y="757"/>
                    <a:pt x="418" y="762"/>
                  </a:cubicBezTo>
                  <a:cubicBezTo>
                    <a:pt x="409" y="767"/>
                    <a:pt x="415" y="777"/>
                    <a:pt x="398" y="785"/>
                  </a:cubicBezTo>
                  <a:cubicBezTo>
                    <a:pt x="381" y="793"/>
                    <a:pt x="339" y="810"/>
                    <a:pt x="313" y="813"/>
                  </a:cubicBezTo>
                  <a:cubicBezTo>
                    <a:pt x="287" y="816"/>
                    <a:pt x="240" y="801"/>
                    <a:pt x="240" y="806"/>
                  </a:cubicBezTo>
                  <a:cubicBezTo>
                    <a:pt x="240" y="811"/>
                    <a:pt x="287" y="840"/>
                    <a:pt x="313" y="841"/>
                  </a:cubicBezTo>
                  <a:cubicBezTo>
                    <a:pt x="339" y="842"/>
                    <a:pt x="375" y="818"/>
                    <a:pt x="398" y="813"/>
                  </a:cubicBezTo>
                  <a:lnTo>
                    <a:pt x="454" y="813"/>
                  </a:lnTo>
                  <a:lnTo>
                    <a:pt x="538" y="813"/>
                  </a:lnTo>
                  <a:cubicBezTo>
                    <a:pt x="538" y="813"/>
                    <a:pt x="0" y="1364"/>
                    <a:pt x="0" y="136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4172" name="WordArt 76"/>
            <p:cNvSpPr>
              <a:spLocks noChangeArrowheads="1" noChangeShapeType="1" noTextEdit="1"/>
            </p:cNvSpPr>
            <p:nvPr/>
          </p:nvSpPr>
          <p:spPr bwMode="auto">
            <a:xfrm>
              <a:off x="3860" y="2155"/>
              <a:ext cx="421" cy="519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pt-BR" sz="3600" kern="10">
                  <a:ln w="12700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latin typeface="PenguinLight"/>
                </a:rPr>
                <a:t>U</a:t>
              </a:r>
            </a:p>
          </p:txBody>
        </p:sp>
        <p:sp>
          <p:nvSpPr>
            <p:cNvPr id="4173" name="WordArt 77"/>
            <p:cNvSpPr>
              <a:spLocks noChangeArrowheads="1" noChangeShapeType="1" noTextEdit="1"/>
            </p:cNvSpPr>
            <p:nvPr/>
          </p:nvSpPr>
          <p:spPr bwMode="auto">
            <a:xfrm>
              <a:off x="4590" y="2155"/>
              <a:ext cx="326" cy="519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pt-BR" sz="3600" kern="10">
                  <a:ln w="12700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latin typeface="PenguinLight"/>
                </a:rPr>
                <a:t>F</a:t>
              </a:r>
            </a:p>
          </p:txBody>
        </p:sp>
        <p:sp>
          <p:nvSpPr>
            <p:cNvPr id="4174" name="WordArt 78"/>
            <p:cNvSpPr>
              <a:spLocks noChangeArrowheads="1" noChangeShapeType="1" noTextEdit="1"/>
            </p:cNvSpPr>
            <p:nvPr/>
          </p:nvSpPr>
          <p:spPr bwMode="auto">
            <a:xfrm>
              <a:off x="5172" y="2155"/>
              <a:ext cx="435" cy="519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pt-BR" sz="3600" kern="10">
                  <a:ln w="12700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latin typeface="PenguinLight"/>
                </a:rPr>
                <a:t>C</a:t>
              </a:r>
            </a:p>
          </p:txBody>
        </p:sp>
        <p:sp>
          <p:nvSpPr>
            <p:cNvPr id="4175" name="WordArt 79"/>
            <p:cNvSpPr>
              <a:spLocks noChangeArrowheads="1" noChangeShapeType="1" noTextEdit="1"/>
            </p:cNvSpPr>
            <p:nvPr/>
          </p:nvSpPr>
          <p:spPr bwMode="auto">
            <a:xfrm>
              <a:off x="5838" y="2155"/>
              <a:ext cx="453" cy="519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pt-BR" sz="3600" kern="10">
                  <a:ln w="12700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latin typeface="Penguin"/>
                </a:rPr>
                <a:t>G</a:t>
              </a:r>
            </a:p>
          </p:txBody>
        </p:sp>
        <p:sp>
          <p:nvSpPr>
            <p:cNvPr id="4176" name="Freeform 80"/>
            <p:cNvSpPr>
              <a:spLocks/>
            </p:cNvSpPr>
            <p:nvPr/>
          </p:nvSpPr>
          <p:spPr bwMode="auto">
            <a:xfrm>
              <a:off x="6642" y="5229"/>
              <a:ext cx="1158" cy="1081"/>
            </a:xfrm>
            <a:custGeom>
              <a:avLst/>
              <a:gdLst>
                <a:gd name="T0" fmla="*/ 0 w 882"/>
                <a:gd name="T1" fmla="*/ 534 h 858"/>
                <a:gd name="T2" fmla="*/ 630 w 882"/>
                <a:gd name="T3" fmla="*/ 0 h 858"/>
                <a:gd name="T4" fmla="*/ 576 w 882"/>
                <a:gd name="T5" fmla="*/ 324 h 858"/>
                <a:gd name="T6" fmla="*/ 882 w 882"/>
                <a:gd name="T7" fmla="*/ 354 h 858"/>
                <a:gd name="T8" fmla="*/ 252 w 882"/>
                <a:gd name="T9" fmla="*/ 858 h 858"/>
                <a:gd name="T10" fmla="*/ 0 w 882"/>
                <a:gd name="T11" fmla="*/ 534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2" h="858">
                  <a:moveTo>
                    <a:pt x="0" y="534"/>
                  </a:moveTo>
                  <a:lnTo>
                    <a:pt x="630" y="0"/>
                  </a:lnTo>
                  <a:lnTo>
                    <a:pt x="576" y="324"/>
                  </a:lnTo>
                  <a:lnTo>
                    <a:pt x="882" y="354"/>
                  </a:lnTo>
                  <a:lnTo>
                    <a:pt x="252" y="858"/>
                  </a:lnTo>
                  <a:lnTo>
                    <a:pt x="0" y="534"/>
                  </a:lnTo>
                  <a:close/>
                </a:path>
              </a:pathLst>
            </a:custGeom>
            <a:solidFill>
              <a:srgbClr val="0000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4177" name="Freeform 81"/>
            <p:cNvSpPr>
              <a:spLocks/>
            </p:cNvSpPr>
            <p:nvPr/>
          </p:nvSpPr>
          <p:spPr bwMode="auto">
            <a:xfrm flipH="1">
              <a:off x="2355" y="5201"/>
              <a:ext cx="1158" cy="1077"/>
            </a:xfrm>
            <a:custGeom>
              <a:avLst/>
              <a:gdLst>
                <a:gd name="T0" fmla="*/ 0 w 882"/>
                <a:gd name="T1" fmla="*/ 534 h 858"/>
                <a:gd name="T2" fmla="*/ 630 w 882"/>
                <a:gd name="T3" fmla="*/ 0 h 858"/>
                <a:gd name="T4" fmla="*/ 576 w 882"/>
                <a:gd name="T5" fmla="*/ 324 h 858"/>
                <a:gd name="T6" fmla="*/ 882 w 882"/>
                <a:gd name="T7" fmla="*/ 354 h 858"/>
                <a:gd name="T8" fmla="*/ 252 w 882"/>
                <a:gd name="T9" fmla="*/ 858 h 858"/>
                <a:gd name="T10" fmla="*/ 0 w 882"/>
                <a:gd name="T11" fmla="*/ 534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2" h="858">
                  <a:moveTo>
                    <a:pt x="0" y="534"/>
                  </a:moveTo>
                  <a:lnTo>
                    <a:pt x="630" y="0"/>
                  </a:lnTo>
                  <a:lnTo>
                    <a:pt x="576" y="324"/>
                  </a:lnTo>
                  <a:lnTo>
                    <a:pt x="882" y="354"/>
                  </a:lnTo>
                  <a:lnTo>
                    <a:pt x="252" y="858"/>
                  </a:lnTo>
                  <a:lnTo>
                    <a:pt x="0" y="534"/>
                  </a:lnTo>
                  <a:close/>
                </a:path>
              </a:pathLst>
            </a:custGeom>
            <a:solidFill>
              <a:srgbClr val="0000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4178" name="Freeform 82"/>
            <p:cNvSpPr>
              <a:spLocks/>
            </p:cNvSpPr>
            <p:nvPr/>
          </p:nvSpPr>
          <p:spPr bwMode="auto">
            <a:xfrm>
              <a:off x="2671" y="5871"/>
              <a:ext cx="842" cy="481"/>
            </a:xfrm>
            <a:custGeom>
              <a:avLst/>
              <a:gdLst>
                <a:gd name="T0" fmla="*/ 294 w 624"/>
                <a:gd name="T1" fmla="*/ 0 h 384"/>
                <a:gd name="T2" fmla="*/ 624 w 624"/>
                <a:gd name="T3" fmla="*/ 0 h 384"/>
                <a:gd name="T4" fmla="*/ 324 w 624"/>
                <a:gd name="T5" fmla="*/ 384 h 384"/>
                <a:gd name="T6" fmla="*/ 0 w 624"/>
                <a:gd name="T7" fmla="*/ 384 h 384"/>
                <a:gd name="T8" fmla="*/ 294 w 624"/>
                <a:gd name="T9" fmla="*/ 0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4" h="384">
                  <a:moveTo>
                    <a:pt x="294" y="0"/>
                  </a:moveTo>
                  <a:lnTo>
                    <a:pt x="624" y="0"/>
                  </a:lnTo>
                  <a:lnTo>
                    <a:pt x="324" y="384"/>
                  </a:lnTo>
                  <a:lnTo>
                    <a:pt x="0" y="384"/>
                  </a:lnTo>
                  <a:lnTo>
                    <a:pt x="294" y="0"/>
                  </a:lnTo>
                  <a:close/>
                </a:path>
              </a:pathLst>
            </a:custGeom>
            <a:solidFill>
              <a:srgbClr val="00002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4179" name="Freeform 83"/>
            <p:cNvSpPr>
              <a:spLocks/>
            </p:cNvSpPr>
            <p:nvPr/>
          </p:nvSpPr>
          <p:spPr bwMode="auto">
            <a:xfrm>
              <a:off x="6642" y="5910"/>
              <a:ext cx="832" cy="480"/>
            </a:xfrm>
            <a:custGeom>
              <a:avLst/>
              <a:gdLst>
                <a:gd name="T0" fmla="*/ 345 w 633"/>
                <a:gd name="T1" fmla="*/ 13 h 384"/>
                <a:gd name="T2" fmla="*/ 0 w 633"/>
                <a:gd name="T3" fmla="*/ 0 h 384"/>
                <a:gd name="T4" fmla="*/ 309 w 633"/>
                <a:gd name="T5" fmla="*/ 384 h 384"/>
                <a:gd name="T6" fmla="*/ 633 w 633"/>
                <a:gd name="T7" fmla="*/ 377 h 384"/>
                <a:gd name="T8" fmla="*/ 345 w 633"/>
                <a:gd name="T9" fmla="*/ 1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84">
                  <a:moveTo>
                    <a:pt x="345" y="13"/>
                  </a:moveTo>
                  <a:lnTo>
                    <a:pt x="0" y="0"/>
                  </a:lnTo>
                  <a:lnTo>
                    <a:pt x="309" y="384"/>
                  </a:lnTo>
                  <a:lnTo>
                    <a:pt x="633" y="377"/>
                  </a:lnTo>
                  <a:lnTo>
                    <a:pt x="345" y="13"/>
                  </a:lnTo>
                  <a:close/>
                </a:path>
              </a:pathLst>
            </a:custGeom>
            <a:solidFill>
              <a:srgbClr val="00002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4180" name="Freeform 84"/>
            <p:cNvSpPr>
              <a:spLocks/>
            </p:cNvSpPr>
            <p:nvPr/>
          </p:nvSpPr>
          <p:spPr bwMode="auto">
            <a:xfrm>
              <a:off x="2678" y="5903"/>
              <a:ext cx="4792" cy="1263"/>
            </a:xfrm>
            <a:custGeom>
              <a:avLst/>
              <a:gdLst>
                <a:gd name="T0" fmla="*/ 0 w 3654"/>
                <a:gd name="T1" fmla="*/ 356 h 1005"/>
                <a:gd name="T2" fmla="*/ 278 w 3654"/>
                <a:gd name="T3" fmla="*/ 0 h 1005"/>
                <a:gd name="T4" fmla="*/ 456 w 3654"/>
                <a:gd name="T5" fmla="*/ 142 h 1005"/>
                <a:gd name="T6" fmla="*/ 750 w 3654"/>
                <a:gd name="T7" fmla="*/ 296 h 1005"/>
                <a:gd name="T8" fmla="*/ 1042 w 3654"/>
                <a:gd name="T9" fmla="*/ 392 h 1005"/>
                <a:gd name="T10" fmla="*/ 1356 w 3654"/>
                <a:gd name="T11" fmla="*/ 454 h 1005"/>
                <a:gd name="T12" fmla="*/ 1688 w 3654"/>
                <a:gd name="T13" fmla="*/ 480 h 1005"/>
                <a:gd name="T14" fmla="*/ 2024 w 3654"/>
                <a:gd name="T15" fmla="*/ 478 h 1005"/>
                <a:gd name="T16" fmla="*/ 2496 w 3654"/>
                <a:gd name="T17" fmla="*/ 414 h 1005"/>
                <a:gd name="T18" fmla="*/ 2926 w 3654"/>
                <a:gd name="T19" fmla="*/ 284 h 1005"/>
                <a:gd name="T20" fmla="*/ 3194 w 3654"/>
                <a:gd name="T21" fmla="*/ 154 h 1005"/>
                <a:gd name="T22" fmla="*/ 3374 w 3654"/>
                <a:gd name="T23" fmla="*/ 18 h 1005"/>
                <a:gd name="T24" fmla="*/ 3654 w 3654"/>
                <a:gd name="T25" fmla="*/ 382 h 1005"/>
                <a:gd name="T26" fmla="*/ 3432 w 3654"/>
                <a:gd name="T27" fmla="*/ 560 h 1005"/>
                <a:gd name="T28" fmla="*/ 3138 w 3654"/>
                <a:gd name="T29" fmla="*/ 736 h 1005"/>
                <a:gd name="T30" fmla="*/ 2742 w 3654"/>
                <a:gd name="T31" fmla="*/ 874 h 1005"/>
                <a:gd name="T32" fmla="*/ 2148 w 3654"/>
                <a:gd name="T33" fmla="*/ 988 h 1005"/>
                <a:gd name="T34" fmla="*/ 1536 w 3654"/>
                <a:gd name="T35" fmla="*/ 976 h 1005"/>
                <a:gd name="T36" fmla="*/ 1068 w 3654"/>
                <a:gd name="T37" fmla="*/ 910 h 1005"/>
                <a:gd name="T38" fmla="*/ 606 w 3654"/>
                <a:gd name="T39" fmla="*/ 756 h 1005"/>
                <a:gd name="T40" fmla="*/ 254 w 3654"/>
                <a:gd name="T41" fmla="*/ 562 h 1005"/>
                <a:gd name="T42" fmla="*/ 0 w 3654"/>
                <a:gd name="T43" fmla="*/ 356 h 1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54" h="1005">
                  <a:moveTo>
                    <a:pt x="0" y="356"/>
                  </a:moveTo>
                  <a:cubicBezTo>
                    <a:pt x="84" y="248"/>
                    <a:pt x="202" y="86"/>
                    <a:pt x="278" y="0"/>
                  </a:cubicBezTo>
                  <a:cubicBezTo>
                    <a:pt x="362" y="72"/>
                    <a:pt x="377" y="93"/>
                    <a:pt x="456" y="142"/>
                  </a:cubicBezTo>
                  <a:cubicBezTo>
                    <a:pt x="535" y="191"/>
                    <a:pt x="652" y="254"/>
                    <a:pt x="750" y="296"/>
                  </a:cubicBezTo>
                  <a:cubicBezTo>
                    <a:pt x="848" y="338"/>
                    <a:pt x="941" y="366"/>
                    <a:pt x="1042" y="392"/>
                  </a:cubicBezTo>
                  <a:cubicBezTo>
                    <a:pt x="1143" y="418"/>
                    <a:pt x="1248" y="439"/>
                    <a:pt x="1356" y="454"/>
                  </a:cubicBezTo>
                  <a:cubicBezTo>
                    <a:pt x="1464" y="469"/>
                    <a:pt x="1577" y="476"/>
                    <a:pt x="1688" y="480"/>
                  </a:cubicBezTo>
                  <a:cubicBezTo>
                    <a:pt x="1799" y="484"/>
                    <a:pt x="1889" y="489"/>
                    <a:pt x="2024" y="478"/>
                  </a:cubicBezTo>
                  <a:cubicBezTo>
                    <a:pt x="2159" y="467"/>
                    <a:pt x="2346" y="446"/>
                    <a:pt x="2496" y="414"/>
                  </a:cubicBezTo>
                  <a:cubicBezTo>
                    <a:pt x="2646" y="382"/>
                    <a:pt x="2810" y="327"/>
                    <a:pt x="2926" y="284"/>
                  </a:cubicBezTo>
                  <a:cubicBezTo>
                    <a:pt x="3042" y="241"/>
                    <a:pt x="3119" y="198"/>
                    <a:pt x="3194" y="154"/>
                  </a:cubicBezTo>
                  <a:cubicBezTo>
                    <a:pt x="3269" y="110"/>
                    <a:pt x="3298" y="80"/>
                    <a:pt x="3374" y="18"/>
                  </a:cubicBezTo>
                  <a:cubicBezTo>
                    <a:pt x="3478" y="150"/>
                    <a:pt x="3584" y="288"/>
                    <a:pt x="3654" y="382"/>
                  </a:cubicBezTo>
                  <a:cubicBezTo>
                    <a:pt x="3568" y="468"/>
                    <a:pt x="3518" y="501"/>
                    <a:pt x="3432" y="560"/>
                  </a:cubicBezTo>
                  <a:cubicBezTo>
                    <a:pt x="3346" y="619"/>
                    <a:pt x="3253" y="684"/>
                    <a:pt x="3138" y="736"/>
                  </a:cubicBezTo>
                  <a:cubicBezTo>
                    <a:pt x="3023" y="788"/>
                    <a:pt x="2907" y="832"/>
                    <a:pt x="2742" y="874"/>
                  </a:cubicBezTo>
                  <a:cubicBezTo>
                    <a:pt x="2577" y="916"/>
                    <a:pt x="2349" y="971"/>
                    <a:pt x="2148" y="988"/>
                  </a:cubicBezTo>
                  <a:cubicBezTo>
                    <a:pt x="1947" y="1005"/>
                    <a:pt x="1716" y="989"/>
                    <a:pt x="1536" y="976"/>
                  </a:cubicBezTo>
                  <a:cubicBezTo>
                    <a:pt x="1356" y="963"/>
                    <a:pt x="1223" y="947"/>
                    <a:pt x="1068" y="910"/>
                  </a:cubicBezTo>
                  <a:cubicBezTo>
                    <a:pt x="913" y="873"/>
                    <a:pt x="742" y="814"/>
                    <a:pt x="606" y="756"/>
                  </a:cubicBezTo>
                  <a:cubicBezTo>
                    <a:pt x="470" y="698"/>
                    <a:pt x="355" y="629"/>
                    <a:pt x="254" y="562"/>
                  </a:cubicBezTo>
                  <a:cubicBezTo>
                    <a:pt x="153" y="495"/>
                    <a:pt x="122" y="462"/>
                    <a:pt x="0" y="356"/>
                  </a:cubicBezTo>
                  <a:close/>
                </a:path>
              </a:pathLst>
            </a:custGeom>
            <a:solidFill>
              <a:srgbClr val="0000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99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4181" name="WordArt 85"/>
            <p:cNvSpPr>
              <a:spLocks noChangeArrowheads="1" noChangeShapeType="1" noTextEdit="1"/>
            </p:cNvSpPr>
            <p:nvPr/>
          </p:nvSpPr>
          <p:spPr bwMode="auto">
            <a:xfrm rot="1772327">
              <a:off x="3137" y="6275"/>
              <a:ext cx="179" cy="25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FFFF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pt-BR" sz="3600" kern="10">
                  <a:solidFill>
                    <a:srgbClr val="FFFFFF"/>
                  </a:solidFill>
                  <a:latin typeface="Penguin"/>
                </a:rPr>
                <a:t>S</a:t>
              </a:r>
            </a:p>
          </p:txBody>
        </p:sp>
        <p:sp>
          <p:nvSpPr>
            <p:cNvPr id="4182" name="WordArt 86"/>
            <p:cNvSpPr>
              <a:spLocks noChangeArrowheads="1" noChangeShapeType="1" noTextEdit="1"/>
            </p:cNvSpPr>
            <p:nvPr/>
          </p:nvSpPr>
          <p:spPr bwMode="auto">
            <a:xfrm rot="1336462">
              <a:off x="3316" y="6380"/>
              <a:ext cx="197" cy="25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FFFF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pt-BR" sz="3600" kern="10">
                  <a:solidFill>
                    <a:srgbClr val="FFFFFF"/>
                  </a:solidFill>
                  <a:latin typeface="Penguin"/>
                </a:rPr>
                <a:t>U</a:t>
              </a:r>
            </a:p>
          </p:txBody>
        </p:sp>
        <p:sp>
          <p:nvSpPr>
            <p:cNvPr id="4183" name="WordArt 87"/>
            <p:cNvSpPr>
              <a:spLocks noChangeArrowheads="1" noChangeShapeType="1" noTextEdit="1"/>
            </p:cNvSpPr>
            <p:nvPr/>
          </p:nvSpPr>
          <p:spPr bwMode="auto">
            <a:xfrm rot="1336462">
              <a:off x="3534" y="6464"/>
              <a:ext cx="193" cy="26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FFFF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pt-BR" sz="3600" kern="10">
                  <a:solidFill>
                    <a:srgbClr val="FFFFFF"/>
                  </a:solidFill>
                  <a:latin typeface="Penguin"/>
                </a:rPr>
                <a:t>P</a:t>
              </a:r>
            </a:p>
          </p:txBody>
        </p:sp>
        <p:sp>
          <p:nvSpPr>
            <p:cNvPr id="4184" name="WordArt 88"/>
            <p:cNvSpPr>
              <a:spLocks noChangeArrowheads="1" noChangeShapeType="1" noTextEdit="1"/>
            </p:cNvSpPr>
            <p:nvPr/>
          </p:nvSpPr>
          <p:spPr bwMode="auto">
            <a:xfrm rot="1069114">
              <a:off x="3737" y="6538"/>
              <a:ext cx="200" cy="26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FFFF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pt-BR" sz="3600" kern="10">
                  <a:solidFill>
                    <a:srgbClr val="FFFFFF"/>
                  </a:solidFill>
                  <a:latin typeface="Penguin"/>
                </a:rPr>
                <a:t>R</a:t>
              </a:r>
            </a:p>
          </p:txBody>
        </p:sp>
        <p:sp>
          <p:nvSpPr>
            <p:cNvPr id="4185" name="WordArt 89"/>
            <p:cNvSpPr>
              <a:spLocks noChangeArrowheads="1" noChangeShapeType="1" noTextEdit="1"/>
            </p:cNvSpPr>
            <p:nvPr/>
          </p:nvSpPr>
          <p:spPr bwMode="auto">
            <a:xfrm rot="898639">
              <a:off x="3930" y="6590"/>
              <a:ext cx="200" cy="257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FFFF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pt-BR" sz="3600" kern="10">
                  <a:solidFill>
                    <a:srgbClr val="FFFFFF"/>
                  </a:solidFill>
                  <a:latin typeface="Penguin"/>
                </a:rPr>
                <a:t>A</a:t>
              </a:r>
            </a:p>
          </p:txBody>
        </p:sp>
        <p:sp>
          <p:nvSpPr>
            <p:cNvPr id="4186" name="WordArt 90"/>
            <p:cNvSpPr>
              <a:spLocks noChangeArrowheads="1" noChangeShapeType="1" noTextEdit="1"/>
            </p:cNvSpPr>
            <p:nvPr/>
          </p:nvSpPr>
          <p:spPr bwMode="auto">
            <a:xfrm rot="526718">
              <a:off x="4207" y="6647"/>
              <a:ext cx="228" cy="25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FFFF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pt-BR" sz="3600" kern="10">
                  <a:solidFill>
                    <a:srgbClr val="FFFFFF"/>
                  </a:solidFill>
                  <a:latin typeface="Penguin"/>
                </a:rPr>
                <a:t>O</a:t>
              </a:r>
            </a:p>
          </p:txBody>
        </p:sp>
        <p:sp>
          <p:nvSpPr>
            <p:cNvPr id="4187" name="WordArt 91"/>
            <p:cNvSpPr>
              <a:spLocks noChangeArrowheads="1" noChangeShapeType="1" noTextEdit="1"/>
            </p:cNvSpPr>
            <p:nvPr/>
          </p:nvSpPr>
          <p:spPr bwMode="auto">
            <a:xfrm rot="235690">
              <a:off x="4457" y="6685"/>
              <a:ext cx="270" cy="25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FFFF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pt-BR" sz="3600" kern="10">
                  <a:solidFill>
                    <a:srgbClr val="FFFFFF"/>
                  </a:solidFill>
                  <a:latin typeface="Penguin"/>
                </a:rPr>
                <a:t>M</a:t>
              </a:r>
            </a:p>
          </p:txBody>
        </p:sp>
        <p:sp>
          <p:nvSpPr>
            <p:cNvPr id="4188" name="WordArt 92"/>
            <p:cNvSpPr>
              <a:spLocks noChangeArrowheads="1" noChangeShapeType="1" noTextEdit="1"/>
            </p:cNvSpPr>
            <p:nvPr/>
          </p:nvSpPr>
          <p:spPr bwMode="auto">
            <a:xfrm>
              <a:off x="4776" y="6699"/>
              <a:ext cx="196" cy="25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FFFF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pt-BR" sz="3600" kern="10">
                  <a:solidFill>
                    <a:srgbClr val="FFFFFF"/>
                  </a:solidFill>
                  <a:latin typeface="Penguin"/>
                </a:rPr>
                <a:t>N</a:t>
              </a:r>
            </a:p>
          </p:txBody>
        </p:sp>
        <p:sp>
          <p:nvSpPr>
            <p:cNvPr id="4189" name="WordArt 93"/>
            <p:cNvSpPr>
              <a:spLocks noChangeArrowheads="1" noChangeShapeType="1" noTextEdit="1"/>
            </p:cNvSpPr>
            <p:nvPr/>
          </p:nvSpPr>
          <p:spPr bwMode="auto">
            <a:xfrm>
              <a:off x="5014" y="6703"/>
              <a:ext cx="60" cy="25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FFFF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pt-BR" sz="3600" kern="10">
                  <a:solidFill>
                    <a:srgbClr val="FFFFFF"/>
                  </a:solidFill>
                  <a:latin typeface="Penguin"/>
                </a:rPr>
                <a:t>I</a:t>
              </a:r>
            </a:p>
          </p:txBody>
        </p:sp>
        <p:sp>
          <p:nvSpPr>
            <p:cNvPr id="4190" name="WordArt 94"/>
            <p:cNvSpPr>
              <a:spLocks noChangeArrowheads="1" noChangeShapeType="1" noTextEdit="1"/>
            </p:cNvSpPr>
            <p:nvPr/>
          </p:nvSpPr>
          <p:spPr bwMode="auto">
            <a:xfrm>
              <a:off x="5113" y="6703"/>
              <a:ext cx="175" cy="25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FFFF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pt-BR" sz="3600" kern="10">
                  <a:solidFill>
                    <a:srgbClr val="FFFFFF"/>
                  </a:solidFill>
                  <a:latin typeface="Penguin"/>
                </a:rPr>
                <a:t>S</a:t>
              </a:r>
            </a:p>
          </p:txBody>
        </p:sp>
        <p:sp>
          <p:nvSpPr>
            <p:cNvPr id="4191" name="WordArt 95"/>
            <p:cNvSpPr>
              <a:spLocks noChangeArrowheads="1" noChangeShapeType="1" noTextEdit="1"/>
            </p:cNvSpPr>
            <p:nvPr/>
          </p:nvSpPr>
          <p:spPr bwMode="auto">
            <a:xfrm rot="-235471">
              <a:off x="5390" y="6675"/>
              <a:ext cx="179" cy="25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FFFF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pt-BR" sz="3600" kern="10">
                  <a:solidFill>
                    <a:srgbClr val="FFFFFF"/>
                  </a:solidFill>
                  <a:latin typeface="Penguin"/>
                </a:rPr>
                <a:t>L</a:t>
              </a:r>
            </a:p>
          </p:txBody>
        </p:sp>
        <p:sp>
          <p:nvSpPr>
            <p:cNvPr id="4192" name="WordArt 96"/>
            <p:cNvSpPr>
              <a:spLocks noChangeArrowheads="1" noChangeShapeType="1" noTextEdit="1"/>
            </p:cNvSpPr>
            <p:nvPr/>
          </p:nvSpPr>
          <p:spPr bwMode="auto">
            <a:xfrm rot="-504342">
              <a:off x="5572" y="6661"/>
              <a:ext cx="204" cy="25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FFFF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pt-BR" sz="3600" kern="10">
                  <a:solidFill>
                    <a:srgbClr val="FFFFFF"/>
                  </a:solidFill>
                  <a:latin typeface="Penguin"/>
                </a:rPr>
                <a:t>U</a:t>
              </a:r>
            </a:p>
          </p:txBody>
        </p:sp>
        <p:sp>
          <p:nvSpPr>
            <p:cNvPr id="4193" name="WordArt 97"/>
            <p:cNvSpPr>
              <a:spLocks noChangeArrowheads="1" noChangeShapeType="1" noTextEdit="1"/>
            </p:cNvSpPr>
            <p:nvPr/>
          </p:nvSpPr>
          <p:spPr bwMode="auto">
            <a:xfrm rot="-741639">
              <a:off x="5790" y="6622"/>
              <a:ext cx="210" cy="25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FFFF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pt-BR" sz="3600" kern="10">
                  <a:solidFill>
                    <a:srgbClr val="FFFFFF"/>
                  </a:solidFill>
                  <a:latin typeface="Penguin"/>
                </a:rPr>
                <a:t>X</a:t>
              </a:r>
            </a:p>
          </p:txBody>
        </p:sp>
        <p:sp>
          <p:nvSpPr>
            <p:cNvPr id="4194" name="WordArt 98"/>
            <p:cNvSpPr>
              <a:spLocks noChangeArrowheads="1" noChangeShapeType="1" noTextEdit="1"/>
            </p:cNvSpPr>
            <p:nvPr/>
          </p:nvSpPr>
          <p:spPr bwMode="auto">
            <a:xfrm rot="-879145">
              <a:off x="6088" y="6562"/>
              <a:ext cx="175" cy="257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FFFF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pt-BR" sz="3600" kern="10">
                  <a:solidFill>
                    <a:srgbClr val="FFFFFF"/>
                  </a:solidFill>
                  <a:latin typeface="Penguin"/>
                </a:rPr>
                <a:t>L</a:t>
              </a:r>
            </a:p>
          </p:txBody>
        </p:sp>
        <p:sp>
          <p:nvSpPr>
            <p:cNvPr id="4195" name="WordArt 99"/>
            <p:cNvSpPr>
              <a:spLocks noChangeArrowheads="1" noChangeShapeType="1" noTextEdit="1"/>
            </p:cNvSpPr>
            <p:nvPr/>
          </p:nvSpPr>
          <p:spPr bwMode="auto">
            <a:xfrm rot="-1181873">
              <a:off x="6274" y="6517"/>
              <a:ext cx="200" cy="25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FFFF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pt-BR" sz="3600" kern="10">
                  <a:solidFill>
                    <a:srgbClr val="FFFFFF"/>
                  </a:solidFill>
                  <a:latin typeface="Penguin"/>
                </a:rPr>
                <a:t>U</a:t>
              </a:r>
            </a:p>
          </p:txBody>
        </p:sp>
        <p:sp>
          <p:nvSpPr>
            <p:cNvPr id="4196" name="WordArt 100"/>
            <p:cNvSpPr>
              <a:spLocks noChangeArrowheads="1" noChangeShapeType="1" noTextEdit="1"/>
            </p:cNvSpPr>
            <p:nvPr/>
          </p:nvSpPr>
          <p:spPr bwMode="auto">
            <a:xfrm rot="-1255204">
              <a:off x="6484" y="6447"/>
              <a:ext cx="211" cy="259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FFFF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pt-BR" sz="3600" kern="10">
                  <a:solidFill>
                    <a:srgbClr val="FFFFFF"/>
                  </a:solidFill>
                  <a:latin typeface="Penguin"/>
                </a:rPr>
                <a:t>C</a:t>
              </a:r>
            </a:p>
          </p:txBody>
        </p:sp>
        <p:sp>
          <p:nvSpPr>
            <p:cNvPr id="4197" name="WordArt 101"/>
            <p:cNvSpPr>
              <a:spLocks noChangeArrowheads="1" noChangeShapeType="1" noTextEdit="1"/>
            </p:cNvSpPr>
            <p:nvPr/>
          </p:nvSpPr>
          <p:spPr bwMode="auto">
            <a:xfrm rot="-1555547">
              <a:off x="6719" y="6387"/>
              <a:ext cx="60" cy="25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FFFF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pt-BR" sz="3600" kern="10">
                  <a:solidFill>
                    <a:srgbClr val="FFFFFF"/>
                  </a:solidFill>
                  <a:latin typeface="Penguin"/>
                </a:rPr>
                <a:t>I</a:t>
              </a:r>
            </a:p>
          </p:txBody>
        </p:sp>
        <p:sp>
          <p:nvSpPr>
            <p:cNvPr id="4198" name="WordArt 102"/>
            <p:cNvSpPr>
              <a:spLocks noChangeArrowheads="1" noChangeShapeType="1" noTextEdit="1"/>
            </p:cNvSpPr>
            <p:nvPr/>
          </p:nvSpPr>
          <p:spPr bwMode="auto">
            <a:xfrm rot="-1545224">
              <a:off x="6797" y="6313"/>
              <a:ext cx="179" cy="25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FFFF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pt-BR" sz="3600" kern="10">
                  <a:solidFill>
                    <a:srgbClr val="FFFFFF"/>
                  </a:solidFill>
                  <a:latin typeface="Penguin"/>
                </a:rPr>
                <a:t>S</a:t>
              </a:r>
            </a:p>
          </p:txBody>
        </p:sp>
      </p:grpSp>
      <p:grpSp>
        <p:nvGrpSpPr>
          <p:cNvPr id="4199" name="Group 103"/>
          <p:cNvGrpSpPr>
            <a:grpSpLocks noChangeAspect="1"/>
          </p:cNvGrpSpPr>
          <p:nvPr userDrawn="1"/>
        </p:nvGrpSpPr>
        <p:grpSpPr bwMode="auto">
          <a:xfrm>
            <a:off x="4273550" y="5948363"/>
            <a:ext cx="650875" cy="579437"/>
            <a:chOff x="263" y="236"/>
            <a:chExt cx="2531" cy="2254"/>
          </a:xfrm>
        </p:grpSpPr>
        <p:sp>
          <p:nvSpPr>
            <p:cNvPr id="4200" name="Freeform 104"/>
            <p:cNvSpPr>
              <a:spLocks noChangeAspect="1"/>
            </p:cNvSpPr>
            <p:nvPr/>
          </p:nvSpPr>
          <p:spPr bwMode="auto">
            <a:xfrm>
              <a:off x="2120" y="669"/>
              <a:ext cx="642" cy="418"/>
            </a:xfrm>
            <a:custGeom>
              <a:avLst/>
              <a:gdLst>
                <a:gd name="T0" fmla="*/ 89 w 181"/>
                <a:gd name="T1" fmla="*/ 117 h 118"/>
                <a:gd name="T2" fmla="*/ 180 w 181"/>
                <a:gd name="T3" fmla="*/ 61 h 118"/>
                <a:gd name="T4" fmla="*/ 96 w 181"/>
                <a:gd name="T5" fmla="*/ 1 h 118"/>
                <a:gd name="T6" fmla="*/ 2 w 181"/>
                <a:gd name="T7" fmla="*/ 56 h 118"/>
                <a:gd name="T8" fmla="*/ 89 w 181"/>
                <a:gd name="T9" fmla="*/ 11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118">
                  <a:moveTo>
                    <a:pt x="89" y="117"/>
                  </a:moveTo>
                  <a:cubicBezTo>
                    <a:pt x="138" y="118"/>
                    <a:pt x="178" y="93"/>
                    <a:pt x="180" y="61"/>
                  </a:cubicBezTo>
                  <a:cubicBezTo>
                    <a:pt x="181" y="30"/>
                    <a:pt x="143" y="3"/>
                    <a:pt x="96" y="1"/>
                  </a:cubicBezTo>
                  <a:cubicBezTo>
                    <a:pt x="47" y="0"/>
                    <a:pt x="5" y="24"/>
                    <a:pt x="2" y="56"/>
                  </a:cubicBezTo>
                  <a:cubicBezTo>
                    <a:pt x="0" y="89"/>
                    <a:pt x="39" y="116"/>
                    <a:pt x="89" y="11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4201" name="Freeform 105"/>
            <p:cNvSpPr>
              <a:spLocks noChangeAspect="1"/>
            </p:cNvSpPr>
            <p:nvPr/>
          </p:nvSpPr>
          <p:spPr bwMode="auto">
            <a:xfrm>
              <a:off x="1054" y="1304"/>
              <a:ext cx="642" cy="422"/>
            </a:xfrm>
            <a:custGeom>
              <a:avLst/>
              <a:gdLst>
                <a:gd name="T0" fmla="*/ 88 w 181"/>
                <a:gd name="T1" fmla="*/ 118 h 119"/>
                <a:gd name="T2" fmla="*/ 179 w 181"/>
                <a:gd name="T3" fmla="*/ 62 h 119"/>
                <a:gd name="T4" fmla="*/ 95 w 181"/>
                <a:gd name="T5" fmla="*/ 2 h 119"/>
                <a:gd name="T6" fmla="*/ 2 w 181"/>
                <a:gd name="T7" fmla="*/ 57 h 119"/>
                <a:gd name="T8" fmla="*/ 88 w 181"/>
                <a:gd name="T9" fmla="*/ 118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119">
                  <a:moveTo>
                    <a:pt x="88" y="118"/>
                  </a:moveTo>
                  <a:cubicBezTo>
                    <a:pt x="138" y="119"/>
                    <a:pt x="178" y="93"/>
                    <a:pt x="179" y="62"/>
                  </a:cubicBezTo>
                  <a:cubicBezTo>
                    <a:pt x="181" y="30"/>
                    <a:pt x="143" y="4"/>
                    <a:pt x="95" y="2"/>
                  </a:cubicBezTo>
                  <a:cubicBezTo>
                    <a:pt x="47" y="0"/>
                    <a:pt x="4" y="25"/>
                    <a:pt x="2" y="57"/>
                  </a:cubicBezTo>
                  <a:cubicBezTo>
                    <a:pt x="0" y="89"/>
                    <a:pt x="39" y="117"/>
                    <a:pt x="88" y="11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4202" name="Freeform 106"/>
            <p:cNvSpPr>
              <a:spLocks noChangeAspect="1"/>
            </p:cNvSpPr>
            <p:nvPr/>
          </p:nvSpPr>
          <p:spPr bwMode="auto">
            <a:xfrm>
              <a:off x="575" y="1094"/>
              <a:ext cx="2207" cy="1388"/>
            </a:xfrm>
            <a:custGeom>
              <a:avLst/>
              <a:gdLst>
                <a:gd name="T0" fmla="*/ 420 w 3732"/>
                <a:gd name="T1" fmla="*/ 1566 h 2347"/>
                <a:gd name="T2" fmla="*/ 702 w 3732"/>
                <a:gd name="T3" fmla="*/ 1662 h 2347"/>
                <a:gd name="T4" fmla="*/ 840 w 3732"/>
                <a:gd name="T5" fmla="*/ 1704 h 2347"/>
                <a:gd name="T6" fmla="*/ 1050 w 3732"/>
                <a:gd name="T7" fmla="*/ 1758 h 2347"/>
                <a:gd name="T8" fmla="*/ 1242 w 3732"/>
                <a:gd name="T9" fmla="*/ 1800 h 2347"/>
                <a:gd name="T10" fmla="*/ 1466 w 3732"/>
                <a:gd name="T11" fmla="*/ 1829 h 2347"/>
                <a:gd name="T12" fmla="*/ 1752 w 3732"/>
                <a:gd name="T13" fmla="*/ 1836 h 2347"/>
                <a:gd name="T14" fmla="*/ 1986 w 3732"/>
                <a:gd name="T15" fmla="*/ 1812 h 2347"/>
                <a:gd name="T16" fmla="*/ 2148 w 3732"/>
                <a:gd name="T17" fmla="*/ 1770 h 2347"/>
                <a:gd name="T18" fmla="*/ 2346 w 3732"/>
                <a:gd name="T19" fmla="*/ 1692 h 2347"/>
                <a:gd name="T20" fmla="*/ 2430 w 3732"/>
                <a:gd name="T21" fmla="*/ 1638 h 2347"/>
                <a:gd name="T22" fmla="*/ 2562 w 3732"/>
                <a:gd name="T23" fmla="*/ 1530 h 2347"/>
                <a:gd name="T24" fmla="*/ 2787 w 3732"/>
                <a:gd name="T25" fmla="*/ 1151 h 2347"/>
                <a:gd name="T26" fmla="*/ 2826 w 3732"/>
                <a:gd name="T27" fmla="*/ 786 h 2347"/>
                <a:gd name="T28" fmla="*/ 2778 w 3732"/>
                <a:gd name="T29" fmla="*/ 432 h 2347"/>
                <a:gd name="T30" fmla="*/ 2724 w 3732"/>
                <a:gd name="T31" fmla="*/ 150 h 2347"/>
                <a:gd name="T32" fmla="*/ 3588 w 3732"/>
                <a:gd name="T33" fmla="*/ 198 h 2347"/>
                <a:gd name="T34" fmla="*/ 3690 w 3732"/>
                <a:gd name="T35" fmla="*/ 546 h 2347"/>
                <a:gd name="T36" fmla="*/ 3714 w 3732"/>
                <a:gd name="T37" fmla="*/ 750 h 2347"/>
                <a:gd name="T38" fmla="*/ 3726 w 3732"/>
                <a:gd name="T39" fmla="*/ 1080 h 2347"/>
                <a:gd name="T40" fmla="*/ 3654 w 3732"/>
                <a:gd name="T41" fmla="*/ 1476 h 2347"/>
                <a:gd name="T42" fmla="*/ 3558 w 3732"/>
                <a:gd name="T43" fmla="*/ 1692 h 2347"/>
                <a:gd name="T44" fmla="*/ 3408 w 3732"/>
                <a:gd name="T45" fmla="*/ 1896 h 2347"/>
                <a:gd name="T46" fmla="*/ 3312 w 3732"/>
                <a:gd name="T47" fmla="*/ 1986 h 2347"/>
                <a:gd name="T48" fmla="*/ 3204 w 3732"/>
                <a:gd name="T49" fmla="*/ 2070 h 2347"/>
                <a:gd name="T50" fmla="*/ 3036 w 3732"/>
                <a:gd name="T51" fmla="*/ 2166 h 2347"/>
                <a:gd name="T52" fmla="*/ 2916 w 3732"/>
                <a:gd name="T53" fmla="*/ 2220 h 2347"/>
                <a:gd name="T54" fmla="*/ 2646 w 3732"/>
                <a:gd name="T55" fmla="*/ 2298 h 2347"/>
                <a:gd name="T56" fmla="*/ 2262 w 3732"/>
                <a:gd name="T57" fmla="*/ 2346 h 2347"/>
                <a:gd name="T58" fmla="*/ 1962 w 3732"/>
                <a:gd name="T59" fmla="*/ 2328 h 2347"/>
                <a:gd name="T60" fmla="*/ 1806 w 3732"/>
                <a:gd name="T61" fmla="*/ 2316 h 2347"/>
                <a:gd name="T62" fmla="*/ 1638 w 3732"/>
                <a:gd name="T63" fmla="*/ 2292 h 2347"/>
                <a:gd name="T64" fmla="*/ 1392 w 3732"/>
                <a:gd name="T65" fmla="*/ 2244 h 2347"/>
                <a:gd name="T66" fmla="*/ 1218 w 3732"/>
                <a:gd name="T67" fmla="*/ 2202 h 2347"/>
                <a:gd name="T68" fmla="*/ 960 w 3732"/>
                <a:gd name="T69" fmla="*/ 2124 h 2347"/>
                <a:gd name="T70" fmla="*/ 702 w 3732"/>
                <a:gd name="T71" fmla="*/ 2034 h 2347"/>
                <a:gd name="T72" fmla="*/ 522 w 3732"/>
                <a:gd name="T73" fmla="*/ 1962 h 2347"/>
                <a:gd name="T74" fmla="*/ 252 w 3732"/>
                <a:gd name="T75" fmla="*/ 1848 h 2347"/>
                <a:gd name="T76" fmla="*/ 6 w 3732"/>
                <a:gd name="T77" fmla="*/ 1572 h 2347"/>
                <a:gd name="T78" fmla="*/ 216 w 3732"/>
                <a:gd name="T79" fmla="*/ 1488 h 2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732" h="2347">
                  <a:moveTo>
                    <a:pt x="216" y="1488"/>
                  </a:moveTo>
                  <a:cubicBezTo>
                    <a:pt x="281" y="1506"/>
                    <a:pt x="366" y="1546"/>
                    <a:pt x="420" y="1566"/>
                  </a:cubicBezTo>
                  <a:cubicBezTo>
                    <a:pt x="462" y="1578"/>
                    <a:pt x="486" y="1590"/>
                    <a:pt x="540" y="1608"/>
                  </a:cubicBezTo>
                  <a:cubicBezTo>
                    <a:pt x="587" y="1624"/>
                    <a:pt x="663" y="1649"/>
                    <a:pt x="702" y="1662"/>
                  </a:cubicBezTo>
                  <a:cubicBezTo>
                    <a:pt x="726" y="1668"/>
                    <a:pt x="750" y="1680"/>
                    <a:pt x="774" y="1686"/>
                  </a:cubicBezTo>
                  <a:cubicBezTo>
                    <a:pt x="792" y="1692"/>
                    <a:pt x="816" y="1698"/>
                    <a:pt x="840" y="1704"/>
                  </a:cubicBezTo>
                  <a:cubicBezTo>
                    <a:pt x="874" y="1713"/>
                    <a:pt x="943" y="1731"/>
                    <a:pt x="978" y="1740"/>
                  </a:cubicBezTo>
                  <a:cubicBezTo>
                    <a:pt x="1002" y="1746"/>
                    <a:pt x="1026" y="1752"/>
                    <a:pt x="1050" y="1758"/>
                  </a:cubicBezTo>
                  <a:cubicBezTo>
                    <a:pt x="1084" y="1766"/>
                    <a:pt x="1150" y="1781"/>
                    <a:pt x="1182" y="1788"/>
                  </a:cubicBezTo>
                  <a:cubicBezTo>
                    <a:pt x="1206" y="1794"/>
                    <a:pt x="1224" y="1794"/>
                    <a:pt x="1242" y="1800"/>
                  </a:cubicBezTo>
                  <a:cubicBezTo>
                    <a:pt x="1266" y="1806"/>
                    <a:pt x="1290" y="1806"/>
                    <a:pt x="1314" y="1812"/>
                  </a:cubicBezTo>
                  <a:cubicBezTo>
                    <a:pt x="1351" y="1817"/>
                    <a:pt x="1413" y="1825"/>
                    <a:pt x="1466" y="1829"/>
                  </a:cubicBezTo>
                  <a:cubicBezTo>
                    <a:pt x="1509" y="1832"/>
                    <a:pt x="1580" y="1834"/>
                    <a:pt x="1632" y="1836"/>
                  </a:cubicBezTo>
                  <a:cubicBezTo>
                    <a:pt x="1683" y="1835"/>
                    <a:pt x="1710" y="1842"/>
                    <a:pt x="1752" y="1836"/>
                  </a:cubicBezTo>
                  <a:cubicBezTo>
                    <a:pt x="1792" y="1834"/>
                    <a:pt x="1823" y="1836"/>
                    <a:pt x="1862" y="1830"/>
                  </a:cubicBezTo>
                  <a:cubicBezTo>
                    <a:pt x="1901" y="1826"/>
                    <a:pt x="1956" y="1817"/>
                    <a:pt x="1986" y="1812"/>
                  </a:cubicBezTo>
                  <a:cubicBezTo>
                    <a:pt x="2025" y="1805"/>
                    <a:pt x="2067" y="1795"/>
                    <a:pt x="2094" y="1788"/>
                  </a:cubicBezTo>
                  <a:cubicBezTo>
                    <a:pt x="2112" y="1782"/>
                    <a:pt x="2130" y="1776"/>
                    <a:pt x="2148" y="1770"/>
                  </a:cubicBezTo>
                  <a:cubicBezTo>
                    <a:pt x="2173" y="1761"/>
                    <a:pt x="2209" y="1749"/>
                    <a:pt x="2234" y="1740"/>
                  </a:cubicBezTo>
                  <a:cubicBezTo>
                    <a:pt x="2267" y="1727"/>
                    <a:pt x="2320" y="1704"/>
                    <a:pt x="2346" y="1692"/>
                  </a:cubicBezTo>
                  <a:cubicBezTo>
                    <a:pt x="2358" y="1686"/>
                    <a:pt x="2370" y="1674"/>
                    <a:pt x="2388" y="1668"/>
                  </a:cubicBezTo>
                  <a:cubicBezTo>
                    <a:pt x="2400" y="1656"/>
                    <a:pt x="2418" y="1650"/>
                    <a:pt x="2430" y="1638"/>
                  </a:cubicBezTo>
                  <a:cubicBezTo>
                    <a:pt x="2460" y="1620"/>
                    <a:pt x="2484" y="1602"/>
                    <a:pt x="2508" y="1578"/>
                  </a:cubicBezTo>
                  <a:cubicBezTo>
                    <a:pt x="2520" y="1566"/>
                    <a:pt x="2550" y="1542"/>
                    <a:pt x="2562" y="1530"/>
                  </a:cubicBezTo>
                  <a:cubicBezTo>
                    <a:pt x="2622" y="1476"/>
                    <a:pt x="2688" y="1374"/>
                    <a:pt x="2730" y="1296"/>
                  </a:cubicBezTo>
                  <a:cubicBezTo>
                    <a:pt x="2766" y="1233"/>
                    <a:pt x="2775" y="1194"/>
                    <a:pt x="2787" y="1151"/>
                  </a:cubicBezTo>
                  <a:cubicBezTo>
                    <a:pt x="2802" y="1088"/>
                    <a:pt x="2814" y="979"/>
                    <a:pt x="2820" y="918"/>
                  </a:cubicBezTo>
                  <a:cubicBezTo>
                    <a:pt x="2820" y="900"/>
                    <a:pt x="2828" y="828"/>
                    <a:pt x="2826" y="786"/>
                  </a:cubicBezTo>
                  <a:cubicBezTo>
                    <a:pt x="2823" y="731"/>
                    <a:pt x="2816" y="641"/>
                    <a:pt x="2808" y="582"/>
                  </a:cubicBezTo>
                  <a:cubicBezTo>
                    <a:pt x="2802" y="546"/>
                    <a:pt x="2791" y="487"/>
                    <a:pt x="2778" y="432"/>
                  </a:cubicBezTo>
                  <a:cubicBezTo>
                    <a:pt x="2767" y="389"/>
                    <a:pt x="2739" y="299"/>
                    <a:pt x="2730" y="252"/>
                  </a:cubicBezTo>
                  <a:cubicBezTo>
                    <a:pt x="2724" y="216"/>
                    <a:pt x="2724" y="192"/>
                    <a:pt x="2724" y="150"/>
                  </a:cubicBezTo>
                  <a:cubicBezTo>
                    <a:pt x="2742" y="42"/>
                    <a:pt x="3000" y="0"/>
                    <a:pt x="3144" y="18"/>
                  </a:cubicBezTo>
                  <a:cubicBezTo>
                    <a:pt x="3306" y="36"/>
                    <a:pt x="3522" y="84"/>
                    <a:pt x="3588" y="198"/>
                  </a:cubicBezTo>
                  <a:cubicBezTo>
                    <a:pt x="3606" y="234"/>
                    <a:pt x="3624" y="270"/>
                    <a:pt x="3642" y="312"/>
                  </a:cubicBezTo>
                  <a:cubicBezTo>
                    <a:pt x="3659" y="370"/>
                    <a:pt x="3680" y="489"/>
                    <a:pt x="3690" y="546"/>
                  </a:cubicBezTo>
                  <a:cubicBezTo>
                    <a:pt x="3696" y="582"/>
                    <a:pt x="3696" y="618"/>
                    <a:pt x="3702" y="654"/>
                  </a:cubicBezTo>
                  <a:cubicBezTo>
                    <a:pt x="3708" y="684"/>
                    <a:pt x="3708" y="720"/>
                    <a:pt x="3714" y="750"/>
                  </a:cubicBezTo>
                  <a:cubicBezTo>
                    <a:pt x="3720" y="810"/>
                    <a:pt x="3726" y="870"/>
                    <a:pt x="3726" y="930"/>
                  </a:cubicBezTo>
                  <a:cubicBezTo>
                    <a:pt x="3732" y="996"/>
                    <a:pt x="3732" y="1020"/>
                    <a:pt x="3726" y="1080"/>
                  </a:cubicBezTo>
                  <a:cubicBezTo>
                    <a:pt x="3723" y="1137"/>
                    <a:pt x="3715" y="1226"/>
                    <a:pt x="3708" y="1272"/>
                  </a:cubicBezTo>
                  <a:cubicBezTo>
                    <a:pt x="3696" y="1338"/>
                    <a:pt x="3668" y="1429"/>
                    <a:pt x="3654" y="1476"/>
                  </a:cubicBezTo>
                  <a:cubicBezTo>
                    <a:pt x="3642" y="1500"/>
                    <a:pt x="3630" y="1536"/>
                    <a:pt x="3624" y="1554"/>
                  </a:cubicBezTo>
                  <a:cubicBezTo>
                    <a:pt x="3600" y="1602"/>
                    <a:pt x="3588" y="1644"/>
                    <a:pt x="3558" y="1692"/>
                  </a:cubicBezTo>
                  <a:cubicBezTo>
                    <a:pt x="3528" y="1734"/>
                    <a:pt x="3516" y="1752"/>
                    <a:pt x="3486" y="1794"/>
                  </a:cubicBezTo>
                  <a:cubicBezTo>
                    <a:pt x="3461" y="1828"/>
                    <a:pt x="3429" y="1871"/>
                    <a:pt x="3408" y="1896"/>
                  </a:cubicBezTo>
                  <a:cubicBezTo>
                    <a:pt x="3390" y="1914"/>
                    <a:pt x="3372" y="1926"/>
                    <a:pt x="3360" y="1944"/>
                  </a:cubicBezTo>
                  <a:cubicBezTo>
                    <a:pt x="3342" y="1956"/>
                    <a:pt x="3330" y="1974"/>
                    <a:pt x="3312" y="1986"/>
                  </a:cubicBezTo>
                  <a:cubicBezTo>
                    <a:pt x="3294" y="1998"/>
                    <a:pt x="3276" y="2016"/>
                    <a:pt x="3258" y="2028"/>
                  </a:cubicBezTo>
                  <a:cubicBezTo>
                    <a:pt x="3243" y="2043"/>
                    <a:pt x="3222" y="2052"/>
                    <a:pt x="3204" y="2070"/>
                  </a:cubicBezTo>
                  <a:cubicBezTo>
                    <a:pt x="3176" y="2088"/>
                    <a:pt x="3118" y="2120"/>
                    <a:pt x="3090" y="2136"/>
                  </a:cubicBezTo>
                  <a:cubicBezTo>
                    <a:pt x="3072" y="2148"/>
                    <a:pt x="3054" y="2154"/>
                    <a:pt x="3036" y="2166"/>
                  </a:cubicBezTo>
                  <a:cubicBezTo>
                    <a:pt x="3012" y="2178"/>
                    <a:pt x="2994" y="2184"/>
                    <a:pt x="2976" y="2196"/>
                  </a:cubicBezTo>
                  <a:cubicBezTo>
                    <a:pt x="2958" y="2202"/>
                    <a:pt x="2934" y="2214"/>
                    <a:pt x="2916" y="2220"/>
                  </a:cubicBezTo>
                  <a:cubicBezTo>
                    <a:pt x="2883" y="2232"/>
                    <a:pt x="2823" y="2255"/>
                    <a:pt x="2778" y="2268"/>
                  </a:cubicBezTo>
                  <a:cubicBezTo>
                    <a:pt x="2744" y="2277"/>
                    <a:pt x="2681" y="2291"/>
                    <a:pt x="2646" y="2298"/>
                  </a:cubicBezTo>
                  <a:cubicBezTo>
                    <a:pt x="2599" y="2307"/>
                    <a:pt x="2542" y="2319"/>
                    <a:pt x="2478" y="2327"/>
                  </a:cubicBezTo>
                  <a:cubicBezTo>
                    <a:pt x="2382" y="2339"/>
                    <a:pt x="2364" y="2340"/>
                    <a:pt x="2262" y="2346"/>
                  </a:cubicBezTo>
                  <a:cubicBezTo>
                    <a:pt x="2189" y="2347"/>
                    <a:pt x="2123" y="2341"/>
                    <a:pt x="2075" y="2337"/>
                  </a:cubicBezTo>
                  <a:cubicBezTo>
                    <a:pt x="2051" y="2337"/>
                    <a:pt x="1992" y="2334"/>
                    <a:pt x="1962" y="2328"/>
                  </a:cubicBezTo>
                  <a:cubicBezTo>
                    <a:pt x="1938" y="2328"/>
                    <a:pt x="1908" y="2328"/>
                    <a:pt x="1884" y="2322"/>
                  </a:cubicBezTo>
                  <a:cubicBezTo>
                    <a:pt x="1860" y="2322"/>
                    <a:pt x="1830" y="2316"/>
                    <a:pt x="1806" y="2316"/>
                  </a:cubicBezTo>
                  <a:cubicBezTo>
                    <a:pt x="1776" y="2310"/>
                    <a:pt x="1752" y="2310"/>
                    <a:pt x="1722" y="2304"/>
                  </a:cubicBezTo>
                  <a:cubicBezTo>
                    <a:pt x="1692" y="2298"/>
                    <a:pt x="1668" y="2298"/>
                    <a:pt x="1638" y="2292"/>
                  </a:cubicBezTo>
                  <a:cubicBezTo>
                    <a:pt x="1597" y="2285"/>
                    <a:pt x="1517" y="2270"/>
                    <a:pt x="1476" y="2262"/>
                  </a:cubicBezTo>
                  <a:cubicBezTo>
                    <a:pt x="1446" y="2256"/>
                    <a:pt x="1422" y="2250"/>
                    <a:pt x="1392" y="2244"/>
                  </a:cubicBezTo>
                  <a:cubicBezTo>
                    <a:pt x="1362" y="2238"/>
                    <a:pt x="1332" y="2232"/>
                    <a:pt x="1308" y="2226"/>
                  </a:cubicBezTo>
                  <a:cubicBezTo>
                    <a:pt x="1278" y="2214"/>
                    <a:pt x="1248" y="2208"/>
                    <a:pt x="1218" y="2202"/>
                  </a:cubicBezTo>
                  <a:cubicBezTo>
                    <a:pt x="1188" y="2196"/>
                    <a:pt x="1164" y="2184"/>
                    <a:pt x="1134" y="2178"/>
                  </a:cubicBezTo>
                  <a:cubicBezTo>
                    <a:pt x="1091" y="2165"/>
                    <a:pt x="1003" y="2138"/>
                    <a:pt x="960" y="2124"/>
                  </a:cubicBezTo>
                  <a:cubicBezTo>
                    <a:pt x="902" y="2105"/>
                    <a:pt x="829" y="2079"/>
                    <a:pt x="786" y="2064"/>
                  </a:cubicBezTo>
                  <a:cubicBezTo>
                    <a:pt x="756" y="2052"/>
                    <a:pt x="732" y="2046"/>
                    <a:pt x="702" y="2034"/>
                  </a:cubicBezTo>
                  <a:cubicBezTo>
                    <a:pt x="672" y="2022"/>
                    <a:pt x="642" y="2010"/>
                    <a:pt x="612" y="1998"/>
                  </a:cubicBezTo>
                  <a:cubicBezTo>
                    <a:pt x="582" y="1986"/>
                    <a:pt x="552" y="1974"/>
                    <a:pt x="522" y="1962"/>
                  </a:cubicBezTo>
                  <a:cubicBezTo>
                    <a:pt x="492" y="1950"/>
                    <a:pt x="462" y="1938"/>
                    <a:pt x="432" y="1926"/>
                  </a:cubicBezTo>
                  <a:cubicBezTo>
                    <a:pt x="387" y="1907"/>
                    <a:pt x="298" y="1869"/>
                    <a:pt x="252" y="1848"/>
                  </a:cubicBezTo>
                  <a:cubicBezTo>
                    <a:pt x="222" y="1830"/>
                    <a:pt x="186" y="1818"/>
                    <a:pt x="156" y="1800"/>
                  </a:cubicBezTo>
                  <a:cubicBezTo>
                    <a:pt x="42" y="1722"/>
                    <a:pt x="12" y="1626"/>
                    <a:pt x="6" y="1572"/>
                  </a:cubicBezTo>
                  <a:cubicBezTo>
                    <a:pt x="0" y="1536"/>
                    <a:pt x="0" y="1476"/>
                    <a:pt x="30" y="1458"/>
                  </a:cubicBezTo>
                  <a:cubicBezTo>
                    <a:pt x="72" y="1428"/>
                    <a:pt x="120" y="1458"/>
                    <a:pt x="216" y="148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4203" name="Freeform 107"/>
            <p:cNvSpPr>
              <a:spLocks noChangeAspect="1"/>
            </p:cNvSpPr>
            <p:nvPr/>
          </p:nvSpPr>
          <p:spPr bwMode="auto">
            <a:xfrm>
              <a:off x="263" y="236"/>
              <a:ext cx="2516" cy="1890"/>
            </a:xfrm>
            <a:custGeom>
              <a:avLst/>
              <a:gdLst>
                <a:gd name="T0" fmla="*/ 2808 w 4254"/>
                <a:gd name="T1" fmla="*/ 2772 h 3198"/>
                <a:gd name="T2" fmla="*/ 2394 w 4254"/>
                <a:gd name="T3" fmla="*/ 2778 h 3198"/>
                <a:gd name="T4" fmla="*/ 2051 w 4254"/>
                <a:gd name="T5" fmla="*/ 2721 h 3198"/>
                <a:gd name="T6" fmla="*/ 1841 w 4254"/>
                <a:gd name="T7" fmla="*/ 2664 h 3198"/>
                <a:gd name="T8" fmla="*/ 1668 w 4254"/>
                <a:gd name="T9" fmla="*/ 2604 h 3198"/>
                <a:gd name="T10" fmla="*/ 1572 w 4254"/>
                <a:gd name="T11" fmla="*/ 2556 h 3198"/>
                <a:gd name="T12" fmla="*/ 1440 w 4254"/>
                <a:gd name="T13" fmla="*/ 2478 h 3198"/>
                <a:gd name="T14" fmla="*/ 1344 w 4254"/>
                <a:gd name="T15" fmla="*/ 2382 h 3198"/>
                <a:gd name="T16" fmla="*/ 1277 w 4254"/>
                <a:gd name="T17" fmla="*/ 2268 h 3198"/>
                <a:gd name="T18" fmla="*/ 1260 w 4254"/>
                <a:gd name="T19" fmla="*/ 2142 h 3198"/>
                <a:gd name="T20" fmla="*/ 1290 w 4254"/>
                <a:gd name="T21" fmla="*/ 2016 h 3198"/>
                <a:gd name="T22" fmla="*/ 1344 w 4254"/>
                <a:gd name="T23" fmla="*/ 1920 h 3198"/>
                <a:gd name="T24" fmla="*/ 1482 w 4254"/>
                <a:gd name="T25" fmla="*/ 1752 h 3198"/>
                <a:gd name="T26" fmla="*/ 1746 w 4254"/>
                <a:gd name="T27" fmla="*/ 1542 h 3198"/>
                <a:gd name="T28" fmla="*/ 2046 w 4254"/>
                <a:gd name="T29" fmla="*/ 1356 h 3198"/>
                <a:gd name="T30" fmla="*/ 2352 w 4254"/>
                <a:gd name="T31" fmla="*/ 1188 h 3198"/>
                <a:gd name="T32" fmla="*/ 2574 w 4254"/>
                <a:gd name="T33" fmla="*/ 1074 h 3198"/>
                <a:gd name="T34" fmla="*/ 2844 w 4254"/>
                <a:gd name="T35" fmla="*/ 960 h 3198"/>
                <a:gd name="T36" fmla="*/ 3120 w 4254"/>
                <a:gd name="T37" fmla="*/ 840 h 3198"/>
                <a:gd name="T38" fmla="*/ 3432 w 4254"/>
                <a:gd name="T39" fmla="*/ 720 h 3198"/>
                <a:gd name="T40" fmla="*/ 3804 w 4254"/>
                <a:gd name="T41" fmla="*/ 588 h 3198"/>
                <a:gd name="T42" fmla="*/ 4056 w 4254"/>
                <a:gd name="T43" fmla="*/ 150 h 3198"/>
                <a:gd name="T44" fmla="*/ 3168 w 4254"/>
                <a:gd name="T45" fmla="*/ 156 h 3198"/>
                <a:gd name="T46" fmla="*/ 2670 w 4254"/>
                <a:gd name="T47" fmla="*/ 354 h 3198"/>
                <a:gd name="T48" fmla="*/ 2250 w 4254"/>
                <a:gd name="T49" fmla="*/ 528 h 3198"/>
                <a:gd name="T50" fmla="*/ 1890 w 4254"/>
                <a:gd name="T51" fmla="*/ 684 h 3198"/>
                <a:gd name="T52" fmla="*/ 1554 w 4254"/>
                <a:gd name="T53" fmla="*/ 846 h 3198"/>
                <a:gd name="T54" fmla="*/ 1260 w 4254"/>
                <a:gd name="T55" fmla="*/ 1002 h 3198"/>
                <a:gd name="T56" fmla="*/ 957 w 4254"/>
                <a:gd name="T57" fmla="*/ 1173 h 3198"/>
                <a:gd name="T58" fmla="*/ 774 w 4254"/>
                <a:gd name="T59" fmla="*/ 1284 h 3198"/>
                <a:gd name="T60" fmla="*/ 420 w 4254"/>
                <a:gd name="T61" fmla="*/ 1560 h 3198"/>
                <a:gd name="T62" fmla="*/ 234 w 4254"/>
                <a:gd name="T63" fmla="*/ 1740 h 3198"/>
                <a:gd name="T64" fmla="*/ 108 w 4254"/>
                <a:gd name="T65" fmla="*/ 1908 h 3198"/>
                <a:gd name="T66" fmla="*/ 48 w 4254"/>
                <a:gd name="T67" fmla="*/ 2028 h 3198"/>
                <a:gd name="T68" fmla="*/ 0 w 4254"/>
                <a:gd name="T69" fmla="*/ 2232 h 3198"/>
                <a:gd name="T70" fmla="*/ 30 w 4254"/>
                <a:gd name="T71" fmla="*/ 2370 h 3198"/>
                <a:gd name="T72" fmla="*/ 72 w 4254"/>
                <a:gd name="T73" fmla="*/ 2460 h 3198"/>
                <a:gd name="T74" fmla="*/ 165 w 4254"/>
                <a:gd name="T75" fmla="*/ 2570 h 3198"/>
                <a:gd name="T76" fmla="*/ 275 w 4254"/>
                <a:gd name="T77" fmla="*/ 2658 h 3198"/>
                <a:gd name="T78" fmla="*/ 426 w 4254"/>
                <a:gd name="T79" fmla="*/ 2742 h 3198"/>
                <a:gd name="T80" fmla="*/ 558 w 4254"/>
                <a:gd name="T81" fmla="*/ 2802 h 3198"/>
                <a:gd name="T82" fmla="*/ 714 w 4254"/>
                <a:gd name="T83" fmla="*/ 2862 h 3198"/>
                <a:gd name="T84" fmla="*/ 1332 w 4254"/>
                <a:gd name="T85" fmla="*/ 3054 h 3198"/>
                <a:gd name="T86" fmla="*/ 2340 w 4254"/>
                <a:gd name="T87" fmla="*/ 3180 h 3198"/>
                <a:gd name="T88" fmla="*/ 2850 w 4254"/>
                <a:gd name="T89" fmla="*/ 3054 h 3198"/>
                <a:gd name="T90" fmla="*/ 3030 w 4254"/>
                <a:gd name="T91" fmla="*/ 2760 h 3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254" h="3198">
                  <a:moveTo>
                    <a:pt x="3030" y="2760"/>
                  </a:moveTo>
                  <a:cubicBezTo>
                    <a:pt x="2994" y="2724"/>
                    <a:pt x="2898" y="2766"/>
                    <a:pt x="2808" y="2772"/>
                  </a:cubicBezTo>
                  <a:cubicBezTo>
                    <a:pt x="2736" y="2784"/>
                    <a:pt x="2676" y="2790"/>
                    <a:pt x="2604" y="2790"/>
                  </a:cubicBezTo>
                  <a:cubicBezTo>
                    <a:pt x="2532" y="2790"/>
                    <a:pt x="2448" y="2784"/>
                    <a:pt x="2394" y="2778"/>
                  </a:cubicBezTo>
                  <a:cubicBezTo>
                    <a:pt x="2316" y="2766"/>
                    <a:pt x="2214" y="2754"/>
                    <a:pt x="2190" y="2748"/>
                  </a:cubicBezTo>
                  <a:cubicBezTo>
                    <a:pt x="2160" y="2742"/>
                    <a:pt x="2081" y="2727"/>
                    <a:pt x="2051" y="2721"/>
                  </a:cubicBezTo>
                  <a:cubicBezTo>
                    <a:pt x="2003" y="2709"/>
                    <a:pt x="1968" y="2700"/>
                    <a:pt x="1926" y="2688"/>
                  </a:cubicBezTo>
                  <a:cubicBezTo>
                    <a:pt x="1902" y="2682"/>
                    <a:pt x="1859" y="2670"/>
                    <a:pt x="1841" y="2664"/>
                  </a:cubicBezTo>
                  <a:cubicBezTo>
                    <a:pt x="1809" y="2654"/>
                    <a:pt x="1765" y="2638"/>
                    <a:pt x="1734" y="2628"/>
                  </a:cubicBezTo>
                  <a:cubicBezTo>
                    <a:pt x="1710" y="2616"/>
                    <a:pt x="1686" y="2610"/>
                    <a:pt x="1668" y="2604"/>
                  </a:cubicBezTo>
                  <a:cubicBezTo>
                    <a:pt x="1650" y="2598"/>
                    <a:pt x="1638" y="2586"/>
                    <a:pt x="1620" y="2580"/>
                  </a:cubicBezTo>
                  <a:cubicBezTo>
                    <a:pt x="1602" y="2574"/>
                    <a:pt x="1590" y="2562"/>
                    <a:pt x="1572" y="2556"/>
                  </a:cubicBezTo>
                  <a:cubicBezTo>
                    <a:pt x="1542" y="2538"/>
                    <a:pt x="1512" y="2520"/>
                    <a:pt x="1482" y="2502"/>
                  </a:cubicBezTo>
                  <a:cubicBezTo>
                    <a:pt x="1470" y="2496"/>
                    <a:pt x="1452" y="2484"/>
                    <a:pt x="1440" y="2478"/>
                  </a:cubicBezTo>
                  <a:cubicBezTo>
                    <a:pt x="1416" y="2460"/>
                    <a:pt x="1392" y="2436"/>
                    <a:pt x="1374" y="2418"/>
                  </a:cubicBezTo>
                  <a:cubicBezTo>
                    <a:pt x="1362" y="2406"/>
                    <a:pt x="1356" y="2394"/>
                    <a:pt x="1344" y="2382"/>
                  </a:cubicBezTo>
                  <a:cubicBezTo>
                    <a:pt x="1332" y="2365"/>
                    <a:pt x="1313" y="2335"/>
                    <a:pt x="1302" y="2316"/>
                  </a:cubicBezTo>
                  <a:cubicBezTo>
                    <a:pt x="1290" y="2298"/>
                    <a:pt x="1283" y="2286"/>
                    <a:pt x="1277" y="2268"/>
                  </a:cubicBezTo>
                  <a:cubicBezTo>
                    <a:pt x="1271" y="2256"/>
                    <a:pt x="1268" y="2247"/>
                    <a:pt x="1260" y="2220"/>
                  </a:cubicBezTo>
                  <a:cubicBezTo>
                    <a:pt x="1257" y="2199"/>
                    <a:pt x="1259" y="2162"/>
                    <a:pt x="1260" y="2142"/>
                  </a:cubicBezTo>
                  <a:cubicBezTo>
                    <a:pt x="1260" y="2130"/>
                    <a:pt x="1266" y="2112"/>
                    <a:pt x="1266" y="2100"/>
                  </a:cubicBezTo>
                  <a:cubicBezTo>
                    <a:pt x="1271" y="2079"/>
                    <a:pt x="1283" y="2036"/>
                    <a:pt x="1290" y="2016"/>
                  </a:cubicBezTo>
                  <a:cubicBezTo>
                    <a:pt x="1296" y="2004"/>
                    <a:pt x="1302" y="1992"/>
                    <a:pt x="1308" y="1980"/>
                  </a:cubicBezTo>
                  <a:cubicBezTo>
                    <a:pt x="1320" y="1962"/>
                    <a:pt x="1329" y="1944"/>
                    <a:pt x="1344" y="1920"/>
                  </a:cubicBezTo>
                  <a:cubicBezTo>
                    <a:pt x="1362" y="1890"/>
                    <a:pt x="1379" y="1868"/>
                    <a:pt x="1397" y="1844"/>
                  </a:cubicBezTo>
                  <a:cubicBezTo>
                    <a:pt x="1420" y="1816"/>
                    <a:pt x="1440" y="1792"/>
                    <a:pt x="1482" y="1752"/>
                  </a:cubicBezTo>
                  <a:cubicBezTo>
                    <a:pt x="1517" y="1720"/>
                    <a:pt x="1606" y="1643"/>
                    <a:pt x="1650" y="1608"/>
                  </a:cubicBezTo>
                  <a:cubicBezTo>
                    <a:pt x="1674" y="1590"/>
                    <a:pt x="1713" y="1565"/>
                    <a:pt x="1746" y="1542"/>
                  </a:cubicBezTo>
                  <a:cubicBezTo>
                    <a:pt x="1800" y="1506"/>
                    <a:pt x="1824" y="1488"/>
                    <a:pt x="1884" y="1452"/>
                  </a:cubicBezTo>
                  <a:cubicBezTo>
                    <a:pt x="1934" y="1421"/>
                    <a:pt x="2004" y="1381"/>
                    <a:pt x="2046" y="1356"/>
                  </a:cubicBezTo>
                  <a:cubicBezTo>
                    <a:pt x="2076" y="1338"/>
                    <a:pt x="2106" y="1320"/>
                    <a:pt x="2136" y="1302"/>
                  </a:cubicBezTo>
                  <a:cubicBezTo>
                    <a:pt x="2187" y="1274"/>
                    <a:pt x="2297" y="1217"/>
                    <a:pt x="2352" y="1188"/>
                  </a:cubicBezTo>
                  <a:cubicBezTo>
                    <a:pt x="2388" y="1170"/>
                    <a:pt x="2424" y="1152"/>
                    <a:pt x="2466" y="1128"/>
                  </a:cubicBezTo>
                  <a:cubicBezTo>
                    <a:pt x="2502" y="1110"/>
                    <a:pt x="2538" y="1092"/>
                    <a:pt x="2574" y="1074"/>
                  </a:cubicBezTo>
                  <a:cubicBezTo>
                    <a:pt x="2622" y="1056"/>
                    <a:pt x="2670" y="1038"/>
                    <a:pt x="2712" y="1014"/>
                  </a:cubicBezTo>
                  <a:cubicBezTo>
                    <a:pt x="2754" y="996"/>
                    <a:pt x="2796" y="978"/>
                    <a:pt x="2844" y="960"/>
                  </a:cubicBezTo>
                  <a:cubicBezTo>
                    <a:pt x="2892" y="942"/>
                    <a:pt x="2940" y="918"/>
                    <a:pt x="2988" y="900"/>
                  </a:cubicBezTo>
                  <a:cubicBezTo>
                    <a:pt x="3047" y="875"/>
                    <a:pt x="3072" y="858"/>
                    <a:pt x="3120" y="840"/>
                  </a:cubicBezTo>
                  <a:cubicBezTo>
                    <a:pt x="3168" y="822"/>
                    <a:pt x="3215" y="800"/>
                    <a:pt x="3269" y="782"/>
                  </a:cubicBezTo>
                  <a:cubicBezTo>
                    <a:pt x="3323" y="758"/>
                    <a:pt x="3378" y="738"/>
                    <a:pt x="3432" y="720"/>
                  </a:cubicBezTo>
                  <a:cubicBezTo>
                    <a:pt x="3486" y="702"/>
                    <a:pt x="3540" y="684"/>
                    <a:pt x="3600" y="666"/>
                  </a:cubicBezTo>
                  <a:cubicBezTo>
                    <a:pt x="3666" y="642"/>
                    <a:pt x="3732" y="612"/>
                    <a:pt x="3804" y="588"/>
                  </a:cubicBezTo>
                  <a:cubicBezTo>
                    <a:pt x="3876" y="558"/>
                    <a:pt x="3942" y="528"/>
                    <a:pt x="4014" y="504"/>
                  </a:cubicBezTo>
                  <a:cubicBezTo>
                    <a:pt x="4254" y="408"/>
                    <a:pt x="4176" y="210"/>
                    <a:pt x="4056" y="150"/>
                  </a:cubicBezTo>
                  <a:cubicBezTo>
                    <a:pt x="3918" y="84"/>
                    <a:pt x="3690" y="0"/>
                    <a:pt x="3426" y="84"/>
                  </a:cubicBezTo>
                  <a:cubicBezTo>
                    <a:pt x="3336" y="108"/>
                    <a:pt x="3252" y="132"/>
                    <a:pt x="3168" y="156"/>
                  </a:cubicBezTo>
                  <a:cubicBezTo>
                    <a:pt x="3066" y="192"/>
                    <a:pt x="2970" y="234"/>
                    <a:pt x="2874" y="270"/>
                  </a:cubicBezTo>
                  <a:cubicBezTo>
                    <a:pt x="2808" y="300"/>
                    <a:pt x="2736" y="324"/>
                    <a:pt x="2670" y="354"/>
                  </a:cubicBezTo>
                  <a:cubicBezTo>
                    <a:pt x="2592" y="384"/>
                    <a:pt x="2520" y="414"/>
                    <a:pt x="2448" y="444"/>
                  </a:cubicBezTo>
                  <a:cubicBezTo>
                    <a:pt x="2382" y="474"/>
                    <a:pt x="2316" y="498"/>
                    <a:pt x="2250" y="528"/>
                  </a:cubicBezTo>
                  <a:cubicBezTo>
                    <a:pt x="2184" y="552"/>
                    <a:pt x="2124" y="576"/>
                    <a:pt x="2058" y="606"/>
                  </a:cubicBezTo>
                  <a:cubicBezTo>
                    <a:pt x="2004" y="630"/>
                    <a:pt x="1944" y="660"/>
                    <a:pt x="1890" y="684"/>
                  </a:cubicBezTo>
                  <a:cubicBezTo>
                    <a:pt x="1830" y="714"/>
                    <a:pt x="1775" y="738"/>
                    <a:pt x="1721" y="762"/>
                  </a:cubicBezTo>
                  <a:cubicBezTo>
                    <a:pt x="1667" y="792"/>
                    <a:pt x="1608" y="822"/>
                    <a:pt x="1554" y="846"/>
                  </a:cubicBezTo>
                  <a:cubicBezTo>
                    <a:pt x="1506" y="876"/>
                    <a:pt x="1452" y="900"/>
                    <a:pt x="1404" y="924"/>
                  </a:cubicBezTo>
                  <a:cubicBezTo>
                    <a:pt x="1356" y="948"/>
                    <a:pt x="1308" y="972"/>
                    <a:pt x="1260" y="1002"/>
                  </a:cubicBezTo>
                  <a:cubicBezTo>
                    <a:pt x="1170" y="1044"/>
                    <a:pt x="1133" y="1067"/>
                    <a:pt x="1043" y="1121"/>
                  </a:cubicBezTo>
                  <a:cubicBezTo>
                    <a:pt x="988" y="1152"/>
                    <a:pt x="983" y="1158"/>
                    <a:pt x="957" y="1173"/>
                  </a:cubicBezTo>
                  <a:cubicBezTo>
                    <a:pt x="931" y="1188"/>
                    <a:pt x="918" y="1194"/>
                    <a:pt x="888" y="1212"/>
                  </a:cubicBezTo>
                  <a:cubicBezTo>
                    <a:pt x="846" y="1236"/>
                    <a:pt x="810" y="1260"/>
                    <a:pt x="774" y="1284"/>
                  </a:cubicBezTo>
                  <a:cubicBezTo>
                    <a:pt x="714" y="1332"/>
                    <a:pt x="642" y="1374"/>
                    <a:pt x="582" y="1422"/>
                  </a:cubicBezTo>
                  <a:cubicBezTo>
                    <a:pt x="528" y="1464"/>
                    <a:pt x="474" y="1512"/>
                    <a:pt x="420" y="1560"/>
                  </a:cubicBezTo>
                  <a:cubicBezTo>
                    <a:pt x="396" y="1578"/>
                    <a:pt x="372" y="1602"/>
                    <a:pt x="354" y="1620"/>
                  </a:cubicBezTo>
                  <a:cubicBezTo>
                    <a:pt x="323" y="1650"/>
                    <a:pt x="263" y="1710"/>
                    <a:pt x="234" y="1740"/>
                  </a:cubicBezTo>
                  <a:cubicBezTo>
                    <a:pt x="216" y="1758"/>
                    <a:pt x="198" y="1782"/>
                    <a:pt x="180" y="1800"/>
                  </a:cubicBezTo>
                  <a:cubicBezTo>
                    <a:pt x="156" y="1836"/>
                    <a:pt x="132" y="1872"/>
                    <a:pt x="108" y="1908"/>
                  </a:cubicBezTo>
                  <a:cubicBezTo>
                    <a:pt x="96" y="1926"/>
                    <a:pt x="78" y="1956"/>
                    <a:pt x="72" y="1974"/>
                  </a:cubicBezTo>
                  <a:cubicBezTo>
                    <a:pt x="60" y="1992"/>
                    <a:pt x="54" y="2010"/>
                    <a:pt x="48" y="2028"/>
                  </a:cubicBezTo>
                  <a:cubicBezTo>
                    <a:pt x="36" y="2064"/>
                    <a:pt x="18" y="2100"/>
                    <a:pt x="12" y="2130"/>
                  </a:cubicBezTo>
                  <a:cubicBezTo>
                    <a:pt x="4" y="2164"/>
                    <a:pt x="1" y="2207"/>
                    <a:pt x="0" y="2232"/>
                  </a:cubicBezTo>
                  <a:cubicBezTo>
                    <a:pt x="0" y="2250"/>
                    <a:pt x="4" y="2279"/>
                    <a:pt x="8" y="2297"/>
                  </a:cubicBezTo>
                  <a:cubicBezTo>
                    <a:pt x="14" y="2327"/>
                    <a:pt x="18" y="2340"/>
                    <a:pt x="30" y="2370"/>
                  </a:cubicBezTo>
                  <a:cubicBezTo>
                    <a:pt x="36" y="2388"/>
                    <a:pt x="42" y="2408"/>
                    <a:pt x="48" y="2420"/>
                  </a:cubicBezTo>
                  <a:cubicBezTo>
                    <a:pt x="60" y="2438"/>
                    <a:pt x="60" y="2444"/>
                    <a:pt x="72" y="2460"/>
                  </a:cubicBezTo>
                  <a:cubicBezTo>
                    <a:pt x="78" y="2472"/>
                    <a:pt x="96" y="2496"/>
                    <a:pt x="108" y="2508"/>
                  </a:cubicBezTo>
                  <a:cubicBezTo>
                    <a:pt x="132" y="2532"/>
                    <a:pt x="134" y="2543"/>
                    <a:pt x="165" y="2570"/>
                  </a:cubicBezTo>
                  <a:cubicBezTo>
                    <a:pt x="188" y="2594"/>
                    <a:pt x="204" y="2604"/>
                    <a:pt x="216" y="2616"/>
                  </a:cubicBezTo>
                  <a:cubicBezTo>
                    <a:pt x="228" y="2628"/>
                    <a:pt x="263" y="2646"/>
                    <a:pt x="275" y="2658"/>
                  </a:cubicBezTo>
                  <a:cubicBezTo>
                    <a:pt x="301" y="2674"/>
                    <a:pt x="344" y="2696"/>
                    <a:pt x="372" y="2712"/>
                  </a:cubicBezTo>
                  <a:cubicBezTo>
                    <a:pt x="390" y="2724"/>
                    <a:pt x="408" y="2736"/>
                    <a:pt x="426" y="2742"/>
                  </a:cubicBezTo>
                  <a:cubicBezTo>
                    <a:pt x="450" y="2754"/>
                    <a:pt x="468" y="2760"/>
                    <a:pt x="492" y="2772"/>
                  </a:cubicBezTo>
                  <a:cubicBezTo>
                    <a:pt x="510" y="2784"/>
                    <a:pt x="534" y="2790"/>
                    <a:pt x="558" y="2802"/>
                  </a:cubicBezTo>
                  <a:cubicBezTo>
                    <a:pt x="582" y="2808"/>
                    <a:pt x="606" y="2820"/>
                    <a:pt x="630" y="2832"/>
                  </a:cubicBezTo>
                  <a:cubicBezTo>
                    <a:pt x="654" y="2838"/>
                    <a:pt x="690" y="2856"/>
                    <a:pt x="714" y="2862"/>
                  </a:cubicBezTo>
                  <a:cubicBezTo>
                    <a:pt x="744" y="2868"/>
                    <a:pt x="990" y="2952"/>
                    <a:pt x="1014" y="2964"/>
                  </a:cubicBezTo>
                  <a:cubicBezTo>
                    <a:pt x="1242" y="3030"/>
                    <a:pt x="1296" y="3048"/>
                    <a:pt x="1332" y="3054"/>
                  </a:cubicBezTo>
                  <a:cubicBezTo>
                    <a:pt x="1470" y="3090"/>
                    <a:pt x="1739" y="3135"/>
                    <a:pt x="1854" y="3159"/>
                  </a:cubicBezTo>
                  <a:cubicBezTo>
                    <a:pt x="2022" y="3177"/>
                    <a:pt x="2076" y="3198"/>
                    <a:pt x="2340" y="3180"/>
                  </a:cubicBezTo>
                  <a:cubicBezTo>
                    <a:pt x="2466" y="3168"/>
                    <a:pt x="2580" y="3150"/>
                    <a:pt x="2676" y="3120"/>
                  </a:cubicBezTo>
                  <a:cubicBezTo>
                    <a:pt x="2748" y="3102"/>
                    <a:pt x="2790" y="3078"/>
                    <a:pt x="2850" y="3054"/>
                  </a:cubicBezTo>
                  <a:cubicBezTo>
                    <a:pt x="2898" y="3030"/>
                    <a:pt x="2940" y="3006"/>
                    <a:pt x="2970" y="2976"/>
                  </a:cubicBezTo>
                  <a:cubicBezTo>
                    <a:pt x="3012" y="2934"/>
                    <a:pt x="3084" y="2808"/>
                    <a:pt x="3030" y="276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4204" name="Freeform 108"/>
            <p:cNvSpPr>
              <a:spLocks noChangeAspect="1"/>
            </p:cNvSpPr>
            <p:nvPr/>
          </p:nvSpPr>
          <p:spPr bwMode="auto">
            <a:xfrm>
              <a:off x="2132" y="677"/>
              <a:ext cx="642" cy="419"/>
            </a:xfrm>
            <a:custGeom>
              <a:avLst/>
              <a:gdLst>
                <a:gd name="T0" fmla="*/ 89 w 181"/>
                <a:gd name="T1" fmla="*/ 117 h 118"/>
                <a:gd name="T2" fmla="*/ 180 w 181"/>
                <a:gd name="T3" fmla="*/ 61 h 118"/>
                <a:gd name="T4" fmla="*/ 96 w 181"/>
                <a:gd name="T5" fmla="*/ 1 h 118"/>
                <a:gd name="T6" fmla="*/ 2 w 181"/>
                <a:gd name="T7" fmla="*/ 56 h 118"/>
                <a:gd name="T8" fmla="*/ 89 w 181"/>
                <a:gd name="T9" fmla="*/ 11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118">
                  <a:moveTo>
                    <a:pt x="89" y="117"/>
                  </a:moveTo>
                  <a:cubicBezTo>
                    <a:pt x="138" y="118"/>
                    <a:pt x="178" y="93"/>
                    <a:pt x="180" y="61"/>
                  </a:cubicBezTo>
                  <a:cubicBezTo>
                    <a:pt x="181" y="30"/>
                    <a:pt x="143" y="3"/>
                    <a:pt x="96" y="1"/>
                  </a:cubicBezTo>
                  <a:cubicBezTo>
                    <a:pt x="47" y="0"/>
                    <a:pt x="5" y="24"/>
                    <a:pt x="2" y="56"/>
                  </a:cubicBezTo>
                  <a:cubicBezTo>
                    <a:pt x="0" y="89"/>
                    <a:pt x="39" y="116"/>
                    <a:pt x="89" y="117"/>
                  </a:cubicBezTo>
                  <a:close/>
                </a:path>
              </a:pathLst>
            </a:custGeom>
            <a:solidFill>
              <a:srgbClr val="D9B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4205" name="Freeform 109"/>
            <p:cNvSpPr>
              <a:spLocks noChangeAspect="1"/>
            </p:cNvSpPr>
            <p:nvPr/>
          </p:nvSpPr>
          <p:spPr bwMode="auto">
            <a:xfrm>
              <a:off x="1067" y="1312"/>
              <a:ext cx="642" cy="422"/>
            </a:xfrm>
            <a:custGeom>
              <a:avLst/>
              <a:gdLst>
                <a:gd name="T0" fmla="*/ 88 w 181"/>
                <a:gd name="T1" fmla="*/ 118 h 119"/>
                <a:gd name="T2" fmla="*/ 179 w 181"/>
                <a:gd name="T3" fmla="*/ 62 h 119"/>
                <a:gd name="T4" fmla="*/ 95 w 181"/>
                <a:gd name="T5" fmla="*/ 2 h 119"/>
                <a:gd name="T6" fmla="*/ 2 w 181"/>
                <a:gd name="T7" fmla="*/ 57 h 119"/>
                <a:gd name="T8" fmla="*/ 88 w 181"/>
                <a:gd name="T9" fmla="*/ 118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119">
                  <a:moveTo>
                    <a:pt x="88" y="118"/>
                  </a:moveTo>
                  <a:cubicBezTo>
                    <a:pt x="138" y="119"/>
                    <a:pt x="178" y="93"/>
                    <a:pt x="179" y="62"/>
                  </a:cubicBezTo>
                  <a:cubicBezTo>
                    <a:pt x="181" y="30"/>
                    <a:pt x="143" y="4"/>
                    <a:pt x="95" y="2"/>
                  </a:cubicBezTo>
                  <a:cubicBezTo>
                    <a:pt x="47" y="0"/>
                    <a:pt x="4" y="25"/>
                    <a:pt x="2" y="57"/>
                  </a:cubicBezTo>
                  <a:cubicBezTo>
                    <a:pt x="0" y="89"/>
                    <a:pt x="39" y="117"/>
                    <a:pt x="88" y="118"/>
                  </a:cubicBezTo>
                  <a:close/>
                </a:path>
              </a:pathLst>
            </a:custGeom>
            <a:solidFill>
              <a:srgbClr val="0076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4206" name="Freeform 110"/>
            <p:cNvSpPr>
              <a:spLocks noChangeAspect="1"/>
            </p:cNvSpPr>
            <p:nvPr/>
          </p:nvSpPr>
          <p:spPr bwMode="auto">
            <a:xfrm>
              <a:off x="588" y="1103"/>
              <a:ext cx="2206" cy="1387"/>
            </a:xfrm>
            <a:custGeom>
              <a:avLst/>
              <a:gdLst>
                <a:gd name="T0" fmla="*/ 420 w 3732"/>
                <a:gd name="T1" fmla="*/ 1566 h 2347"/>
                <a:gd name="T2" fmla="*/ 702 w 3732"/>
                <a:gd name="T3" fmla="*/ 1662 h 2347"/>
                <a:gd name="T4" fmla="*/ 840 w 3732"/>
                <a:gd name="T5" fmla="*/ 1704 h 2347"/>
                <a:gd name="T6" fmla="*/ 1050 w 3732"/>
                <a:gd name="T7" fmla="*/ 1758 h 2347"/>
                <a:gd name="T8" fmla="*/ 1242 w 3732"/>
                <a:gd name="T9" fmla="*/ 1800 h 2347"/>
                <a:gd name="T10" fmla="*/ 1466 w 3732"/>
                <a:gd name="T11" fmla="*/ 1829 h 2347"/>
                <a:gd name="T12" fmla="*/ 1752 w 3732"/>
                <a:gd name="T13" fmla="*/ 1836 h 2347"/>
                <a:gd name="T14" fmla="*/ 1986 w 3732"/>
                <a:gd name="T15" fmla="*/ 1812 h 2347"/>
                <a:gd name="T16" fmla="*/ 2148 w 3732"/>
                <a:gd name="T17" fmla="*/ 1770 h 2347"/>
                <a:gd name="T18" fmla="*/ 2346 w 3732"/>
                <a:gd name="T19" fmla="*/ 1692 h 2347"/>
                <a:gd name="T20" fmla="*/ 2430 w 3732"/>
                <a:gd name="T21" fmla="*/ 1638 h 2347"/>
                <a:gd name="T22" fmla="*/ 2562 w 3732"/>
                <a:gd name="T23" fmla="*/ 1530 h 2347"/>
                <a:gd name="T24" fmla="*/ 2787 w 3732"/>
                <a:gd name="T25" fmla="*/ 1151 h 2347"/>
                <a:gd name="T26" fmla="*/ 2826 w 3732"/>
                <a:gd name="T27" fmla="*/ 786 h 2347"/>
                <a:gd name="T28" fmla="*/ 2778 w 3732"/>
                <a:gd name="T29" fmla="*/ 432 h 2347"/>
                <a:gd name="T30" fmla="*/ 2724 w 3732"/>
                <a:gd name="T31" fmla="*/ 150 h 2347"/>
                <a:gd name="T32" fmla="*/ 3588 w 3732"/>
                <a:gd name="T33" fmla="*/ 198 h 2347"/>
                <a:gd name="T34" fmla="*/ 3690 w 3732"/>
                <a:gd name="T35" fmla="*/ 546 h 2347"/>
                <a:gd name="T36" fmla="*/ 3714 w 3732"/>
                <a:gd name="T37" fmla="*/ 750 h 2347"/>
                <a:gd name="T38" fmla="*/ 3726 w 3732"/>
                <a:gd name="T39" fmla="*/ 1080 h 2347"/>
                <a:gd name="T40" fmla="*/ 3654 w 3732"/>
                <a:gd name="T41" fmla="*/ 1476 h 2347"/>
                <a:gd name="T42" fmla="*/ 3558 w 3732"/>
                <a:gd name="T43" fmla="*/ 1692 h 2347"/>
                <a:gd name="T44" fmla="*/ 3408 w 3732"/>
                <a:gd name="T45" fmla="*/ 1896 h 2347"/>
                <a:gd name="T46" fmla="*/ 3312 w 3732"/>
                <a:gd name="T47" fmla="*/ 1986 h 2347"/>
                <a:gd name="T48" fmla="*/ 3204 w 3732"/>
                <a:gd name="T49" fmla="*/ 2070 h 2347"/>
                <a:gd name="T50" fmla="*/ 3036 w 3732"/>
                <a:gd name="T51" fmla="*/ 2166 h 2347"/>
                <a:gd name="T52" fmla="*/ 2916 w 3732"/>
                <a:gd name="T53" fmla="*/ 2220 h 2347"/>
                <a:gd name="T54" fmla="*/ 2646 w 3732"/>
                <a:gd name="T55" fmla="*/ 2298 h 2347"/>
                <a:gd name="T56" fmla="*/ 2262 w 3732"/>
                <a:gd name="T57" fmla="*/ 2346 h 2347"/>
                <a:gd name="T58" fmla="*/ 1962 w 3732"/>
                <a:gd name="T59" fmla="*/ 2328 h 2347"/>
                <a:gd name="T60" fmla="*/ 1806 w 3732"/>
                <a:gd name="T61" fmla="*/ 2316 h 2347"/>
                <a:gd name="T62" fmla="*/ 1638 w 3732"/>
                <a:gd name="T63" fmla="*/ 2292 h 2347"/>
                <a:gd name="T64" fmla="*/ 1392 w 3732"/>
                <a:gd name="T65" fmla="*/ 2244 h 2347"/>
                <a:gd name="T66" fmla="*/ 1218 w 3732"/>
                <a:gd name="T67" fmla="*/ 2202 h 2347"/>
                <a:gd name="T68" fmla="*/ 960 w 3732"/>
                <a:gd name="T69" fmla="*/ 2124 h 2347"/>
                <a:gd name="T70" fmla="*/ 702 w 3732"/>
                <a:gd name="T71" fmla="*/ 2034 h 2347"/>
                <a:gd name="T72" fmla="*/ 522 w 3732"/>
                <a:gd name="T73" fmla="*/ 1962 h 2347"/>
                <a:gd name="T74" fmla="*/ 252 w 3732"/>
                <a:gd name="T75" fmla="*/ 1848 h 2347"/>
                <a:gd name="T76" fmla="*/ 6 w 3732"/>
                <a:gd name="T77" fmla="*/ 1572 h 2347"/>
                <a:gd name="T78" fmla="*/ 216 w 3732"/>
                <a:gd name="T79" fmla="*/ 1488 h 2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732" h="2347">
                  <a:moveTo>
                    <a:pt x="216" y="1488"/>
                  </a:moveTo>
                  <a:cubicBezTo>
                    <a:pt x="281" y="1506"/>
                    <a:pt x="366" y="1546"/>
                    <a:pt x="420" y="1566"/>
                  </a:cubicBezTo>
                  <a:cubicBezTo>
                    <a:pt x="462" y="1578"/>
                    <a:pt x="486" y="1590"/>
                    <a:pt x="540" y="1608"/>
                  </a:cubicBezTo>
                  <a:cubicBezTo>
                    <a:pt x="587" y="1624"/>
                    <a:pt x="663" y="1649"/>
                    <a:pt x="702" y="1662"/>
                  </a:cubicBezTo>
                  <a:cubicBezTo>
                    <a:pt x="726" y="1668"/>
                    <a:pt x="750" y="1680"/>
                    <a:pt x="774" y="1686"/>
                  </a:cubicBezTo>
                  <a:cubicBezTo>
                    <a:pt x="792" y="1692"/>
                    <a:pt x="816" y="1698"/>
                    <a:pt x="840" y="1704"/>
                  </a:cubicBezTo>
                  <a:cubicBezTo>
                    <a:pt x="874" y="1713"/>
                    <a:pt x="943" y="1731"/>
                    <a:pt x="978" y="1740"/>
                  </a:cubicBezTo>
                  <a:cubicBezTo>
                    <a:pt x="1002" y="1746"/>
                    <a:pt x="1026" y="1752"/>
                    <a:pt x="1050" y="1758"/>
                  </a:cubicBezTo>
                  <a:cubicBezTo>
                    <a:pt x="1084" y="1766"/>
                    <a:pt x="1150" y="1781"/>
                    <a:pt x="1182" y="1788"/>
                  </a:cubicBezTo>
                  <a:cubicBezTo>
                    <a:pt x="1206" y="1794"/>
                    <a:pt x="1224" y="1794"/>
                    <a:pt x="1242" y="1800"/>
                  </a:cubicBezTo>
                  <a:cubicBezTo>
                    <a:pt x="1266" y="1806"/>
                    <a:pt x="1290" y="1806"/>
                    <a:pt x="1314" y="1812"/>
                  </a:cubicBezTo>
                  <a:cubicBezTo>
                    <a:pt x="1351" y="1817"/>
                    <a:pt x="1413" y="1825"/>
                    <a:pt x="1466" y="1829"/>
                  </a:cubicBezTo>
                  <a:cubicBezTo>
                    <a:pt x="1509" y="1832"/>
                    <a:pt x="1580" y="1834"/>
                    <a:pt x="1632" y="1836"/>
                  </a:cubicBezTo>
                  <a:cubicBezTo>
                    <a:pt x="1683" y="1835"/>
                    <a:pt x="1710" y="1842"/>
                    <a:pt x="1752" y="1836"/>
                  </a:cubicBezTo>
                  <a:cubicBezTo>
                    <a:pt x="1792" y="1834"/>
                    <a:pt x="1823" y="1836"/>
                    <a:pt x="1862" y="1830"/>
                  </a:cubicBezTo>
                  <a:cubicBezTo>
                    <a:pt x="1901" y="1826"/>
                    <a:pt x="1956" y="1817"/>
                    <a:pt x="1986" y="1812"/>
                  </a:cubicBezTo>
                  <a:cubicBezTo>
                    <a:pt x="2025" y="1805"/>
                    <a:pt x="2067" y="1795"/>
                    <a:pt x="2094" y="1788"/>
                  </a:cubicBezTo>
                  <a:cubicBezTo>
                    <a:pt x="2112" y="1782"/>
                    <a:pt x="2130" y="1776"/>
                    <a:pt x="2148" y="1770"/>
                  </a:cubicBezTo>
                  <a:cubicBezTo>
                    <a:pt x="2173" y="1761"/>
                    <a:pt x="2209" y="1749"/>
                    <a:pt x="2234" y="1740"/>
                  </a:cubicBezTo>
                  <a:cubicBezTo>
                    <a:pt x="2267" y="1727"/>
                    <a:pt x="2320" y="1704"/>
                    <a:pt x="2346" y="1692"/>
                  </a:cubicBezTo>
                  <a:cubicBezTo>
                    <a:pt x="2358" y="1686"/>
                    <a:pt x="2370" y="1674"/>
                    <a:pt x="2388" y="1668"/>
                  </a:cubicBezTo>
                  <a:cubicBezTo>
                    <a:pt x="2400" y="1656"/>
                    <a:pt x="2418" y="1650"/>
                    <a:pt x="2430" y="1638"/>
                  </a:cubicBezTo>
                  <a:cubicBezTo>
                    <a:pt x="2460" y="1620"/>
                    <a:pt x="2484" y="1602"/>
                    <a:pt x="2508" y="1578"/>
                  </a:cubicBezTo>
                  <a:cubicBezTo>
                    <a:pt x="2520" y="1566"/>
                    <a:pt x="2550" y="1542"/>
                    <a:pt x="2562" y="1530"/>
                  </a:cubicBezTo>
                  <a:cubicBezTo>
                    <a:pt x="2622" y="1476"/>
                    <a:pt x="2688" y="1374"/>
                    <a:pt x="2730" y="1296"/>
                  </a:cubicBezTo>
                  <a:cubicBezTo>
                    <a:pt x="2766" y="1233"/>
                    <a:pt x="2775" y="1194"/>
                    <a:pt x="2787" y="1151"/>
                  </a:cubicBezTo>
                  <a:cubicBezTo>
                    <a:pt x="2802" y="1088"/>
                    <a:pt x="2814" y="979"/>
                    <a:pt x="2820" y="918"/>
                  </a:cubicBezTo>
                  <a:cubicBezTo>
                    <a:pt x="2820" y="900"/>
                    <a:pt x="2828" y="828"/>
                    <a:pt x="2826" y="786"/>
                  </a:cubicBezTo>
                  <a:cubicBezTo>
                    <a:pt x="2823" y="731"/>
                    <a:pt x="2816" y="641"/>
                    <a:pt x="2808" y="582"/>
                  </a:cubicBezTo>
                  <a:cubicBezTo>
                    <a:pt x="2802" y="546"/>
                    <a:pt x="2791" y="487"/>
                    <a:pt x="2778" y="432"/>
                  </a:cubicBezTo>
                  <a:cubicBezTo>
                    <a:pt x="2767" y="389"/>
                    <a:pt x="2739" y="299"/>
                    <a:pt x="2730" y="252"/>
                  </a:cubicBezTo>
                  <a:cubicBezTo>
                    <a:pt x="2724" y="216"/>
                    <a:pt x="2724" y="192"/>
                    <a:pt x="2724" y="150"/>
                  </a:cubicBezTo>
                  <a:cubicBezTo>
                    <a:pt x="2742" y="42"/>
                    <a:pt x="3000" y="0"/>
                    <a:pt x="3144" y="18"/>
                  </a:cubicBezTo>
                  <a:cubicBezTo>
                    <a:pt x="3306" y="36"/>
                    <a:pt x="3522" y="84"/>
                    <a:pt x="3588" y="198"/>
                  </a:cubicBezTo>
                  <a:cubicBezTo>
                    <a:pt x="3606" y="234"/>
                    <a:pt x="3624" y="270"/>
                    <a:pt x="3642" y="312"/>
                  </a:cubicBezTo>
                  <a:cubicBezTo>
                    <a:pt x="3659" y="370"/>
                    <a:pt x="3680" y="489"/>
                    <a:pt x="3690" y="546"/>
                  </a:cubicBezTo>
                  <a:cubicBezTo>
                    <a:pt x="3696" y="582"/>
                    <a:pt x="3696" y="618"/>
                    <a:pt x="3702" y="654"/>
                  </a:cubicBezTo>
                  <a:cubicBezTo>
                    <a:pt x="3708" y="684"/>
                    <a:pt x="3708" y="720"/>
                    <a:pt x="3714" y="750"/>
                  </a:cubicBezTo>
                  <a:cubicBezTo>
                    <a:pt x="3720" y="810"/>
                    <a:pt x="3726" y="870"/>
                    <a:pt x="3726" y="930"/>
                  </a:cubicBezTo>
                  <a:cubicBezTo>
                    <a:pt x="3732" y="996"/>
                    <a:pt x="3732" y="1020"/>
                    <a:pt x="3726" y="1080"/>
                  </a:cubicBezTo>
                  <a:cubicBezTo>
                    <a:pt x="3723" y="1137"/>
                    <a:pt x="3715" y="1226"/>
                    <a:pt x="3708" y="1272"/>
                  </a:cubicBezTo>
                  <a:cubicBezTo>
                    <a:pt x="3696" y="1338"/>
                    <a:pt x="3668" y="1429"/>
                    <a:pt x="3654" y="1476"/>
                  </a:cubicBezTo>
                  <a:cubicBezTo>
                    <a:pt x="3642" y="1500"/>
                    <a:pt x="3630" y="1536"/>
                    <a:pt x="3624" y="1554"/>
                  </a:cubicBezTo>
                  <a:cubicBezTo>
                    <a:pt x="3600" y="1602"/>
                    <a:pt x="3588" y="1644"/>
                    <a:pt x="3558" y="1692"/>
                  </a:cubicBezTo>
                  <a:cubicBezTo>
                    <a:pt x="3528" y="1734"/>
                    <a:pt x="3516" y="1752"/>
                    <a:pt x="3486" y="1794"/>
                  </a:cubicBezTo>
                  <a:cubicBezTo>
                    <a:pt x="3461" y="1828"/>
                    <a:pt x="3429" y="1871"/>
                    <a:pt x="3408" y="1896"/>
                  </a:cubicBezTo>
                  <a:cubicBezTo>
                    <a:pt x="3390" y="1914"/>
                    <a:pt x="3372" y="1926"/>
                    <a:pt x="3360" y="1944"/>
                  </a:cubicBezTo>
                  <a:cubicBezTo>
                    <a:pt x="3342" y="1956"/>
                    <a:pt x="3330" y="1974"/>
                    <a:pt x="3312" y="1986"/>
                  </a:cubicBezTo>
                  <a:cubicBezTo>
                    <a:pt x="3294" y="1998"/>
                    <a:pt x="3276" y="2016"/>
                    <a:pt x="3258" y="2028"/>
                  </a:cubicBezTo>
                  <a:cubicBezTo>
                    <a:pt x="3243" y="2043"/>
                    <a:pt x="3222" y="2052"/>
                    <a:pt x="3204" y="2070"/>
                  </a:cubicBezTo>
                  <a:cubicBezTo>
                    <a:pt x="3176" y="2088"/>
                    <a:pt x="3118" y="2120"/>
                    <a:pt x="3090" y="2136"/>
                  </a:cubicBezTo>
                  <a:cubicBezTo>
                    <a:pt x="3072" y="2148"/>
                    <a:pt x="3054" y="2154"/>
                    <a:pt x="3036" y="2166"/>
                  </a:cubicBezTo>
                  <a:cubicBezTo>
                    <a:pt x="3012" y="2178"/>
                    <a:pt x="2994" y="2184"/>
                    <a:pt x="2976" y="2196"/>
                  </a:cubicBezTo>
                  <a:cubicBezTo>
                    <a:pt x="2958" y="2202"/>
                    <a:pt x="2934" y="2214"/>
                    <a:pt x="2916" y="2220"/>
                  </a:cubicBezTo>
                  <a:cubicBezTo>
                    <a:pt x="2883" y="2232"/>
                    <a:pt x="2823" y="2255"/>
                    <a:pt x="2778" y="2268"/>
                  </a:cubicBezTo>
                  <a:cubicBezTo>
                    <a:pt x="2744" y="2277"/>
                    <a:pt x="2681" y="2291"/>
                    <a:pt x="2646" y="2298"/>
                  </a:cubicBezTo>
                  <a:cubicBezTo>
                    <a:pt x="2599" y="2307"/>
                    <a:pt x="2542" y="2319"/>
                    <a:pt x="2478" y="2327"/>
                  </a:cubicBezTo>
                  <a:cubicBezTo>
                    <a:pt x="2382" y="2339"/>
                    <a:pt x="2364" y="2340"/>
                    <a:pt x="2262" y="2346"/>
                  </a:cubicBezTo>
                  <a:cubicBezTo>
                    <a:pt x="2189" y="2347"/>
                    <a:pt x="2123" y="2341"/>
                    <a:pt x="2075" y="2337"/>
                  </a:cubicBezTo>
                  <a:cubicBezTo>
                    <a:pt x="2051" y="2337"/>
                    <a:pt x="1992" y="2334"/>
                    <a:pt x="1962" y="2328"/>
                  </a:cubicBezTo>
                  <a:cubicBezTo>
                    <a:pt x="1938" y="2328"/>
                    <a:pt x="1908" y="2328"/>
                    <a:pt x="1884" y="2322"/>
                  </a:cubicBezTo>
                  <a:cubicBezTo>
                    <a:pt x="1860" y="2322"/>
                    <a:pt x="1830" y="2316"/>
                    <a:pt x="1806" y="2316"/>
                  </a:cubicBezTo>
                  <a:cubicBezTo>
                    <a:pt x="1776" y="2310"/>
                    <a:pt x="1752" y="2310"/>
                    <a:pt x="1722" y="2304"/>
                  </a:cubicBezTo>
                  <a:cubicBezTo>
                    <a:pt x="1692" y="2298"/>
                    <a:pt x="1668" y="2298"/>
                    <a:pt x="1638" y="2292"/>
                  </a:cubicBezTo>
                  <a:cubicBezTo>
                    <a:pt x="1597" y="2285"/>
                    <a:pt x="1517" y="2270"/>
                    <a:pt x="1476" y="2262"/>
                  </a:cubicBezTo>
                  <a:cubicBezTo>
                    <a:pt x="1446" y="2256"/>
                    <a:pt x="1422" y="2250"/>
                    <a:pt x="1392" y="2244"/>
                  </a:cubicBezTo>
                  <a:cubicBezTo>
                    <a:pt x="1362" y="2238"/>
                    <a:pt x="1332" y="2232"/>
                    <a:pt x="1308" y="2226"/>
                  </a:cubicBezTo>
                  <a:cubicBezTo>
                    <a:pt x="1278" y="2214"/>
                    <a:pt x="1248" y="2208"/>
                    <a:pt x="1218" y="2202"/>
                  </a:cubicBezTo>
                  <a:cubicBezTo>
                    <a:pt x="1188" y="2196"/>
                    <a:pt x="1164" y="2184"/>
                    <a:pt x="1134" y="2178"/>
                  </a:cubicBezTo>
                  <a:cubicBezTo>
                    <a:pt x="1091" y="2165"/>
                    <a:pt x="1003" y="2138"/>
                    <a:pt x="960" y="2124"/>
                  </a:cubicBezTo>
                  <a:cubicBezTo>
                    <a:pt x="902" y="2105"/>
                    <a:pt x="829" y="2079"/>
                    <a:pt x="786" y="2064"/>
                  </a:cubicBezTo>
                  <a:cubicBezTo>
                    <a:pt x="756" y="2052"/>
                    <a:pt x="732" y="2046"/>
                    <a:pt x="702" y="2034"/>
                  </a:cubicBezTo>
                  <a:cubicBezTo>
                    <a:pt x="672" y="2022"/>
                    <a:pt x="642" y="2010"/>
                    <a:pt x="612" y="1998"/>
                  </a:cubicBezTo>
                  <a:cubicBezTo>
                    <a:pt x="582" y="1986"/>
                    <a:pt x="552" y="1974"/>
                    <a:pt x="522" y="1962"/>
                  </a:cubicBezTo>
                  <a:cubicBezTo>
                    <a:pt x="492" y="1950"/>
                    <a:pt x="462" y="1938"/>
                    <a:pt x="432" y="1926"/>
                  </a:cubicBezTo>
                  <a:cubicBezTo>
                    <a:pt x="387" y="1907"/>
                    <a:pt x="298" y="1869"/>
                    <a:pt x="252" y="1848"/>
                  </a:cubicBezTo>
                  <a:cubicBezTo>
                    <a:pt x="222" y="1830"/>
                    <a:pt x="186" y="1818"/>
                    <a:pt x="156" y="1800"/>
                  </a:cubicBezTo>
                  <a:cubicBezTo>
                    <a:pt x="42" y="1722"/>
                    <a:pt x="12" y="1626"/>
                    <a:pt x="6" y="1572"/>
                  </a:cubicBezTo>
                  <a:cubicBezTo>
                    <a:pt x="0" y="1536"/>
                    <a:pt x="0" y="1476"/>
                    <a:pt x="30" y="1458"/>
                  </a:cubicBezTo>
                  <a:cubicBezTo>
                    <a:pt x="72" y="1428"/>
                    <a:pt x="120" y="1458"/>
                    <a:pt x="216" y="1488"/>
                  </a:cubicBezTo>
                  <a:close/>
                </a:path>
              </a:pathLst>
            </a:custGeom>
            <a:solidFill>
              <a:srgbClr val="D9B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t-BR"/>
            </a:p>
          </p:txBody>
        </p:sp>
        <p:sp>
          <p:nvSpPr>
            <p:cNvPr id="4207" name="Freeform 111"/>
            <p:cNvSpPr>
              <a:spLocks noChangeAspect="1"/>
            </p:cNvSpPr>
            <p:nvPr/>
          </p:nvSpPr>
          <p:spPr bwMode="auto">
            <a:xfrm>
              <a:off x="275" y="245"/>
              <a:ext cx="2516" cy="1890"/>
            </a:xfrm>
            <a:custGeom>
              <a:avLst/>
              <a:gdLst>
                <a:gd name="T0" fmla="*/ 2808 w 4254"/>
                <a:gd name="T1" fmla="*/ 2772 h 3198"/>
                <a:gd name="T2" fmla="*/ 2394 w 4254"/>
                <a:gd name="T3" fmla="*/ 2778 h 3198"/>
                <a:gd name="T4" fmla="*/ 2051 w 4254"/>
                <a:gd name="T5" fmla="*/ 2721 h 3198"/>
                <a:gd name="T6" fmla="*/ 1841 w 4254"/>
                <a:gd name="T7" fmla="*/ 2664 h 3198"/>
                <a:gd name="T8" fmla="*/ 1668 w 4254"/>
                <a:gd name="T9" fmla="*/ 2604 h 3198"/>
                <a:gd name="T10" fmla="*/ 1572 w 4254"/>
                <a:gd name="T11" fmla="*/ 2556 h 3198"/>
                <a:gd name="T12" fmla="*/ 1440 w 4254"/>
                <a:gd name="T13" fmla="*/ 2478 h 3198"/>
                <a:gd name="T14" fmla="*/ 1344 w 4254"/>
                <a:gd name="T15" fmla="*/ 2382 h 3198"/>
                <a:gd name="T16" fmla="*/ 1277 w 4254"/>
                <a:gd name="T17" fmla="*/ 2268 h 3198"/>
                <a:gd name="T18" fmla="*/ 1260 w 4254"/>
                <a:gd name="T19" fmla="*/ 2142 h 3198"/>
                <a:gd name="T20" fmla="*/ 1290 w 4254"/>
                <a:gd name="T21" fmla="*/ 2016 h 3198"/>
                <a:gd name="T22" fmla="*/ 1344 w 4254"/>
                <a:gd name="T23" fmla="*/ 1920 h 3198"/>
                <a:gd name="T24" fmla="*/ 1482 w 4254"/>
                <a:gd name="T25" fmla="*/ 1752 h 3198"/>
                <a:gd name="T26" fmla="*/ 1746 w 4254"/>
                <a:gd name="T27" fmla="*/ 1542 h 3198"/>
                <a:gd name="T28" fmla="*/ 2046 w 4254"/>
                <a:gd name="T29" fmla="*/ 1356 h 3198"/>
                <a:gd name="T30" fmla="*/ 2352 w 4254"/>
                <a:gd name="T31" fmla="*/ 1188 h 3198"/>
                <a:gd name="T32" fmla="*/ 2574 w 4254"/>
                <a:gd name="T33" fmla="*/ 1074 h 3198"/>
                <a:gd name="T34" fmla="*/ 2844 w 4254"/>
                <a:gd name="T35" fmla="*/ 960 h 3198"/>
                <a:gd name="T36" fmla="*/ 3120 w 4254"/>
                <a:gd name="T37" fmla="*/ 840 h 3198"/>
                <a:gd name="T38" fmla="*/ 3432 w 4254"/>
                <a:gd name="T39" fmla="*/ 720 h 3198"/>
                <a:gd name="T40" fmla="*/ 3804 w 4254"/>
                <a:gd name="T41" fmla="*/ 588 h 3198"/>
                <a:gd name="T42" fmla="*/ 4056 w 4254"/>
                <a:gd name="T43" fmla="*/ 150 h 3198"/>
                <a:gd name="T44" fmla="*/ 3168 w 4254"/>
                <a:gd name="T45" fmla="*/ 156 h 3198"/>
                <a:gd name="T46" fmla="*/ 2670 w 4254"/>
                <a:gd name="T47" fmla="*/ 354 h 3198"/>
                <a:gd name="T48" fmla="*/ 2250 w 4254"/>
                <a:gd name="T49" fmla="*/ 528 h 3198"/>
                <a:gd name="T50" fmla="*/ 1890 w 4254"/>
                <a:gd name="T51" fmla="*/ 684 h 3198"/>
                <a:gd name="T52" fmla="*/ 1554 w 4254"/>
                <a:gd name="T53" fmla="*/ 846 h 3198"/>
                <a:gd name="T54" fmla="*/ 1260 w 4254"/>
                <a:gd name="T55" fmla="*/ 1002 h 3198"/>
                <a:gd name="T56" fmla="*/ 957 w 4254"/>
                <a:gd name="T57" fmla="*/ 1173 h 3198"/>
                <a:gd name="T58" fmla="*/ 774 w 4254"/>
                <a:gd name="T59" fmla="*/ 1284 h 3198"/>
                <a:gd name="T60" fmla="*/ 420 w 4254"/>
                <a:gd name="T61" fmla="*/ 1560 h 3198"/>
                <a:gd name="T62" fmla="*/ 234 w 4254"/>
                <a:gd name="T63" fmla="*/ 1740 h 3198"/>
                <a:gd name="T64" fmla="*/ 108 w 4254"/>
                <a:gd name="T65" fmla="*/ 1908 h 3198"/>
                <a:gd name="T66" fmla="*/ 48 w 4254"/>
                <a:gd name="T67" fmla="*/ 2028 h 3198"/>
                <a:gd name="T68" fmla="*/ 0 w 4254"/>
                <a:gd name="T69" fmla="*/ 2232 h 3198"/>
                <a:gd name="T70" fmla="*/ 30 w 4254"/>
                <a:gd name="T71" fmla="*/ 2370 h 3198"/>
                <a:gd name="T72" fmla="*/ 72 w 4254"/>
                <a:gd name="T73" fmla="*/ 2460 h 3198"/>
                <a:gd name="T74" fmla="*/ 165 w 4254"/>
                <a:gd name="T75" fmla="*/ 2570 h 3198"/>
                <a:gd name="T76" fmla="*/ 275 w 4254"/>
                <a:gd name="T77" fmla="*/ 2658 h 3198"/>
                <a:gd name="T78" fmla="*/ 426 w 4254"/>
                <a:gd name="T79" fmla="*/ 2742 h 3198"/>
                <a:gd name="T80" fmla="*/ 558 w 4254"/>
                <a:gd name="T81" fmla="*/ 2802 h 3198"/>
                <a:gd name="T82" fmla="*/ 714 w 4254"/>
                <a:gd name="T83" fmla="*/ 2862 h 3198"/>
                <a:gd name="T84" fmla="*/ 1332 w 4254"/>
                <a:gd name="T85" fmla="*/ 3054 h 3198"/>
                <a:gd name="T86" fmla="*/ 2340 w 4254"/>
                <a:gd name="T87" fmla="*/ 3180 h 3198"/>
                <a:gd name="T88" fmla="*/ 2850 w 4254"/>
                <a:gd name="T89" fmla="*/ 3054 h 3198"/>
                <a:gd name="T90" fmla="*/ 3030 w 4254"/>
                <a:gd name="T91" fmla="*/ 2760 h 3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254" h="3198">
                  <a:moveTo>
                    <a:pt x="3030" y="2760"/>
                  </a:moveTo>
                  <a:cubicBezTo>
                    <a:pt x="2994" y="2724"/>
                    <a:pt x="2898" y="2766"/>
                    <a:pt x="2808" y="2772"/>
                  </a:cubicBezTo>
                  <a:cubicBezTo>
                    <a:pt x="2736" y="2784"/>
                    <a:pt x="2676" y="2790"/>
                    <a:pt x="2604" y="2790"/>
                  </a:cubicBezTo>
                  <a:cubicBezTo>
                    <a:pt x="2532" y="2790"/>
                    <a:pt x="2448" y="2784"/>
                    <a:pt x="2394" y="2778"/>
                  </a:cubicBezTo>
                  <a:cubicBezTo>
                    <a:pt x="2316" y="2766"/>
                    <a:pt x="2214" y="2754"/>
                    <a:pt x="2190" y="2748"/>
                  </a:cubicBezTo>
                  <a:cubicBezTo>
                    <a:pt x="2160" y="2742"/>
                    <a:pt x="2081" y="2727"/>
                    <a:pt x="2051" y="2721"/>
                  </a:cubicBezTo>
                  <a:cubicBezTo>
                    <a:pt x="2003" y="2709"/>
                    <a:pt x="1968" y="2700"/>
                    <a:pt x="1926" y="2688"/>
                  </a:cubicBezTo>
                  <a:cubicBezTo>
                    <a:pt x="1902" y="2682"/>
                    <a:pt x="1859" y="2670"/>
                    <a:pt x="1841" y="2664"/>
                  </a:cubicBezTo>
                  <a:cubicBezTo>
                    <a:pt x="1809" y="2654"/>
                    <a:pt x="1765" y="2638"/>
                    <a:pt x="1734" y="2628"/>
                  </a:cubicBezTo>
                  <a:cubicBezTo>
                    <a:pt x="1710" y="2616"/>
                    <a:pt x="1686" y="2610"/>
                    <a:pt x="1668" y="2604"/>
                  </a:cubicBezTo>
                  <a:cubicBezTo>
                    <a:pt x="1650" y="2598"/>
                    <a:pt x="1638" y="2586"/>
                    <a:pt x="1620" y="2580"/>
                  </a:cubicBezTo>
                  <a:cubicBezTo>
                    <a:pt x="1602" y="2574"/>
                    <a:pt x="1590" y="2562"/>
                    <a:pt x="1572" y="2556"/>
                  </a:cubicBezTo>
                  <a:cubicBezTo>
                    <a:pt x="1542" y="2538"/>
                    <a:pt x="1512" y="2520"/>
                    <a:pt x="1482" y="2502"/>
                  </a:cubicBezTo>
                  <a:cubicBezTo>
                    <a:pt x="1470" y="2496"/>
                    <a:pt x="1452" y="2484"/>
                    <a:pt x="1440" y="2478"/>
                  </a:cubicBezTo>
                  <a:cubicBezTo>
                    <a:pt x="1416" y="2460"/>
                    <a:pt x="1392" y="2436"/>
                    <a:pt x="1374" y="2418"/>
                  </a:cubicBezTo>
                  <a:cubicBezTo>
                    <a:pt x="1362" y="2406"/>
                    <a:pt x="1356" y="2394"/>
                    <a:pt x="1344" y="2382"/>
                  </a:cubicBezTo>
                  <a:cubicBezTo>
                    <a:pt x="1332" y="2365"/>
                    <a:pt x="1313" y="2335"/>
                    <a:pt x="1302" y="2316"/>
                  </a:cubicBezTo>
                  <a:cubicBezTo>
                    <a:pt x="1290" y="2298"/>
                    <a:pt x="1283" y="2286"/>
                    <a:pt x="1277" y="2268"/>
                  </a:cubicBezTo>
                  <a:cubicBezTo>
                    <a:pt x="1271" y="2256"/>
                    <a:pt x="1268" y="2247"/>
                    <a:pt x="1260" y="2220"/>
                  </a:cubicBezTo>
                  <a:cubicBezTo>
                    <a:pt x="1257" y="2199"/>
                    <a:pt x="1259" y="2162"/>
                    <a:pt x="1260" y="2142"/>
                  </a:cubicBezTo>
                  <a:cubicBezTo>
                    <a:pt x="1260" y="2130"/>
                    <a:pt x="1266" y="2112"/>
                    <a:pt x="1266" y="2100"/>
                  </a:cubicBezTo>
                  <a:cubicBezTo>
                    <a:pt x="1271" y="2079"/>
                    <a:pt x="1283" y="2036"/>
                    <a:pt x="1290" y="2016"/>
                  </a:cubicBezTo>
                  <a:cubicBezTo>
                    <a:pt x="1296" y="2004"/>
                    <a:pt x="1302" y="1992"/>
                    <a:pt x="1308" y="1980"/>
                  </a:cubicBezTo>
                  <a:cubicBezTo>
                    <a:pt x="1320" y="1962"/>
                    <a:pt x="1329" y="1944"/>
                    <a:pt x="1344" y="1920"/>
                  </a:cubicBezTo>
                  <a:cubicBezTo>
                    <a:pt x="1362" y="1890"/>
                    <a:pt x="1379" y="1868"/>
                    <a:pt x="1397" y="1844"/>
                  </a:cubicBezTo>
                  <a:cubicBezTo>
                    <a:pt x="1420" y="1816"/>
                    <a:pt x="1440" y="1792"/>
                    <a:pt x="1482" y="1752"/>
                  </a:cubicBezTo>
                  <a:cubicBezTo>
                    <a:pt x="1517" y="1720"/>
                    <a:pt x="1606" y="1643"/>
                    <a:pt x="1650" y="1608"/>
                  </a:cubicBezTo>
                  <a:cubicBezTo>
                    <a:pt x="1674" y="1590"/>
                    <a:pt x="1713" y="1565"/>
                    <a:pt x="1746" y="1542"/>
                  </a:cubicBezTo>
                  <a:cubicBezTo>
                    <a:pt x="1800" y="1506"/>
                    <a:pt x="1824" y="1488"/>
                    <a:pt x="1884" y="1452"/>
                  </a:cubicBezTo>
                  <a:cubicBezTo>
                    <a:pt x="1934" y="1421"/>
                    <a:pt x="2004" y="1381"/>
                    <a:pt x="2046" y="1356"/>
                  </a:cubicBezTo>
                  <a:cubicBezTo>
                    <a:pt x="2076" y="1338"/>
                    <a:pt x="2106" y="1320"/>
                    <a:pt x="2136" y="1302"/>
                  </a:cubicBezTo>
                  <a:cubicBezTo>
                    <a:pt x="2187" y="1274"/>
                    <a:pt x="2297" y="1217"/>
                    <a:pt x="2352" y="1188"/>
                  </a:cubicBezTo>
                  <a:cubicBezTo>
                    <a:pt x="2388" y="1170"/>
                    <a:pt x="2424" y="1152"/>
                    <a:pt x="2466" y="1128"/>
                  </a:cubicBezTo>
                  <a:cubicBezTo>
                    <a:pt x="2502" y="1110"/>
                    <a:pt x="2538" y="1092"/>
                    <a:pt x="2574" y="1074"/>
                  </a:cubicBezTo>
                  <a:cubicBezTo>
                    <a:pt x="2622" y="1056"/>
                    <a:pt x="2670" y="1038"/>
                    <a:pt x="2712" y="1014"/>
                  </a:cubicBezTo>
                  <a:cubicBezTo>
                    <a:pt x="2754" y="996"/>
                    <a:pt x="2796" y="978"/>
                    <a:pt x="2844" y="960"/>
                  </a:cubicBezTo>
                  <a:cubicBezTo>
                    <a:pt x="2892" y="942"/>
                    <a:pt x="2940" y="918"/>
                    <a:pt x="2988" y="900"/>
                  </a:cubicBezTo>
                  <a:cubicBezTo>
                    <a:pt x="3047" y="875"/>
                    <a:pt x="3072" y="858"/>
                    <a:pt x="3120" y="840"/>
                  </a:cubicBezTo>
                  <a:cubicBezTo>
                    <a:pt x="3168" y="822"/>
                    <a:pt x="3215" y="800"/>
                    <a:pt x="3269" y="782"/>
                  </a:cubicBezTo>
                  <a:cubicBezTo>
                    <a:pt x="3323" y="758"/>
                    <a:pt x="3378" y="738"/>
                    <a:pt x="3432" y="720"/>
                  </a:cubicBezTo>
                  <a:cubicBezTo>
                    <a:pt x="3486" y="702"/>
                    <a:pt x="3540" y="684"/>
                    <a:pt x="3600" y="666"/>
                  </a:cubicBezTo>
                  <a:cubicBezTo>
                    <a:pt x="3666" y="642"/>
                    <a:pt x="3732" y="612"/>
                    <a:pt x="3804" y="588"/>
                  </a:cubicBezTo>
                  <a:cubicBezTo>
                    <a:pt x="3876" y="558"/>
                    <a:pt x="3942" y="528"/>
                    <a:pt x="4014" y="504"/>
                  </a:cubicBezTo>
                  <a:cubicBezTo>
                    <a:pt x="4254" y="408"/>
                    <a:pt x="4176" y="210"/>
                    <a:pt x="4056" y="150"/>
                  </a:cubicBezTo>
                  <a:cubicBezTo>
                    <a:pt x="3918" y="84"/>
                    <a:pt x="3690" y="0"/>
                    <a:pt x="3426" y="84"/>
                  </a:cubicBezTo>
                  <a:cubicBezTo>
                    <a:pt x="3336" y="108"/>
                    <a:pt x="3252" y="132"/>
                    <a:pt x="3168" y="156"/>
                  </a:cubicBezTo>
                  <a:cubicBezTo>
                    <a:pt x="3066" y="192"/>
                    <a:pt x="2970" y="234"/>
                    <a:pt x="2874" y="270"/>
                  </a:cubicBezTo>
                  <a:cubicBezTo>
                    <a:pt x="2808" y="300"/>
                    <a:pt x="2736" y="324"/>
                    <a:pt x="2670" y="354"/>
                  </a:cubicBezTo>
                  <a:cubicBezTo>
                    <a:pt x="2592" y="384"/>
                    <a:pt x="2520" y="414"/>
                    <a:pt x="2448" y="444"/>
                  </a:cubicBezTo>
                  <a:cubicBezTo>
                    <a:pt x="2382" y="474"/>
                    <a:pt x="2316" y="498"/>
                    <a:pt x="2250" y="528"/>
                  </a:cubicBezTo>
                  <a:cubicBezTo>
                    <a:pt x="2184" y="552"/>
                    <a:pt x="2124" y="576"/>
                    <a:pt x="2058" y="606"/>
                  </a:cubicBezTo>
                  <a:cubicBezTo>
                    <a:pt x="2004" y="630"/>
                    <a:pt x="1944" y="660"/>
                    <a:pt x="1890" y="684"/>
                  </a:cubicBezTo>
                  <a:cubicBezTo>
                    <a:pt x="1830" y="714"/>
                    <a:pt x="1775" y="738"/>
                    <a:pt x="1721" y="762"/>
                  </a:cubicBezTo>
                  <a:cubicBezTo>
                    <a:pt x="1667" y="792"/>
                    <a:pt x="1608" y="822"/>
                    <a:pt x="1554" y="846"/>
                  </a:cubicBezTo>
                  <a:cubicBezTo>
                    <a:pt x="1506" y="876"/>
                    <a:pt x="1452" y="900"/>
                    <a:pt x="1404" y="924"/>
                  </a:cubicBezTo>
                  <a:cubicBezTo>
                    <a:pt x="1356" y="948"/>
                    <a:pt x="1308" y="972"/>
                    <a:pt x="1260" y="1002"/>
                  </a:cubicBezTo>
                  <a:cubicBezTo>
                    <a:pt x="1170" y="1044"/>
                    <a:pt x="1133" y="1067"/>
                    <a:pt x="1043" y="1121"/>
                  </a:cubicBezTo>
                  <a:cubicBezTo>
                    <a:pt x="988" y="1152"/>
                    <a:pt x="983" y="1158"/>
                    <a:pt x="957" y="1173"/>
                  </a:cubicBezTo>
                  <a:cubicBezTo>
                    <a:pt x="931" y="1188"/>
                    <a:pt x="918" y="1194"/>
                    <a:pt x="888" y="1212"/>
                  </a:cubicBezTo>
                  <a:cubicBezTo>
                    <a:pt x="846" y="1236"/>
                    <a:pt x="810" y="1260"/>
                    <a:pt x="774" y="1284"/>
                  </a:cubicBezTo>
                  <a:cubicBezTo>
                    <a:pt x="714" y="1332"/>
                    <a:pt x="642" y="1374"/>
                    <a:pt x="582" y="1422"/>
                  </a:cubicBezTo>
                  <a:cubicBezTo>
                    <a:pt x="528" y="1464"/>
                    <a:pt x="474" y="1512"/>
                    <a:pt x="420" y="1560"/>
                  </a:cubicBezTo>
                  <a:cubicBezTo>
                    <a:pt x="396" y="1578"/>
                    <a:pt x="372" y="1602"/>
                    <a:pt x="354" y="1620"/>
                  </a:cubicBezTo>
                  <a:cubicBezTo>
                    <a:pt x="323" y="1650"/>
                    <a:pt x="263" y="1710"/>
                    <a:pt x="234" y="1740"/>
                  </a:cubicBezTo>
                  <a:cubicBezTo>
                    <a:pt x="216" y="1758"/>
                    <a:pt x="198" y="1782"/>
                    <a:pt x="180" y="1800"/>
                  </a:cubicBezTo>
                  <a:cubicBezTo>
                    <a:pt x="156" y="1836"/>
                    <a:pt x="132" y="1872"/>
                    <a:pt x="108" y="1908"/>
                  </a:cubicBezTo>
                  <a:cubicBezTo>
                    <a:pt x="96" y="1926"/>
                    <a:pt x="78" y="1956"/>
                    <a:pt x="72" y="1974"/>
                  </a:cubicBezTo>
                  <a:cubicBezTo>
                    <a:pt x="60" y="1992"/>
                    <a:pt x="54" y="2010"/>
                    <a:pt x="48" y="2028"/>
                  </a:cubicBezTo>
                  <a:cubicBezTo>
                    <a:pt x="36" y="2064"/>
                    <a:pt x="18" y="2100"/>
                    <a:pt x="12" y="2130"/>
                  </a:cubicBezTo>
                  <a:cubicBezTo>
                    <a:pt x="4" y="2164"/>
                    <a:pt x="1" y="2207"/>
                    <a:pt x="0" y="2232"/>
                  </a:cubicBezTo>
                  <a:cubicBezTo>
                    <a:pt x="0" y="2250"/>
                    <a:pt x="4" y="2279"/>
                    <a:pt x="8" y="2297"/>
                  </a:cubicBezTo>
                  <a:cubicBezTo>
                    <a:pt x="14" y="2327"/>
                    <a:pt x="18" y="2340"/>
                    <a:pt x="30" y="2370"/>
                  </a:cubicBezTo>
                  <a:cubicBezTo>
                    <a:pt x="36" y="2388"/>
                    <a:pt x="42" y="2408"/>
                    <a:pt x="48" y="2420"/>
                  </a:cubicBezTo>
                  <a:cubicBezTo>
                    <a:pt x="60" y="2438"/>
                    <a:pt x="60" y="2444"/>
                    <a:pt x="72" y="2460"/>
                  </a:cubicBezTo>
                  <a:cubicBezTo>
                    <a:pt x="78" y="2472"/>
                    <a:pt x="96" y="2496"/>
                    <a:pt x="108" y="2508"/>
                  </a:cubicBezTo>
                  <a:cubicBezTo>
                    <a:pt x="132" y="2532"/>
                    <a:pt x="134" y="2543"/>
                    <a:pt x="165" y="2570"/>
                  </a:cubicBezTo>
                  <a:cubicBezTo>
                    <a:pt x="188" y="2594"/>
                    <a:pt x="204" y="2604"/>
                    <a:pt x="216" y="2616"/>
                  </a:cubicBezTo>
                  <a:cubicBezTo>
                    <a:pt x="228" y="2628"/>
                    <a:pt x="263" y="2646"/>
                    <a:pt x="275" y="2658"/>
                  </a:cubicBezTo>
                  <a:cubicBezTo>
                    <a:pt x="301" y="2674"/>
                    <a:pt x="344" y="2696"/>
                    <a:pt x="372" y="2712"/>
                  </a:cubicBezTo>
                  <a:cubicBezTo>
                    <a:pt x="390" y="2724"/>
                    <a:pt x="408" y="2736"/>
                    <a:pt x="426" y="2742"/>
                  </a:cubicBezTo>
                  <a:cubicBezTo>
                    <a:pt x="450" y="2754"/>
                    <a:pt x="468" y="2760"/>
                    <a:pt x="492" y="2772"/>
                  </a:cubicBezTo>
                  <a:cubicBezTo>
                    <a:pt x="510" y="2784"/>
                    <a:pt x="534" y="2790"/>
                    <a:pt x="558" y="2802"/>
                  </a:cubicBezTo>
                  <a:cubicBezTo>
                    <a:pt x="582" y="2808"/>
                    <a:pt x="606" y="2820"/>
                    <a:pt x="630" y="2832"/>
                  </a:cubicBezTo>
                  <a:cubicBezTo>
                    <a:pt x="654" y="2838"/>
                    <a:pt x="690" y="2856"/>
                    <a:pt x="714" y="2862"/>
                  </a:cubicBezTo>
                  <a:cubicBezTo>
                    <a:pt x="744" y="2868"/>
                    <a:pt x="990" y="2952"/>
                    <a:pt x="1014" y="2964"/>
                  </a:cubicBezTo>
                  <a:cubicBezTo>
                    <a:pt x="1242" y="3030"/>
                    <a:pt x="1296" y="3048"/>
                    <a:pt x="1332" y="3054"/>
                  </a:cubicBezTo>
                  <a:cubicBezTo>
                    <a:pt x="1470" y="3090"/>
                    <a:pt x="1739" y="3135"/>
                    <a:pt x="1854" y="3159"/>
                  </a:cubicBezTo>
                  <a:cubicBezTo>
                    <a:pt x="2022" y="3177"/>
                    <a:pt x="2076" y="3198"/>
                    <a:pt x="2340" y="3180"/>
                  </a:cubicBezTo>
                  <a:cubicBezTo>
                    <a:pt x="2466" y="3168"/>
                    <a:pt x="2580" y="3150"/>
                    <a:pt x="2676" y="3120"/>
                  </a:cubicBezTo>
                  <a:cubicBezTo>
                    <a:pt x="2748" y="3102"/>
                    <a:pt x="2790" y="3078"/>
                    <a:pt x="2850" y="3054"/>
                  </a:cubicBezTo>
                  <a:cubicBezTo>
                    <a:pt x="2898" y="3030"/>
                    <a:pt x="2940" y="3006"/>
                    <a:pt x="2970" y="2976"/>
                  </a:cubicBezTo>
                  <a:cubicBezTo>
                    <a:pt x="3012" y="2934"/>
                    <a:pt x="3084" y="2808"/>
                    <a:pt x="3030" y="2760"/>
                  </a:cubicBezTo>
                  <a:close/>
                </a:path>
              </a:pathLst>
            </a:custGeom>
            <a:solidFill>
              <a:srgbClr val="007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t-BR"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CC2C72-2E22-49D9-8A00-418F318E99D6}" type="slidenum">
              <a:rPr lang="pt-BR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32676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832600" y="36513"/>
            <a:ext cx="2111375" cy="6196012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95300" y="36513"/>
            <a:ext cx="6184900" cy="6196012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F1E50C-FB66-4B41-8980-FF9D478FFD6D}" type="slidenum">
              <a:rPr lang="pt-BR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533635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ítulo, text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50938" y="36513"/>
            <a:ext cx="7793037" cy="1143000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sz="half" idx="1"/>
          </p:nvPr>
        </p:nvSpPr>
        <p:spPr>
          <a:xfrm>
            <a:off x="495300" y="1582738"/>
            <a:ext cx="4000500" cy="4649787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582738"/>
            <a:ext cx="4002088" cy="4649787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9144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3352800" y="63246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67818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723753E4-CC6D-4CAA-9EC6-6A34C238A2DB}" type="slidenum">
              <a:rPr lang="pt-BR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41722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A401B4-1FF1-4D07-A9C1-CC9A6136DC76}" type="slidenum">
              <a:rPr lang="pt-BR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9379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E49861-A996-4247-908C-4E80CA374B56}" type="slidenum">
              <a:rPr lang="pt-BR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84627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95300" y="1582738"/>
            <a:ext cx="4000500" cy="46497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582738"/>
            <a:ext cx="4002088" cy="46497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8086B3-A082-4B0F-BAB9-FB7D4EC5BF89}" type="slidenum">
              <a:rPr lang="pt-BR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753532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6A37EE-5670-41E1-8B01-71A67F303EBD}" type="slidenum">
              <a:rPr lang="pt-BR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848932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CB9D68-5A14-45B2-9F99-84CB9CB25279}" type="slidenum">
              <a:rPr lang="pt-BR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218078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D52AAC-B55C-41B5-97F9-04994856AFC0}" type="slidenum">
              <a:rPr lang="pt-BR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248019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F01714-92E8-4EFB-BF0A-0B9BB4287071}" type="slidenum">
              <a:rPr lang="pt-BR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2751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A37F78-B839-47AF-9D71-08FCB58CC8C3}" type="slidenum">
              <a:rPr lang="pt-BR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210518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ltGray">
          <a:xfrm>
            <a:off x="417513" y="517525"/>
            <a:ext cx="438150" cy="47466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pt-BR" sz="2400" b="0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ltGray">
          <a:xfrm>
            <a:off x="800100" y="517525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pt-BR" sz="2400" b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ltGray">
          <a:xfrm>
            <a:off x="541338" y="939800"/>
            <a:ext cx="422275" cy="474663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pt-BR" sz="2400" b="0"/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ltGray">
          <a:xfrm>
            <a:off x="911225" y="939800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pt-BR" sz="2400" b="0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ltGray">
          <a:xfrm>
            <a:off x="127000" y="866775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pt-BR" sz="2400" b="0"/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gray">
          <a:xfrm>
            <a:off x="762000" y="409575"/>
            <a:ext cx="31750" cy="10525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pt-BR" sz="2400" b="0"/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gray">
          <a:xfrm>
            <a:off x="442913" y="1200150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pt-BR" sz="2400" b="0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36513"/>
            <a:ext cx="7793037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estilo do título mestre</a:t>
            </a:r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582738"/>
            <a:ext cx="8154988" cy="4649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</a:p>
        </p:txBody>
      </p:sp>
      <p:sp>
        <p:nvSpPr>
          <p:cNvPr id="3083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3246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endParaRPr lang="pt-BR"/>
          </a:p>
        </p:txBody>
      </p:sp>
      <p:sp>
        <p:nvSpPr>
          <p:cNvPr id="3084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3246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endParaRPr lang="pt-BR"/>
          </a:p>
        </p:txBody>
      </p:sp>
      <p:sp>
        <p:nvSpPr>
          <p:cNvPr id="308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246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 i="1"/>
            </a:lvl1pPr>
          </a:lstStyle>
          <a:p>
            <a:fld id="{F406186B-A0A0-4763-A9D2-C7D10C52F5BC}" type="slidenum">
              <a:rPr lang="pt-BR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hf hdr="0" ftr="0" dt="0"/>
  <p:txStyles>
    <p:titleStyle>
      <a:lvl1pPr algn="just" rtl="0" fontAlgn="base">
        <a:spcBef>
          <a:spcPct val="0"/>
        </a:spcBef>
        <a:spcAft>
          <a:spcPct val="0"/>
        </a:spcAft>
        <a:defRPr sz="3600" b="1">
          <a:solidFill>
            <a:srgbClr val="3333CC"/>
          </a:solidFill>
          <a:latin typeface="+mj-lt"/>
          <a:ea typeface="+mj-ea"/>
          <a:cs typeface="+mj-cs"/>
        </a:defRPr>
      </a:lvl1pPr>
      <a:lvl2pPr algn="just" rtl="0" fontAlgn="base">
        <a:spcBef>
          <a:spcPct val="0"/>
        </a:spcBef>
        <a:spcAft>
          <a:spcPct val="0"/>
        </a:spcAft>
        <a:defRPr sz="3600" b="1">
          <a:solidFill>
            <a:srgbClr val="3333CC"/>
          </a:solidFill>
          <a:latin typeface="Tahoma" pitchFamily="34" charset="0"/>
        </a:defRPr>
      </a:lvl2pPr>
      <a:lvl3pPr algn="just" rtl="0" fontAlgn="base">
        <a:spcBef>
          <a:spcPct val="0"/>
        </a:spcBef>
        <a:spcAft>
          <a:spcPct val="0"/>
        </a:spcAft>
        <a:defRPr sz="3600" b="1">
          <a:solidFill>
            <a:srgbClr val="3333CC"/>
          </a:solidFill>
          <a:latin typeface="Tahoma" pitchFamily="34" charset="0"/>
        </a:defRPr>
      </a:lvl3pPr>
      <a:lvl4pPr algn="just" rtl="0" fontAlgn="base">
        <a:spcBef>
          <a:spcPct val="0"/>
        </a:spcBef>
        <a:spcAft>
          <a:spcPct val="0"/>
        </a:spcAft>
        <a:defRPr sz="3600" b="1">
          <a:solidFill>
            <a:srgbClr val="3333CC"/>
          </a:solidFill>
          <a:latin typeface="Tahoma" pitchFamily="34" charset="0"/>
        </a:defRPr>
      </a:lvl4pPr>
      <a:lvl5pPr algn="just" rtl="0" fontAlgn="base">
        <a:spcBef>
          <a:spcPct val="0"/>
        </a:spcBef>
        <a:spcAft>
          <a:spcPct val="0"/>
        </a:spcAft>
        <a:defRPr sz="3600" b="1">
          <a:solidFill>
            <a:srgbClr val="3333CC"/>
          </a:solidFill>
          <a:latin typeface="Tahoma" pitchFamily="34" charset="0"/>
        </a:defRPr>
      </a:lvl5pPr>
      <a:lvl6pPr marL="457200" algn="just" rtl="0" fontAlgn="base">
        <a:spcBef>
          <a:spcPct val="0"/>
        </a:spcBef>
        <a:spcAft>
          <a:spcPct val="0"/>
        </a:spcAft>
        <a:defRPr sz="3600" b="1">
          <a:solidFill>
            <a:srgbClr val="3333CC"/>
          </a:solidFill>
          <a:latin typeface="Tahoma" pitchFamily="34" charset="0"/>
        </a:defRPr>
      </a:lvl6pPr>
      <a:lvl7pPr marL="914400" algn="just" rtl="0" fontAlgn="base">
        <a:spcBef>
          <a:spcPct val="0"/>
        </a:spcBef>
        <a:spcAft>
          <a:spcPct val="0"/>
        </a:spcAft>
        <a:defRPr sz="3600" b="1">
          <a:solidFill>
            <a:srgbClr val="3333CC"/>
          </a:solidFill>
          <a:latin typeface="Tahoma" pitchFamily="34" charset="0"/>
        </a:defRPr>
      </a:lvl7pPr>
      <a:lvl8pPr marL="1371600" algn="just" rtl="0" fontAlgn="base">
        <a:spcBef>
          <a:spcPct val="0"/>
        </a:spcBef>
        <a:spcAft>
          <a:spcPct val="0"/>
        </a:spcAft>
        <a:defRPr sz="3600" b="1">
          <a:solidFill>
            <a:srgbClr val="3333CC"/>
          </a:solidFill>
          <a:latin typeface="Tahoma" pitchFamily="34" charset="0"/>
        </a:defRPr>
      </a:lvl8pPr>
      <a:lvl9pPr marL="1828800" algn="just" rtl="0" fontAlgn="base">
        <a:spcBef>
          <a:spcPct val="0"/>
        </a:spcBef>
        <a:spcAft>
          <a:spcPct val="0"/>
        </a:spcAft>
        <a:defRPr sz="3600" b="1">
          <a:solidFill>
            <a:srgbClr val="3333CC"/>
          </a:solidFill>
          <a:latin typeface="Tahoma" pitchFamily="34" charset="0"/>
        </a:defRPr>
      </a:lvl9pPr>
    </p:titleStyle>
    <p:bodyStyle>
      <a:lvl1pPr marL="447675" indent="-447675" algn="just" rtl="0" fontAlgn="base">
        <a:spcBef>
          <a:spcPct val="20000"/>
        </a:spcBef>
        <a:spcAft>
          <a:spcPct val="0"/>
        </a:spcAft>
        <a:buClr>
          <a:schemeClr val="folHlink"/>
        </a:buClr>
        <a:buSzPct val="75000"/>
        <a:buFont typeface="Wingdings" pitchFamily="2" charset="2"/>
        <a:buChar char="n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63538" algn="just" rtl="0" fontAlgn="base">
        <a:spcBef>
          <a:spcPct val="20000"/>
        </a:spcBef>
        <a:spcAft>
          <a:spcPct val="0"/>
        </a:spcAft>
        <a:buClr>
          <a:schemeClr val="folHlink"/>
        </a:buClr>
        <a:buSzPct val="120000"/>
        <a:buFont typeface="Webdings" pitchFamily="18" charset="2"/>
        <a:buChar char="4"/>
        <a:defRPr sz="2400" b="1">
          <a:solidFill>
            <a:schemeClr val="tx1"/>
          </a:solidFill>
          <a:latin typeface="+mn-lt"/>
        </a:defRPr>
      </a:lvl2pPr>
      <a:lvl3pPr marL="1524000" indent="-354013" algn="just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l"/>
        <a:defRPr sz="2200" b="1">
          <a:solidFill>
            <a:schemeClr val="tx1"/>
          </a:solidFill>
          <a:latin typeface="+mn-lt"/>
        </a:defRPr>
      </a:lvl3pPr>
      <a:lvl4pPr marL="2066925" indent="-363538" algn="just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t"/>
        <a:defRPr sz="2000" b="1">
          <a:solidFill>
            <a:schemeClr val="tx1"/>
          </a:solidFill>
          <a:latin typeface="+mn-lt"/>
        </a:defRPr>
      </a:lvl4pPr>
      <a:lvl5pPr marL="2600325" indent="-354013" algn="just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defRPr b="1">
          <a:solidFill>
            <a:schemeClr val="tx1"/>
          </a:solidFill>
          <a:latin typeface="+mn-lt"/>
        </a:defRPr>
      </a:lvl5pPr>
      <a:lvl6pPr marL="3057525" indent="-354013" algn="just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defRPr b="1">
          <a:solidFill>
            <a:schemeClr val="tx1"/>
          </a:solidFill>
          <a:latin typeface="+mn-lt"/>
        </a:defRPr>
      </a:lvl6pPr>
      <a:lvl7pPr marL="3514725" indent="-354013" algn="just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defRPr b="1">
          <a:solidFill>
            <a:schemeClr val="tx1"/>
          </a:solidFill>
          <a:latin typeface="+mn-lt"/>
        </a:defRPr>
      </a:lvl7pPr>
      <a:lvl8pPr marL="3971925" indent="-354013" algn="just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defRPr b="1">
          <a:solidFill>
            <a:schemeClr val="tx1"/>
          </a:solidFill>
          <a:latin typeface="+mn-lt"/>
        </a:defRPr>
      </a:lvl8pPr>
      <a:lvl9pPr marL="4429125" indent="-354013" algn="just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defRPr b="1">
          <a:solidFill>
            <a:schemeClr val="tx1"/>
          </a:solidFill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1747838" y="3867150"/>
            <a:ext cx="7000875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1162050" indent="-1162050">
              <a:spcBef>
                <a:spcPct val="20000"/>
              </a:spcBef>
              <a:buClr>
                <a:schemeClr val="folHlink"/>
              </a:buClr>
              <a:buSzPct val="75000"/>
              <a:buFont typeface="Wingdings" pitchFamily="2" charset="2"/>
              <a:buNone/>
              <a:tabLst>
                <a:tab pos="1162050" algn="l"/>
              </a:tabLst>
            </a:pPr>
            <a:r>
              <a:rPr lang="pt-BR" sz="2000"/>
              <a:t>Equipe: 	Felipe Coura Mariz 108110154</a:t>
            </a:r>
          </a:p>
        </p:txBody>
      </p:sp>
      <p:sp>
        <p:nvSpPr>
          <p:cNvPr id="73113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431800"/>
            <a:ext cx="7772400" cy="692150"/>
          </a:xfrm>
          <a:extLst>
            <a:ext uri="{AF507438-7753-43E0-B8FC-AC1667EBCBE1}">
              <a14:hiddenEffects xmlns:a14="http://schemas.microsoft.com/office/drawing/2010/main">
                <a:effectLst>
                  <a:outerShdw dist="28398" dir="1593903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1" hangingPunct="1">
              <a:defRPr/>
            </a:pPr>
            <a:r>
              <a:rPr lang="pt-BR" sz="34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Cálculo Numérico</a:t>
            </a: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136525" y="1411288"/>
            <a:ext cx="8870950" cy="1143000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pt-BR" dirty="0" smtClean="0">
                <a:solidFill>
                  <a:srgbClr val="3333CC"/>
                </a:solidFill>
              </a:rPr>
              <a:t>Métodos </a:t>
            </a:r>
            <a:r>
              <a:rPr lang="pt-BR" dirty="0">
                <a:solidFill>
                  <a:srgbClr val="3333CC"/>
                </a:solidFill>
              </a:rPr>
              <a:t>de Interpolação de </a:t>
            </a:r>
            <a:r>
              <a:rPr lang="pt-BR" dirty="0" err="1" smtClean="0">
                <a:solidFill>
                  <a:srgbClr val="3333CC"/>
                </a:solidFill>
              </a:rPr>
              <a:t>Lagrange</a:t>
            </a:r>
            <a:r>
              <a:rPr lang="pt-BR" dirty="0" smtClean="0">
                <a:solidFill>
                  <a:srgbClr val="3333CC"/>
                </a:solidFill>
              </a:rPr>
              <a:t> e com Diferenças Finitas</a:t>
            </a:r>
            <a:endParaRPr lang="pt-BR" dirty="0">
              <a:solidFill>
                <a:srgbClr val="33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5001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A71F1-9F7A-4C93-A05B-1D98558843C6}" type="slidenum">
              <a:rPr lang="pt-BR"/>
              <a:pPr/>
              <a:t>10</a:t>
            </a:fld>
            <a:endParaRPr lang="pt-BR"/>
          </a:p>
        </p:txBody>
      </p:sp>
      <p:sp>
        <p:nvSpPr>
          <p:cNvPr id="1120258" name="Rectangle 2"/>
          <p:cNvSpPr>
            <a:spLocks noChangeArrowheads="1"/>
          </p:cNvSpPr>
          <p:nvPr/>
        </p:nvSpPr>
        <p:spPr bwMode="auto">
          <a:xfrm>
            <a:off x="0" y="30241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pt-BR"/>
          </a:p>
        </p:txBody>
      </p:sp>
      <p:sp>
        <p:nvSpPr>
          <p:cNvPr id="1120259" name="Rectangle 3"/>
          <p:cNvSpPr>
            <a:spLocks noChangeArrowheads="1"/>
          </p:cNvSpPr>
          <p:nvPr/>
        </p:nvSpPr>
        <p:spPr bwMode="auto">
          <a:xfrm>
            <a:off x="0" y="30241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pt-BR"/>
          </a:p>
        </p:txBody>
      </p:sp>
      <p:sp>
        <p:nvSpPr>
          <p:cNvPr id="1120261" name="Rectangle 5"/>
          <p:cNvSpPr>
            <a:spLocks noChangeArrowheads="1"/>
          </p:cNvSpPr>
          <p:nvPr/>
        </p:nvSpPr>
        <p:spPr bwMode="auto">
          <a:xfrm>
            <a:off x="1184275" y="533400"/>
            <a:ext cx="7793038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algn="just"/>
            <a:r>
              <a:rPr lang="pt-BR" sz="3700" dirty="0" smtClean="0">
                <a:solidFill>
                  <a:srgbClr val="3333CC"/>
                </a:solidFill>
              </a:rPr>
              <a:t>Interpolação Quadrática IV</a:t>
            </a:r>
            <a:endParaRPr lang="pt-BR" sz="3700" dirty="0">
              <a:solidFill>
                <a:srgbClr val="3333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0262" name="Rectangle 6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94506" y="1506538"/>
                <a:ext cx="8154988" cy="4649787"/>
              </a:xfrm>
            </p:spPr>
            <p:txBody>
              <a:bodyPr/>
              <a:lstStyle/>
              <a:p>
                <a:pPr>
                  <a:spcBef>
                    <a:spcPct val="0"/>
                  </a:spcBef>
                  <a:spcAft>
                    <a:spcPts val="1200"/>
                  </a:spcAft>
                  <a:buClr>
                    <a:srgbClr val="3333CC"/>
                  </a:buClr>
                </a:pPr>
                <a:r>
                  <a:rPr lang="pt-BR" dirty="0" smtClean="0">
                    <a:effectLst/>
                  </a:rPr>
                  <a:t>Resolvendo o sistema pelo método de Gauss obtém-se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BR" i="1" smtClean="0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</m:ctrlPr>
                      </m:sSubPr>
                      <m:e>
                        <m:r>
                          <a:rPr lang="pt-BR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  <m:t>𝒂</m:t>
                        </m:r>
                      </m:e>
                      <m:sub>
                        <m:r>
                          <a:rPr lang="pt-BR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  <m:t>𝟎</m:t>
                        </m:r>
                      </m:sub>
                    </m:sSub>
                    <m:r>
                      <a:rPr lang="pt-BR" i="1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=</m:t>
                    </m:r>
                    <m:r>
                      <a:rPr lang="pt-BR" i="1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𝟏</m:t>
                    </m:r>
                    <m:r>
                      <a:rPr lang="pt-BR" i="1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 ,</m:t>
                    </m:r>
                    <m:sSub>
                      <m:sSubPr>
                        <m:ctrlPr>
                          <a:rPr lang="pt-BR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</m:ctrlPr>
                      </m:sSubPr>
                      <m:e>
                        <m:r>
                          <a:rPr lang="pt-BR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  <m:t>𝒂</m:t>
                        </m:r>
                      </m:e>
                      <m:sub>
                        <m:r>
                          <a:rPr lang="pt-BR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  <m:t>𝟏</m:t>
                        </m:r>
                      </m:sub>
                    </m:sSub>
                    <m:r>
                      <a:rPr lang="pt-BR" i="1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=−</m:t>
                    </m:r>
                    <m:r>
                      <a:rPr lang="pt-BR" i="1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𝟐</m:t>
                    </m:r>
                  </m:oMath>
                </a14:m>
                <a:r>
                  <a:rPr lang="pt-BR" dirty="0">
                    <a:solidFill>
                      <a:srgbClr val="0033CC"/>
                    </a:solidFill>
                    <a:effectLst/>
                  </a:rPr>
                  <a:t> </a:t>
                </a:r>
                <a:r>
                  <a:rPr lang="pt-BR" dirty="0">
                    <a:effectLst/>
                  </a:rPr>
                  <a:t>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BR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</m:ctrlPr>
                      </m:sSubPr>
                      <m:e>
                        <m:r>
                          <a:rPr lang="pt-BR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  <m:t>𝒂</m:t>
                        </m:r>
                      </m:e>
                      <m:sub>
                        <m:r>
                          <a:rPr lang="pt-BR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  <m:t>𝟐</m:t>
                        </m:r>
                      </m:sub>
                    </m:sSub>
                    <m:r>
                      <a:rPr lang="pt-BR" i="1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=</m:t>
                    </m:r>
                    <m:r>
                      <a:rPr lang="pt-BR" i="1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𝟏</m:t>
                    </m:r>
                  </m:oMath>
                </a14:m>
                <a:r>
                  <a:rPr lang="pt-BR" dirty="0">
                    <a:effectLst/>
                  </a:rPr>
                  <a:t>. </a:t>
                </a:r>
                <a:r>
                  <a:rPr lang="pt-BR" dirty="0" smtClean="0">
                    <a:effectLst/>
                  </a:rPr>
                  <a:t>Portanto, o </a:t>
                </a:r>
                <a:r>
                  <a:rPr lang="pt-BR" dirty="0">
                    <a:effectLst/>
                  </a:rPr>
                  <a:t>polinômio que interpola estes três pontos é</a:t>
                </a:r>
                <a:r>
                  <a:rPr lang="pt-BR" dirty="0" smtClean="0">
                    <a:effectLst/>
                  </a:rPr>
                  <a:t>:</a:t>
                </a:r>
                <a:r>
                  <a:rPr lang="pt-BR" sz="2400" i="1" dirty="0" smtClean="0">
                    <a:solidFill>
                      <a:srgbClr val="0033CC"/>
                    </a:solidFill>
                    <a:effectLst/>
                    <a:latin typeface="Cambria Math"/>
                  </a:rPr>
                  <a:t> </a:t>
                </a:r>
                <a:endParaRPr lang="pt-BR" sz="2400" i="1" dirty="0">
                  <a:solidFill>
                    <a:srgbClr val="0033CC"/>
                  </a:solidFill>
                  <a:effectLst/>
                  <a:latin typeface="Cambria Math"/>
                </a:endParaRPr>
              </a:p>
              <a:p>
                <a:pPr marL="0" indent="0">
                  <a:spcBef>
                    <a:spcPct val="0"/>
                  </a:spcBef>
                  <a:buClr>
                    <a:srgbClr val="3333CC"/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𝑷</m:t>
                          </m:r>
                        </m:e>
                        <m:sub>
                          <m:r>
                            <a:rPr lang="pt-BR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𝟐</m:t>
                          </m:r>
                        </m:sub>
                      </m:sSub>
                      <m:d>
                        <m:dPr>
                          <m:ctrlPr>
                            <a:rPr lang="pt-BR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pt-BR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=</m:t>
                      </m:r>
                      <m:r>
                        <a:rPr lang="pt-BR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𝒙</m:t>
                      </m:r>
                      <m:r>
                        <a:rPr lang="pt-BR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²−</m:t>
                      </m:r>
                      <m:r>
                        <a:rPr lang="pt-BR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𝟐</m:t>
                      </m:r>
                      <m:r>
                        <a:rPr lang="pt-BR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𝒙</m:t>
                      </m:r>
                      <m:r>
                        <a:rPr lang="pt-BR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+</m:t>
                      </m:r>
                      <m:r>
                        <a:rPr lang="pt-BR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pt-BR" i="1" dirty="0">
                  <a:solidFill>
                    <a:srgbClr val="0033CC"/>
                  </a:solidFill>
                  <a:effectLst/>
                </a:endParaRPr>
              </a:p>
              <a:p>
                <a:endParaRPr lang="pt-BR" sz="3000" dirty="0" smtClean="0"/>
              </a:p>
              <a:p>
                <a:pPr lvl="1"/>
                <a:endParaRPr lang="pt-BR" sz="1000" dirty="0" smtClean="0"/>
              </a:p>
            </p:txBody>
          </p:sp>
        </mc:Choice>
        <mc:Fallback xmlns="">
          <p:sp>
            <p:nvSpPr>
              <p:cNvPr id="1120262" name="Rectangle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94506" y="1506538"/>
                <a:ext cx="8154988" cy="4649787"/>
              </a:xfrm>
              <a:blipFill rotWithShape="1">
                <a:blip r:embed="rId3"/>
                <a:stretch>
                  <a:fillRect l="-673" t="-1311" r="-1570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5030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ABAF8-8179-4BF0-8947-681D7CA957F7}" type="slidenum">
              <a:rPr lang="pt-BR"/>
              <a:pPr/>
              <a:t>11</a:t>
            </a:fld>
            <a:endParaRPr lang="pt-BR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33186" name="Rectangle 2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95300" y="1511300"/>
                <a:ext cx="8153400" cy="3806825"/>
              </a:xfrm>
              <a:noFill/>
              <a:ln/>
            </p:spPr>
            <p:txBody>
              <a:bodyPr/>
              <a:lstStyle/>
              <a:p>
                <a:pPr>
                  <a:spcBef>
                    <a:spcPct val="0"/>
                  </a:spcBef>
                  <a:spcAft>
                    <a:spcPts val="1200"/>
                  </a:spcAft>
                  <a:buClr>
                    <a:srgbClr val="3333CC"/>
                  </a:buClr>
                </a:pPr>
                <a:r>
                  <a:rPr lang="pt-BR" dirty="0" smtClean="0"/>
                  <a:t>Teorema</a:t>
                </a:r>
                <a:endParaRPr lang="pt-BR" dirty="0"/>
              </a:p>
              <a:p>
                <a:pPr marL="1044575" lvl="1" indent="-417513">
                  <a:spcBef>
                    <a:spcPct val="0"/>
                  </a:spcBef>
                  <a:spcAft>
                    <a:spcPts val="1000"/>
                  </a:spcAft>
                  <a:buClr>
                    <a:srgbClr val="3333CC"/>
                  </a:buClr>
                  <a:buSzTx/>
                </a:pPr>
                <a:r>
                  <a:rPr lang="pt-BR" sz="2600" dirty="0" smtClean="0">
                    <a:solidFill>
                      <a:schemeClr val="tx1"/>
                    </a:solidFill>
                  </a:rPr>
                  <a:t>Seja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pt-BR" sz="2600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pt-BR" sz="2600" i="1" smtClean="0">
                                <a:solidFill>
                                  <a:srgbClr val="0033CC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pt-BR" sz="2600" i="1">
                                <a:solidFill>
                                  <a:srgbClr val="0033CC"/>
                                </a:solidFill>
                                <a:latin typeface="Cambria Math"/>
                              </a:rPr>
                              <m:t>𝒙</m:t>
                            </m:r>
                          </m:e>
                          <m:sub>
                            <m:r>
                              <a:rPr lang="pt-BR" sz="2600" i="1">
                                <a:solidFill>
                                  <a:srgbClr val="0033CC"/>
                                </a:solidFill>
                                <a:latin typeface="Cambria Math"/>
                              </a:rPr>
                              <m:t>𝒊</m:t>
                            </m:r>
                          </m:sub>
                        </m:sSub>
                        <m:r>
                          <a:rPr lang="pt-BR" sz="2600" i="1">
                            <a:solidFill>
                              <a:srgbClr val="0033CC"/>
                            </a:solidFill>
                            <a:latin typeface="Cambria Math"/>
                          </a:rPr>
                          <m:t>;</m:t>
                        </m:r>
                        <m:sSub>
                          <m:sSubPr>
                            <m:ctrlPr>
                              <a:rPr lang="pt-BR" sz="2600" i="1">
                                <a:solidFill>
                                  <a:srgbClr val="0033CC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pt-BR" sz="2600" i="1">
                                <a:solidFill>
                                  <a:srgbClr val="0033CC"/>
                                </a:solidFill>
                                <a:latin typeface="Cambria Math"/>
                              </a:rPr>
                              <m:t>𝒚</m:t>
                            </m:r>
                          </m:e>
                          <m:sub>
                            <m:r>
                              <a:rPr lang="pt-BR" sz="2600" i="1">
                                <a:solidFill>
                                  <a:srgbClr val="0033CC"/>
                                </a:solidFill>
                                <a:latin typeface="Cambria Math"/>
                              </a:rPr>
                              <m:t>𝒊</m:t>
                            </m:r>
                          </m:sub>
                        </m:sSub>
                      </m:e>
                    </m:d>
                  </m:oMath>
                </a14:m>
                <a:r>
                  <a:rPr lang="pt-BR" sz="2600" dirty="0" smtClean="0">
                    <a:solidFill>
                      <a:srgbClr val="0033CC"/>
                    </a:solidFill>
                  </a:rPr>
                  <a:t>, </a:t>
                </a:r>
                <a14:m>
                  <m:oMath xmlns:m="http://schemas.openxmlformats.org/officeDocument/2006/math">
                    <m:r>
                      <a:rPr lang="pt-BR" sz="2600" i="1" dirty="0">
                        <a:solidFill>
                          <a:srgbClr val="0033CC"/>
                        </a:solidFill>
                        <a:latin typeface="Cambria Math"/>
                      </a:rPr>
                      <m:t>𝒊</m:t>
                    </m:r>
                    <m:r>
                      <a:rPr lang="pt-BR" sz="2600" i="1" dirty="0">
                        <a:solidFill>
                          <a:srgbClr val="0033CC"/>
                        </a:solidFill>
                        <a:latin typeface="Cambria Math"/>
                      </a:rPr>
                      <m:t>=</m:t>
                    </m:r>
                    <m:r>
                      <a:rPr lang="pt-BR" sz="2600" i="1" dirty="0">
                        <a:solidFill>
                          <a:srgbClr val="0033CC"/>
                        </a:solidFill>
                        <a:latin typeface="Cambria Math"/>
                      </a:rPr>
                      <m:t>𝟎</m:t>
                    </m:r>
                    <m:r>
                      <a:rPr lang="pt-BR" sz="2600" i="1" dirty="0">
                        <a:solidFill>
                          <a:srgbClr val="0033CC"/>
                        </a:solidFill>
                        <a:latin typeface="Cambria Math"/>
                      </a:rPr>
                      <m:t>,</m:t>
                    </m:r>
                    <m:r>
                      <a:rPr lang="pt-BR" sz="2600" i="1" dirty="0">
                        <a:solidFill>
                          <a:srgbClr val="0033CC"/>
                        </a:solidFill>
                        <a:latin typeface="Cambria Math"/>
                      </a:rPr>
                      <m:t>𝟏</m:t>
                    </m:r>
                    <m:r>
                      <a:rPr lang="pt-BR" sz="2600" i="1" dirty="0">
                        <a:solidFill>
                          <a:srgbClr val="0033CC"/>
                        </a:solidFill>
                        <a:latin typeface="Cambria Math"/>
                      </a:rPr>
                      <m:t>,…,</m:t>
                    </m:r>
                    <m:r>
                      <a:rPr lang="pt-BR" sz="2600" i="1" dirty="0">
                        <a:solidFill>
                          <a:srgbClr val="0033CC"/>
                        </a:solidFill>
                        <a:latin typeface="Cambria Math"/>
                      </a:rPr>
                      <m:t>𝒏</m:t>
                    </m:r>
                    <m:r>
                      <a:rPr lang="pt-BR" sz="2600" i="1" dirty="0">
                        <a:solidFill>
                          <a:srgbClr val="0033CC"/>
                        </a:solidFill>
                        <a:latin typeface="Cambria Math"/>
                      </a:rPr>
                      <m:t>, </m:t>
                    </m:r>
                    <m:r>
                      <a:rPr lang="pt-BR" sz="2600" i="1" dirty="0">
                        <a:solidFill>
                          <a:srgbClr val="0033CC"/>
                        </a:solidFill>
                        <a:latin typeface="Cambria Math"/>
                      </a:rPr>
                      <m:t>𝒏</m:t>
                    </m:r>
                    <m:r>
                      <a:rPr lang="pt-BR" sz="2600" i="1" dirty="0">
                        <a:solidFill>
                          <a:srgbClr val="0033CC"/>
                        </a:solidFill>
                        <a:latin typeface="Cambria Math"/>
                      </a:rPr>
                      <m:t>+</m:t>
                    </m:r>
                    <m:r>
                      <a:rPr lang="pt-BR" sz="2600" i="1" dirty="0">
                        <a:solidFill>
                          <a:srgbClr val="0033CC"/>
                        </a:solidFill>
                        <a:latin typeface="Cambria Math"/>
                      </a:rPr>
                      <m:t>𝟏</m:t>
                    </m:r>
                  </m:oMath>
                </a14:m>
                <a:r>
                  <a:rPr lang="pt-BR" sz="2600" dirty="0" smtClean="0"/>
                  <a:t>, </a:t>
                </a:r>
                <a:r>
                  <a:rPr lang="pt-BR" sz="2600" dirty="0" smtClean="0">
                    <a:solidFill>
                      <a:schemeClr val="tx1"/>
                    </a:solidFill>
                  </a:rPr>
                  <a:t>pontos distintos, isto é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BR" sz="2600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pt-BR" sz="2600" i="1">
                            <a:solidFill>
                              <a:srgbClr val="0033CC"/>
                            </a:solidFill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pt-BR" sz="2600" i="1">
                            <a:solidFill>
                              <a:srgbClr val="0033CC"/>
                            </a:solidFill>
                            <a:latin typeface="Cambria Math"/>
                          </a:rPr>
                          <m:t>𝒊</m:t>
                        </m:r>
                      </m:sub>
                    </m:sSub>
                    <m:r>
                      <a:rPr lang="pt-BR" sz="2600" i="1" smtClean="0">
                        <a:solidFill>
                          <a:srgbClr val="0033CC"/>
                        </a:solidFill>
                        <a:latin typeface="Cambria Math"/>
                        <a:ea typeface="Cambria Math"/>
                      </a:rPr>
                      <m:t>≠</m:t>
                    </m:r>
                    <m:sSub>
                      <m:sSubPr>
                        <m:ctrlPr>
                          <a:rPr lang="pt-BR" sz="2600" i="1" smtClean="0">
                            <a:solidFill>
                              <a:srgbClr val="0033CC"/>
                            </a:solidFill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pt-BR" sz="2600" i="1">
                            <a:solidFill>
                              <a:srgbClr val="0033CC"/>
                            </a:solidFill>
                            <a:latin typeface="Cambria Math"/>
                            <a:ea typeface="Cambria Math"/>
                          </a:rPr>
                          <m:t>𝒙</m:t>
                        </m:r>
                      </m:e>
                      <m:sub>
                        <m:r>
                          <a:rPr lang="pt-BR" sz="2600" i="1">
                            <a:solidFill>
                              <a:srgbClr val="0033CC"/>
                            </a:solidFill>
                            <a:latin typeface="Cambria Math"/>
                            <a:ea typeface="Cambria Math"/>
                          </a:rPr>
                          <m:t>𝒋</m:t>
                        </m:r>
                      </m:sub>
                    </m:sSub>
                  </m:oMath>
                </a14:m>
                <a:r>
                  <a:rPr lang="pt-BR" sz="2600" dirty="0" smtClean="0">
                    <a:solidFill>
                      <a:schemeClr val="tx1"/>
                    </a:solidFill>
                  </a:rPr>
                  <a:t> para </a:t>
                </a:r>
                <a14:m>
                  <m:oMath xmlns:m="http://schemas.openxmlformats.org/officeDocument/2006/math">
                    <m:r>
                      <a:rPr lang="pt-BR" sz="2600" i="1">
                        <a:solidFill>
                          <a:srgbClr val="0033CC"/>
                        </a:solidFill>
                        <a:latin typeface="Cambria Math"/>
                      </a:rPr>
                      <m:t>𝒊</m:t>
                    </m:r>
                    <m:r>
                      <a:rPr lang="pt-BR" sz="2600" i="1">
                        <a:solidFill>
                          <a:srgbClr val="0033CC"/>
                        </a:solidFill>
                        <a:latin typeface="Cambria Math"/>
                        <a:ea typeface="Cambria Math"/>
                      </a:rPr>
                      <m:t>≠</m:t>
                    </m:r>
                    <m:r>
                      <a:rPr lang="pt-BR" sz="2600" i="1">
                        <a:solidFill>
                          <a:srgbClr val="0033CC"/>
                        </a:solidFill>
                        <a:latin typeface="Cambria Math"/>
                        <a:ea typeface="Cambria Math"/>
                      </a:rPr>
                      <m:t>𝒋</m:t>
                    </m:r>
                  </m:oMath>
                </a14:m>
                <a:r>
                  <a:rPr lang="pt-BR" sz="2600" dirty="0" smtClean="0">
                    <a:solidFill>
                      <a:schemeClr val="tx1"/>
                    </a:solidFill>
                  </a:rPr>
                  <a:t>. Existe um único polinômio de grau menor ou igual a </a:t>
                </a:r>
                <a14:m>
                  <m:oMath xmlns:m="http://schemas.openxmlformats.org/officeDocument/2006/math">
                    <m:r>
                      <a:rPr lang="pt-BR" sz="2600" b="1" i="1" smtClean="0">
                        <a:solidFill>
                          <a:srgbClr val="0033CC"/>
                        </a:solidFill>
                        <a:latin typeface="Cambria Math"/>
                      </a:rPr>
                      <m:t>𝒏</m:t>
                    </m:r>
                  </m:oMath>
                </a14:m>
                <a:r>
                  <a:rPr lang="pt-BR" sz="2600" dirty="0" smtClean="0">
                    <a:solidFill>
                      <a:schemeClr val="tx1"/>
                    </a:solidFill>
                  </a:rPr>
                  <a:t> tal </a:t>
                </a:r>
                <a:r>
                  <a:rPr lang="pt-BR" sz="2600" dirty="0" smtClean="0">
                    <a:solidFill>
                      <a:schemeClr val="tx1"/>
                    </a:solidFill>
                  </a:rPr>
                  <a:t>que </a:t>
                </a:r>
                <a14:m>
                  <m:oMath xmlns:m="http://schemas.openxmlformats.org/officeDocument/2006/math">
                    <m:r>
                      <a:rPr lang="pt-BR" sz="2600" i="1">
                        <a:solidFill>
                          <a:srgbClr val="0033CC"/>
                        </a:solidFill>
                        <a:latin typeface="Cambria Math"/>
                      </a:rPr>
                      <m:t>𝑷</m:t>
                    </m:r>
                    <m:d>
                      <m:dPr>
                        <m:ctrlPr>
                          <a:rPr lang="pt-BR" sz="2600" i="1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pt-BR" sz="2600" i="1">
                                <a:solidFill>
                                  <a:srgbClr val="0033CC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pt-BR" sz="2600" i="1">
                                <a:solidFill>
                                  <a:srgbClr val="0033CC"/>
                                </a:solidFill>
                                <a:latin typeface="Cambria Math"/>
                              </a:rPr>
                              <m:t>𝒙</m:t>
                            </m:r>
                          </m:e>
                          <m:sub>
                            <m:r>
                              <a:rPr lang="pt-BR" sz="2600" i="1">
                                <a:solidFill>
                                  <a:srgbClr val="0033CC"/>
                                </a:solidFill>
                                <a:latin typeface="Cambria Math"/>
                              </a:rPr>
                              <m:t>𝒊</m:t>
                            </m:r>
                          </m:sub>
                        </m:sSub>
                      </m:e>
                    </m:d>
                    <m:r>
                      <a:rPr lang="pt-BR" sz="2600" i="1">
                        <a:solidFill>
                          <a:srgbClr val="0033CC"/>
                        </a:solidFill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pt-BR" sz="2600" i="1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pt-BR" sz="2600" i="1">
                            <a:solidFill>
                              <a:srgbClr val="0033CC"/>
                            </a:solidFill>
                            <a:latin typeface="Cambria Math"/>
                          </a:rPr>
                          <m:t>𝒚</m:t>
                        </m:r>
                      </m:e>
                      <m:sub>
                        <m:r>
                          <a:rPr lang="pt-BR" sz="2600" i="1">
                            <a:solidFill>
                              <a:srgbClr val="0033CC"/>
                            </a:solidFill>
                            <a:latin typeface="Cambria Math"/>
                          </a:rPr>
                          <m:t>𝒊</m:t>
                        </m:r>
                      </m:sub>
                    </m:sSub>
                  </m:oMath>
                </a14:m>
                <a:r>
                  <a:rPr lang="pt-BR" sz="2600" dirty="0" smtClean="0">
                    <a:solidFill>
                      <a:schemeClr val="tx1"/>
                    </a:solidFill>
                  </a:rPr>
                  <a:t> para todo </a:t>
                </a:r>
                <a14:m>
                  <m:oMath xmlns:m="http://schemas.openxmlformats.org/officeDocument/2006/math">
                    <m:r>
                      <a:rPr lang="pt-BR" sz="2600" i="1">
                        <a:solidFill>
                          <a:srgbClr val="0033CC"/>
                        </a:solidFill>
                        <a:latin typeface="Cambria Math"/>
                      </a:rPr>
                      <m:t>𝒊</m:t>
                    </m:r>
                  </m:oMath>
                </a14:m>
                <a:r>
                  <a:rPr lang="pt-BR" sz="2600" dirty="0" smtClean="0">
                    <a:solidFill>
                      <a:schemeClr val="tx1"/>
                    </a:solidFill>
                  </a:rPr>
                  <a:t> que pode ser escrito como:</a:t>
                </a:r>
              </a:p>
              <a:p>
                <a:pPr marL="0" indent="0">
                  <a:spcBef>
                    <a:spcPct val="0"/>
                  </a:spcBef>
                  <a:buClr>
                    <a:srgbClr val="3333CC"/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2600" i="1" smtClean="0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6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𝑷</m:t>
                          </m:r>
                        </m:e>
                        <m:sub>
                          <m:r>
                            <a:rPr lang="pt-BR" sz="26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𝒏</m:t>
                          </m:r>
                        </m:sub>
                      </m:sSub>
                      <m:d>
                        <m:dPr>
                          <m:ctrlPr>
                            <a:rPr lang="pt-BR" sz="26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6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pt-BR" sz="2600" i="1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pt-BR" sz="2600" i="1" smtClean="0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6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𝒂</m:t>
                          </m:r>
                        </m:e>
                        <m:sub>
                          <m:r>
                            <a:rPr lang="pt-BR" sz="26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𝟎</m:t>
                          </m:r>
                        </m:sub>
                      </m:sSub>
                      <m:r>
                        <a:rPr lang="pt-BR" sz="2600" i="1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pt-BR" sz="26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6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𝒂</m:t>
                          </m:r>
                        </m:e>
                        <m:sub>
                          <m:r>
                            <a:rPr lang="pt-BR" sz="26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𝟏</m:t>
                          </m:r>
                        </m:sub>
                      </m:sSub>
                      <m:r>
                        <a:rPr lang="pt-BR" sz="2600" i="1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</a:rPr>
                        <m:t>𝒙</m:t>
                      </m:r>
                      <m:r>
                        <a:rPr lang="pt-BR" sz="2600" i="1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pt-BR" sz="26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6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𝒂</m:t>
                          </m:r>
                        </m:e>
                        <m:sub>
                          <m:r>
                            <a:rPr lang="pt-BR" sz="26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𝟐</m:t>
                          </m:r>
                        </m:sub>
                      </m:sSub>
                      <m:r>
                        <a:rPr lang="pt-BR" sz="2600" i="1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</a:rPr>
                        <m:t>𝒙</m:t>
                      </m:r>
                      <m:r>
                        <a:rPr lang="pt-BR" sz="2600" i="1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</a:rPr>
                        <m:t>²+…+</m:t>
                      </m:r>
                      <m:sSub>
                        <m:sSubPr>
                          <m:ctrlPr>
                            <a:rPr lang="pt-BR" sz="26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6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𝒂</m:t>
                          </m:r>
                        </m:e>
                        <m:sub>
                          <m:r>
                            <a:rPr lang="pt-BR" sz="26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𝒏</m:t>
                          </m:r>
                        </m:sub>
                      </m:sSub>
                      <m:sSup>
                        <m:sSupPr>
                          <m:ctrlPr>
                            <a:rPr lang="pt-BR" sz="26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pt-BR" sz="26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pt-BR" sz="26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𝒏</m:t>
                          </m:r>
                        </m:sup>
                      </m:sSup>
                      <m:r>
                        <a:rPr lang="pt-BR" sz="2600" b="1" i="1" smtClean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pt-BR" sz="26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pt-BR" sz="26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𝒊</m:t>
                          </m:r>
                          <m:r>
                            <a:rPr lang="pt-BR" sz="26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=0</m:t>
                          </m:r>
                        </m:sub>
                        <m:sup>
                          <m:r>
                            <a:rPr lang="pt-BR" sz="26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𝑛</m:t>
                          </m:r>
                        </m:sup>
                        <m:e>
                          <m:sSub>
                            <m:sSubPr>
                              <m:ctrlPr>
                                <a:rPr lang="pt-BR" sz="26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6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𝒂</m:t>
                              </m:r>
                            </m:e>
                            <m:sub>
                              <m:r>
                                <a:rPr lang="pt-BR" sz="26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𝒊</m:t>
                              </m:r>
                            </m:sub>
                          </m:sSub>
                          <m:sSup>
                            <m:sSupPr>
                              <m:ctrlPr>
                                <a:rPr lang="pt-BR" sz="26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pt-BR" sz="26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𝒙</m:t>
                              </m:r>
                            </m:e>
                            <m:sup>
                              <m:r>
                                <a:rPr lang="pt-BR" sz="26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𝒊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pt-BR" sz="2600" i="1" dirty="0" smtClean="0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  <a:p>
                <a:pPr marL="0" indent="0">
                  <a:spcBef>
                    <a:spcPct val="0"/>
                  </a:spcBef>
                  <a:buClr>
                    <a:srgbClr val="3333CC"/>
                  </a:buClr>
                  <a:buNone/>
                </a:pPr>
                <a:endParaRPr lang="pt-BR" sz="2400" i="1" dirty="0" smtClean="0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  <a:p>
                <a:pPr marL="0" indent="0" algn="ctr">
                  <a:spcBef>
                    <a:spcPct val="0"/>
                  </a:spcBef>
                  <a:buClr>
                    <a:srgbClr val="3333CC"/>
                  </a:buClr>
                  <a:buNone/>
                </a:pPr>
                <a:endParaRPr lang="pt-BR" sz="2400" i="1" dirty="0" smtClean="0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  <a:p>
                <a:pPr marL="1044575" lvl="1" indent="-417513">
                  <a:spcBef>
                    <a:spcPct val="0"/>
                  </a:spcBef>
                  <a:buClr>
                    <a:srgbClr val="3333CC"/>
                  </a:buClr>
                  <a:buSzTx/>
                </a:pPr>
                <a:endParaRPr lang="pt-BR" sz="2800" dirty="0" smtClean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733186" name="Rectang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95300" y="1511300"/>
                <a:ext cx="8153400" cy="3806825"/>
              </a:xfrm>
              <a:blipFill rotWithShape="1">
                <a:blip r:embed="rId3"/>
                <a:stretch>
                  <a:fillRect l="-673" t="-1603" r="-1345" b="-3205"/>
                </a:stretch>
              </a:blipFill>
              <a:ln/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33187" name="Rectangle 3"/>
          <p:cNvSpPr>
            <a:spLocks noChangeArrowheads="1"/>
          </p:cNvSpPr>
          <p:nvPr/>
        </p:nvSpPr>
        <p:spPr bwMode="auto">
          <a:xfrm>
            <a:off x="1184275" y="533400"/>
            <a:ext cx="7793038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algn="just"/>
            <a:r>
              <a:rPr lang="pt-BR" sz="3700" dirty="0" smtClean="0">
                <a:solidFill>
                  <a:srgbClr val="3333CC"/>
                </a:solidFill>
              </a:rPr>
              <a:t>Interpolação de </a:t>
            </a:r>
            <a:r>
              <a:rPr lang="pt-BR" sz="3700" dirty="0" err="1" smtClean="0">
                <a:solidFill>
                  <a:srgbClr val="3333CC"/>
                </a:solidFill>
              </a:rPr>
              <a:t>Lagrange</a:t>
            </a:r>
            <a:r>
              <a:rPr lang="pt-BR" sz="3700" dirty="0" smtClean="0">
                <a:solidFill>
                  <a:srgbClr val="3333CC"/>
                </a:solidFill>
              </a:rPr>
              <a:t> I</a:t>
            </a:r>
            <a:endParaRPr lang="pt-BR" sz="3700" dirty="0">
              <a:solidFill>
                <a:srgbClr val="33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258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17921-ACDA-430A-AB40-CAC1F853B887}" type="slidenum">
              <a:rPr lang="pt-BR"/>
              <a:pPr/>
              <a:t>12</a:t>
            </a:fld>
            <a:endParaRPr lang="pt-BR"/>
          </a:p>
        </p:txBody>
      </p:sp>
      <p:sp>
        <p:nvSpPr>
          <p:cNvPr id="73523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pt-BR" i="1" dirty="0">
                <a:solidFill>
                  <a:schemeClr val="folHlink"/>
                </a:solidFill>
              </a:rPr>
              <a:t/>
            </a:r>
            <a:br>
              <a:rPr lang="pt-BR" i="1" dirty="0">
                <a:solidFill>
                  <a:schemeClr val="folHlink"/>
                </a:solidFill>
              </a:rPr>
            </a:br>
            <a:endParaRPr lang="pt-BR" i="1" dirty="0">
              <a:solidFill>
                <a:schemeClr val="folHlink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35235" name="Rectangle 3"/>
              <p:cNvSpPr>
                <a:spLocks noGrp="1" noChangeArrowheads="1"/>
              </p:cNvSpPr>
              <p:nvPr>
                <p:ph type="body" sz="half" idx="1"/>
              </p:nvPr>
            </p:nvSpPr>
            <p:spPr>
              <a:xfrm>
                <a:off x="647700" y="2743199"/>
                <a:ext cx="7800975" cy="3838576"/>
              </a:xfrm>
              <a:noFill/>
              <a:ln/>
            </p:spPr>
            <p:txBody>
              <a:bodyPr anchor="b"/>
              <a:lstStyle/>
              <a:p>
                <a:pPr>
                  <a:spcBef>
                    <a:spcPct val="0"/>
                  </a:spcBef>
                  <a:spcAft>
                    <a:spcPts val="1200"/>
                  </a:spcAft>
                  <a:buClr>
                    <a:srgbClr val="3333CC"/>
                  </a:buClr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pt-BR" i="1" smtClean="0">
                            <a:solidFill>
                              <a:srgbClr val="0033CC"/>
                            </a:solidFill>
                            <a:effectLst>
                              <a:outerShdw blurRad="38100" dist="38100" dir="2700000" algn="tl">
                                <a:srgbClr val="C0C0C0"/>
                              </a:outerShdw>
                            </a:effectLst>
                            <a:latin typeface="Cambria Math"/>
                          </a:rPr>
                        </m:ctrlPr>
                      </m:sSubPr>
                      <m:e>
                        <m:r>
                          <a:rPr lang="pt-BR" i="1">
                            <a:solidFill>
                              <a:srgbClr val="0033CC"/>
                            </a:solidFill>
                            <a:effectLst>
                              <a:outerShdw blurRad="38100" dist="38100" dir="2700000" algn="tl">
                                <a:srgbClr val="C0C0C0"/>
                              </a:outerShdw>
                            </a:effectLst>
                            <a:latin typeface="Cambria Math"/>
                          </a:rPr>
                          <m:t>𝑷</m:t>
                        </m:r>
                      </m:e>
                      <m:sub>
                        <m:r>
                          <a:rPr lang="pt-BR" i="1">
                            <a:solidFill>
                              <a:srgbClr val="0033CC"/>
                            </a:solidFill>
                            <a:effectLst>
                              <a:outerShdw blurRad="38100" dist="38100" dir="2700000" algn="tl">
                                <a:srgbClr val="C0C0C0"/>
                              </a:outerShdw>
                            </a:effectLst>
                            <a:latin typeface="Cambria Math"/>
                          </a:rPr>
                          <m:t>𝒏</m:t>
                        </m:r>
                      </m:sub>
                    </m:sSub>
                    <m:d>
                      <m:dPr>
                        <m:ctrlPr>
                          <a:rPr lang="pt-BR" i="1">
                            <a:solidFill>
                              <a:srgbClr val="0033CC"/>
                            </a:solidFill>
                            <a:effectLst>
                              <a:outerShdw blurRad="38100" dist="38100" dir="2700000" algn="tl">
                                <a:srgbClr val="C0C0C0"/>
                              </a:outerShdw>
                            </a:effectLst>
                            <a:latin typeface="Cambria Math"/>
                          </a:rPr>
                        </m:ctrlPr>
                      </m:dPr>
                      <m:e>
                        <m:r>
                          <a:rPr lang="pt-BR" i="1">
                            <a:solidFill>
                              <a:srgbClr val="0033CC"/>
                            </a:solidFill>
                            <a:effectLst>
                              <a:outerShdw blurRad="38100" dist="38100" dir="2700000" algn="tl">
                                <a:srgbClr val="C0C0C0"/>
                              </a:outerShdw>
                            </a:effectLst>
                            <a:latin typeface="Cambria Math"/>
                          </a:rPr>
                          <m:t>𝒙</m:t>
                        </m:r>
                      </m:e>
                    </m:d>
                  </m:oMath>
                </a14:m>
                <a:r>
                  <a:rPr lang="pt-BR" dirty="0" smtClean="0">
                    <a:solidFill>
                      <a:schemeClr val="tx1"/>
                    </a:solidFill>
                  </a:rPr>
                  <a:t> é no máximo de grau igual a </a:t>
                </a:r>
                <a14:m>
                  <m:oMath xmlns:m="http://schemas.openxmlformats.org/officeDocument/2006/math"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𝒏</m:t>
                    </m:r>
                  </m:oMath>
                </a14:m>
                <a:r>
                  <a:rPr lang="pt-BR" dirty="0" smtClean="0">
                    <a:solidFill>
                      <a:schemeClr val="tx1"/>
                    </a:solidFill>
                  </a:rPr>
                  <a:t>, </a:t>
                </a:r>
                <a:r>
                  <a:rPr lang="pt-BR" dirty="0" smtClean="0">
                    <a:solidFill>
                      <a:schemeClr val="tx1"/>
                    </a:solidFill>
                  </a:rPr>
                  <a:t>se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BR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𝒂</m:t>
                        </m:r>
                      </m:e>
                      <m:sub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𝒏</m:t>
                        </m:r>
                      </m:sub>
                    </m:sSub>
                    <m:r>
                      <a:rPr lang="pt-BR" i="1" smtClean="0">
                        <a:solidFill>
                          <a:srgbClr val="0033CC"/>
                        </a:solidFill>
                        <a:latin typeface="Cambria Math"/>
                        <a:ea typeface="Cambria Math"/>
                      </a:rPr>
                      <m:t>≠</m:t>
                    </m:r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  <a:ea typeface="Cambria Math"/>
                      </a:rPr>
                      <m:t>𝟎</m:t>
                    </m:r>
                  </m:oMath>
                </a14:m>
                <a:r>
                  <a:rPr lang="pt-BR" dirty="0" smtClean="0">
                    <a:solidFill>
                      <a:schemeClr val="tx1"/>
                    </a:solidFill>
                  </a:rPr>
                  <a:t>.</a:t>
                </a:r>
                <a:endParaRPr lang="pt-BR" sz="2600" dirty="0" smtClean="0">
                  <a:solidFill>
                    <a:schemeClr val="tx1"/>
                  </a:solidFill>
                </a:endParaRPr>
              </a:p>
              <a:p>
                <a:pPr>
                  <a:spcBef>
                    <a:spcPct val="0"/>
                  </a:spcBef>
                  <a:spcAft>
                    <a:spcPts val="1200"/>
                  </a:spcAft>
                  <a:buClr>
                    <a:srgbClr val="3333CC"/>
                  </a:buClr>
                </a:pPr>
                <a:r>
                  <a:rPr lang="pt-BR" dirty="0" smtClean="0">
                    <a:solidFill>
                      <a:schemeClr val="tx1"/>
                    </a:solidFill>
                  </a:rPr>
                  <a:t>Como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BR" i="1">
                            <a:solidFill>
                              <a:srgbClr val="0033CC"/>
                            </a:solidFill>
                            <a:effectLst>
                              <a:outerShdw blurRad="38100" dist="38100" dir="2700000" algn="tl">
                                <a:srgbClr val="C0C0C0"/>
                              </a:outerShdw>
                            </a:effectLst>
                            <a:latin typeface="Cambria Math"/>
                          </a:rPr>
                        </m:ctrlPr>
                      </m:sSubPr>
                      <m:e>
                        <m:r>
                          <a:rPr lang="pt-BR" i="1">
                            <a:solidFill>
                              <a:srgbClr val="0033CC"/>
                            </a:solidFill>
                            <a:effectLst>
                              <a:outerShdw blurRad="38100" dist="38100" dir="2700000" algn="tl">
                                <a:srgbClr val="C0C0C0"/>
                              </a:outerShdw>
                            </a:effectLst>
                            <a:latin typeface="Cambria Math"/>
                          </a:rPr>
                          <m:t>𝑷</m:t>
                        </m:r>
                      </m:e>
                      <m:sub>
                        <m:r>
                          <a:rPr lang="pt-BR" i="1">
                            <a:solidFill>
                              <a:srgbClr val="0033CC"/>
                            </a:solidFill>
                            <a:effectLst>
                              <a:outerShdw blurRad="38100" dist="38100" dir="2700000" algn="tl">
                                <a:srgbClr val="C0C0C0"/>
                              </a:outerShdw>
                            </a:effectLst>
                            <a:latin typeface="Cambria Math"/>
                          </a:rPr>
                          <m:t>𝒏</m:t>
                        </m:r>
                      </m:sub>
                    </m:sSub>
                    <m:d>
                      <m:dPr>
                        <m:ctrlPr>
                          <a:rPr lang="pt-BR" i="1">
                            <a:solidFill>
                              <a:srgbClr val="0033CC"/>
                            </a:solidFill>
                            <a:effectLst>
                              <a:outerShdw blurRad="38100" dist="38100" dir="2700000" algn="tl">
                                <a:srgbClr val="C0C0C0"/>
                              </a:outerShdw>
                            </a:effectLst>
                            <a:latin typeface="Cambria Math"/>
                          </a:rPr>
                        </m:ctrlPr>
                      </m:dPr>
                      <m:e>
                        <m:r>
                          <a:rPr lang="pt-BR" i="1">
                            <a:solidFill>
                              <a:srgbClr val="0033CC"/>
                            </a:solidFill>
                            <a:effectLst>
                              <a:outerShdw blurRad="38100" dist="38100" dir="2700000" algn="tl">
                                <a:srgbClr val="C0C0C0"/>
                              </a:outerShdw>
                            </a:effectLst>
                            <a:latin typeface="Cambria Math"/>
                          </a:rPr>
                          <m:t>𝒙</m:t>
                        </m:r>
                      </m:e>
                    </m:d>
                  </m:oMath>
                </a14:m>
                <a:r>
                  <a:rPr lang="pt-BR" dirty="0" smtClean="0">
                    <a:solidFill>
                      <a:schemeClr val="tx1"/>
                    </a:solidFill>
                  </a:rPr>
                  <a:t> contém os pontos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pt-BR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pt-BR" i="1">
                                <a:solidFill>
                                  <a:srgbClr val="0033CC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pt-BR" i="1">
                                <a:solidFill>
                                  <a:srgbClr val="0033CC"/>
                                </a:solidFill>
                                <a:latin typeface="Cambria Math"/>
                              </a:rPr>
                              <m:t>𝒙</m:t>
                            </m:r>
                          </m:e>
                          <m:sub>
                            <m:r>
                              <a:rPr lang="pt-BR" i="1">
                                <a:solidFill>
                                  <a:srgbClr val="0033CC"/>
                                </a:solidFill>
                                <a:latin typeface="Cambria Math"/>
                              </a:rPr>
                              <m:t>𝒊</m:t>
                            </m:r>
                          </m:sub>
                        </m:sSub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;</m:t>
                        </m:r>
                        <m:sSub>
                          <m:sSubPr>
                            <m:ctrlPr>
                              <a:rPr lang="pt-BR" i="1">
                                <a:solidFill>
                                  <a:srgbClr val="0033CC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pt-BR" i="1">
                                <a:solidFill>
                                  <a:srgbClr val="0033CC"/>
                                </a:solidFill>
                                <a:latin typeface="Cambria Math"/>
                              </a:rPr>
                              <m:t>𝒚</m:t>
                            </m:r>
                          </m:e>
                          <m:sub>
                            <m:r>
                              <a:rPr lang="pt-BR" i="1">
                                <a:solidFill>
                                  <a:srgbClr val="0033CC"/>
                                </a:solidFill>
                                <a:latin typeface="Cambria Math"/>
                              </a:rPr>
                              <m:t>𝒊</m:t>
                            </m:r>
                          </m:sub>
                        </m:sSub>
                      </m:e>
                    </m:d>
                  </m:oMath>
                </a14:m>
                <a:r>
                  <a:rPr lang="pt-BR" dirty="0" smtClean="0">
                    <a:solidFill>
                      <a:schemeClr val="tx1"/>
                    </a:solidFill>
                  </a:rPr>
                  <a:t>, pode-se afirmar que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BR" i="1">
                            <a:solidFill>
                              <a:srgbClr val="0033CC"/>
                            </a:solidFill>
                            <a:effectLst>
                              <a:outerShdw blurRad="38100" dist="38100" dir="2700000" algn="tl">
                                <a:srgbClr val="C0C0C0"/>
                              </a:outerShdw>
                            </a:effectLst>
                            <a:latin typeface="Cambria Math"/>
                          </a:rPr>
                        </m:ctrlPr>
                      </m:sSubPr>
                      <m:e>
                        <m:r>
                          <a:rPr lang="pt-BR" i="1">
                            <a:solidFill>
                              <a:srgbClr val="0033CC"/>
                            </a:solidFill>
                            <a:effectLst>
                              <a:outerShdw blurRad="38100" dist="38100" dir="2700000" algn="tl">
                                <a:srgbClr val="C0C0C0"/>
                              </a:outerShdw>
                            </a:effectLst>
                            <a:latin typeface="Cambria Math"/>
                          </a:rPr>
                          <m:t>𝑷</m:t>
                        </m:r>
                      </m:e>
                      <m:sub>
                        <m:r>
                          <a:rPr lang="pt-BR" i="1">
                            <a:solidFill>
                              <a:srgbClr val="0033CC"/>
                            </a:solidFill>
                            <a:effectLst>
                              <a:outerShdw blurRad="38100" dist="38100" dir="2700000" algn="tl">
                                <a:srgbClr val="C0C0C0"/>
                              </a:outerShdw>
                            </a:effectLst>
                            <a:latin typeface="Cambria Math"/>
                          </a:rPr>
                          <m:t>𝒏</m:t>
                        </m:r>
                      </m:sub>
                    </m:sSub>
                    <m:d>
                      <m:dPr>
                        <m:ctrlPr>
                          <a:rPr lang="pt-BR" i="1" smtClean="0">
                            <a:solidFill>
                              <a:srgbClr val="0033CC"/>
                            </a:solidFill>
                            <a:effectLst>
                              <a:outerShdw blurRad="38100" dist="38100" dir="2700000" algn="tl">
                                <a:srgbClr val="C0C0C0"/>
                              </a:outerShdw>
                            </a:effectLst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pt-BR" i="1" smtClean="0">
                                <a:solidFill>
                                  <a:srgbClr val="0033CC"/>
                                </a:solidFill>
                                <a:effectLst>
                                  <a:outerShdw blurRad="38100" dist="38100" dir="2700000" algn="tl">
                                    <a:srgbClr val="C0C0C0"/>
                                  </a:outerShdw>
                                </a:effectLst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pt-BR" b="1" i="1" smtClean="0">
                                <a:solidFill>
                                  <a:srgbClr val="0033CC"/>
                                </a:solidFill>
                                <a:effectLst>
                                  <a:outerShdw blurRad="38100" dist="38100" dir="2700000" algn="tl">
                                    <a:srgbClr val="C0C0C0"/>
                                  </a:outerShdw>
                                </a:effectLst>
                                <a:latin typeface="Cambria Math"/>
                              </a:rPr>
                              <m:t>𝒙</m:t>
                            </m:r>
                          </m:e>
                          <m:sub>
                            <m:r>
                              <a:rPr lang="pt-BR" b="1" i="1" smtClean="0">
                                <a:solidFill>
                                  <a:srgbClr val="0033CC"/>
                                </a:solidFill>
                                <a:effectLst>
                                  <a:outerShdw blurRad="38100" dist="38100" dir="2700000" algn="tl">
                                    <a:srgbClr val="C0C0C0"/>
                                  </a:outerShdw>
                                </a:effectLst>
                                <a:latin typeface="Cambria Math"/>
                              </a:rPr>
                              <m:t>𝒊</m:t>
                            </m:r>
                          </m:sub>
                        </m:sSub>
                      </m:e>
                    </m:d>
                    <m:r>
                      <a:rPr lang="pt-BR" b="1" i="1" smtClean="0"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pt-BR" b="1" i="1" smtClean="0">
                            <a:solidFill>
                              <a:srgbClr val="0033CC"/>
                            </a:solidFill>
                            <a:effectLst>
                              <a:outerShdw blurRad="38100" dist="38100" dir="2700000" algn="tl">
                                <a:srgbClr val="C0C0C0"/>
                              </a:outerShdw>
                            </a:effectLst>
                            <a:latin typeface="Cambria Math"/>
                          </a:rPr>
                        </m:ctrlPr>
                      </m:sSubPr>
                      <m:e>
                        <m:r>
                          <a:rPr lang="pt-BR" b="1" i="1" smtClean="0">
                            <a:solidFill>
                              <a:srgbClr val="0033CC"/>
                            </a:solidFill>
                            <a:effectLst>
                              <a:outerShdw blurRad="38100" dist="38100" dir="2700000" algn="tl">
                                <a:srgbClr val="C0C0C0"/>
                              </a:outerShdw>
                            </a:effectLst>
                            <a:latin typeface="Cambria Math"/>
                          </a:rPr>
                          <m:t>𝒚</m:t>
                        </m:r>
                      </m:e>
                      <m:sub>
                        <m:r>
                          <a:rPr lang="pt-BR" b="1" i="1" smtClean="0">
                            <a:solidFill>
                              <a:srgbClr val="0033CC"/>
                            </a:solidFill>
                            <a:effectLst>
                              <a:outerShdw blurRad="38100" dist="38100" dir="2700000" algn="tl">
                                <a:srgbClr val="C0C0C0"/>
                              </a:outerShdw>
                            </a:effectLst>
                            <a:latin typeface="Cambria Math"/>
                          </a:rPr>
                          <m:t>𝒊</m:t>
                        </m:r>
                      </m:sub>
                    </m:sSub>
                  </m:oMath>
                </a14:m>
                <a:r>
                  <a:rPr lang="pt-BR" dirty="0" smtClean="0">
                    <a:solidFill>
                      <a:schemeClr val="tx1"/>
                    </a:solidFill>
                  </a:rPr>
                  <a:t>. Com isso tem-se:</a:t>
                </a:r>
                <a:endParaRPr lang="pt-BR" sz="2600" i="1" dirty="0" smtClean="0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  <a:p>
                <a:pPr marL="0" indent="0" algn="ctr">
                  <a:spcBef>
                    <a:spcPct val="0"/>
                  </a:spcBef>
                  <a:buClr>
                    <a:srgbClr val="3333CC"/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pt-BR" sz="2400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pt-BR" sz="2400" i="1" smtClean="0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</m:ctrlPr>
                            </m:eqArrPr>
                            <m:e>
                              <m:eqArr>
                                <m:eqArrPr>
                                  <m:ctrlPr>
                                    <a:rPr lang="pt-BR" sz="2400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</m:ctrlPr>
                                </m:eqArrPr>
                                <m:e>
                                  <m:eqArr>
                                    <m:eqArrPr>
                                      <m:ctrlPr>
                                        <a:rPr lang="pt-BR" sz="2400" i="1" smtClean="0">
                                          <a:solidFill>
                                            <a:srgbClr val="0033CC"/>
                                          </a:solidFill>
                                          <a:latin typeface="Cambria Math"/>
                                        </a:rPr>
                                      </m:ctrlPr>
                                    </m:eqArrPr>
                                    <m:e>
                                      <m:sSub>
                                        <m:sSubPr>
                                          <m:ctrlPr>
                                            <a:rPr lang="pt-BR" sz="2400" i="1" smtClean="0">
                                              <a:solidFill>
                                                <a:srgbClr val="0033CC"/>
                                              </a:solidFill>
                                              <a:latin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pt-BR" sz="2400" b="1" i="1" smtClean="0">
                                              <a:solidFill>
                                                <a:srgbClr val="0033CC"/>
                                              </a:solidFill>
                                              <a:latin typeface="Cambria Math"/>
                                            </a:rPr>
                                            <m:t>𝒂</m:t>
                                          </m:r>
                                        </m:e>
                                        <m:sub>
                                          <m:r>
                                            <a:rPr lang="pt-BR" sz="2400" b="1" i="1" smtClean="0">
                                              <a:solidFill>
                                                <a:srgbClr val="0033CC"/>
                                              </a:solidFill>
                                              <a:latin typeface="Cambria Math"/>
                                            </a:rPr>
                                            <m:t>𝟎</m:t>
                                          </m:r>
                                        </m:sub>
                                      </m:sSub>
                                      <m:r>
                                        <a:rPr lang="pt-BR" sz="2400" b="1" i="1" smtClean="0">
                                          <a:solidFill>
                                            <a:srgbClr val="0033CC"/>
                                          </a:solidFill>
                                          <a:latin typeface="Cambria Math"/>
                                        </a:rPr>
                                        <m:t>+</m:t>
                                      </m:r>
                                      <m:sSub>
                                        <m:sSubPr>
                                          <m:ctrlPr>
                                            <a:rPr lang="pt-BR" sz="2400" b="1" i="1" smtClean="0">
                                              <a:solidFill>
                                                <a:srgbClr val="0033CC"/>
                                              </a:solidFill>
                                              <a:latin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pt-BR" sz="2400" b="1" i="1" smtClean="0">
                                              <a:solidFill>
                                                <a:srgbClr val="0033CC"/>
                                              </a:solidFill>
                                              <a:latin typeface="Cambria Math"/>
                                            </a:rPr>
                                            <m:t>𝒂</m:t>
                                          </m:r>
                                        </m:e>
                                        <m:sub>
                                          <m:r>
                                            <a:rPr lang="pt-BR" sz="2400" b="1" i="1" smtClean="0">
                                              <a:solidFill>
                                                <a:srgbClr val="0033CC"/>
                                              </a:solidFill>
                                              <a:latin typeface="Cambria Math"/>
                                            </a:rPr>
                                            <m:t>𝟏</m:t>
                                          </m:r>
                                        </m:sub>
                                      </m:sSub>
                                      <m:sSub>
                                        <m:sSubPr>
                                          <m:ctrlPr>
                                            <a:rPr lang="pt-BR" sz="2400" b="1" i="1" smtClean="0">
                                              <a:solidFill>
                                                <a:srgbClr val="0033CC"/>
                                              </a:solidFill>
                                              <a:latin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pt-BR" sz="2400" b="1" i="1" smtClean="0">
                                              <a:solidFill>
                                                <a:srgbClr val="0033CC"/>
                                              </a:solidFill>
                                              <a:latin typeface="Cambria Math"/>
                                            </a:rPr>
                                            <m:t>𝒙</m:t>
                                          </m:r>
                                        </m:e>
                                        <m:sub>
                                          <m:r>
                                            <a:rPr lang="pt-BR" sz="2400" b="1" i="1" smtClean="0">
                                              <a:solidFill>
                                                <a:srgbClr val="0033CC"/>
                                              </a:solidFill>
                                              <a:latin typeface="Cambria Math"/>
                                            </a:rPr>
                                            <m:t>𝟎</m:t>
                                          </m:r>
                                        </m:sub>
                                      </m:sSub>
                                      <m:r>
                                        <a:rPr lang="pt-BR" sz="2400" b="1" i="1" smtClean="0">
                                          <a:solidFill>
                                            <a:srgbClr val="0033CC"/>
                                          </a:solidFill>
                                          <a:latin typeface="Cambria Math"/>
                                        </a:rPr>
                                        <m:t>+</m:t>
                                      </m:r>
                                      <m:sSub>
                                        <m:sSubPr>
                                          <m:ctrlPr>
                                            <a:rPr lang="pt-BR" sz="2400" b="1" i="1" smtClean="0">
                                              <a:solidFill>
                                                <a:srgbClr val="0033CC"/>
                                              </a:solidFill>
                                              <a:latin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pt-BR" sz="2400" b="1" i="1" smtClean="0">
                                              <a:solidFill>
                                                <a:srgbClr val="0033CC"/>
                                              </a:solidFill>
                                              <a:latin typeface="Cambria Math"/>
                                            </a:rPr>
                                            <m:t>𝒂</m:t>
                                          </m:r>
                                        </m:e>
                                        <m:sub>
                                          <m:r>
                                            <a:rPr lang="pt-BR" sz="2400" b="1" i="1" smtClean="0">
                                              <a:solidFill>
                                                <a:srgbClr val="0033CC"/>
                                              </a:solidFill>
                                              <a:latin typeface="Cambria Math"/>
                                            </a:rPr>
                                            <m:t>𝟐</m:t>
                                          </m:r>
                                        </m:sub>
                                      </m:sSub>
                                      <m:sSub>
                                        <m:sSubPr>
                                          <m:ctrlPr>
                                            <a:rPr lang="pt-BR" sz="2400" b="1" i="1" smtClean="0">
                                              <a:solidFill>
                                                <a:srgbClr val="0033CC"/>
                                              </a:solidFill>
                                              <a:latin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pt-BR" sz="2400" b="1" i="1" smtClean="0">
                                              <a:solidFill>
                                                <a:srgbClr val="0033CC"/>
                                              </a:solidFill>
                                              <a:latin typeface="Cambria Math"/>
                                            </a:rPr>
                                            <m:t>𝒙</m:t>
                                          </m:r>
                                        </m:e>
                                        <m:sub>
                                          <m:r>
                                            <a:rPr lang="pt-BR" sz="2400" b="1" i="1" smtClean="0">
                                              <a:solidFill>
                                                <a:srgbClr val="0033CC"/>
                                              </a:solidFill>
                                              <a:latin typeface="Cambria Math"/>
                                            </a:rPr>
                                            <m:t>𝟎</m:t>
                                          </m:r>
                                        </m:sub>
                                      </m:sSub>
                                      <m:r>
                                        <a:rPr lang="pt-BR" sz="2400" b="1" i="1" smtClean="0">
                                          <a:solidFill>
                                            <a:srgbClr val="0033CC"/>
                                          </a:solidFill>
                                          <a:latin typeface="Cambria Math"/>
                                        </a:rPr>
                                        <m:t>²+…+</m:t>
                                      </m:r>
                                      <m:sSub>
                                        <m:sSubPr>
                                          <m:ctrlPr>
                                            <a:rPr lang="pt-BR" sz="2400" b="1" i="1" smtClean="0">
                                              <a:solidFill>
                                                <a:srgbClr val="0033CC"/>
                                              </a:solidFill>
                                              <a:latin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pt-BR" sz="2400" b="1" i="1" smtClean="0">
                                              <a:solidFill>
                                                <a:srgbClr val="0033CC"/>
                                              </a:solidFill>
                                              <a:latin typeface="Cambria Math"/>
                                            </a:rPr>
                                            <m:t>𝒂</m:t>
                                          </m:r>
                                        </m:e>
                                        <m:sub>
                                          <m:r>
                                            <a:rPr lang="pt-BR" sz="2400" b="1" i="1" smtClean="0">
                                              <a:solidFill>
                                                <a:srgbClr val="0033CC"/>
                                              </a:solidFill>
                                              <a:latin typeface="Cambria Math"/>
                                            </a:rPr>
                                            <m:t>𝒏</m:t>
                                          </m:r>
                                        </m:sub>
                                      </m:sSub>
                                      <m:r>
                                        <m:rPr>
                                          <m:nor/>
                                        </m:rPr>
                                        <a:rPr lang="pt-BR" sz="2400" i="1">
                                          <a:solidFill>
                                            <a:srgbClr val="0033CC"/>
                                          </a:solidFill>
                                          <a:latin typeface="Cambria" pitchFamily="18" charset="0"/>
                                        </a:rPr>
                                        <m:t>x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pt-BR" sz="2400" i="1" baseline="-25000" smtClean="0">
                                          <a:solidFill>
                                            <a:srgbClr val="0033CC"/>
                                          </a:solidFill>
                                          <a:latin typeface="Cambria" pitchFamily="18" charset="0"/>
                                        </a:rPr>
                                        <m:t>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pt-BR" sz="2400" i="1" baseline="30000" smtClean="0">
                                          <a:solidFill>
                                            <a:srgbClr val="0033CC"/>
                                          </a:solidFill>
                                          <a:latin typeface="Cambria" pitchFamily="18" charset="0"/>
                                        </a:rPr>
                                        <m:t>n</m:t>
                                      </m:r>
                                      <m:r>
                                        <a:rPr lang="pt-BR" sz="2400" b="1" i="1" smtClean="0">
                                          <a:solidFill>
                                            <a:srgbClr val="0033CC"/>
                                          </a:solidFill>
                                          <a:latin typeface="Cambria Math"/>
                                        </a:rPr>
                                        <m:t>=</m:t>
                                      </m:r>
                                      <m:sSub>
                                        <m:sSubPr>
                                          <m:ctrlPr>
                                            <a:rPr lang="pt-BR" sz="2400" b="1" i="1" smtClean="0">
                                              <a:solidFill>
                                                <a:srgbClr val="0033CC"/>
                                              </a:solidFill>
                                              <a:latin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pt-BR" sz="2400" b="1" i="1" smtClean="0">
                                              <a:solidFill>
                                                <a:srgbClr val="0033CC"/>
                                              </a:solidFill>
                                              <a:latin typeface="Cambria Math"/>
                                            </a:rPr>
                                            <m:t>𝒚</m:t>
                                          </m:r>
                                        </m:e>
                                        <m:sub>
                                          <m:r>
                                            <a:rPr lang="pt-BR" sz="2400" b="1" i="1" smtClean="0">
                                              <a:solidFill>
                                                <a:srgbClr val="0033CC"/>
                                              </a:solidFill>
                                              <a:latin typeface="Cambria Math"/>
                                            </a:rPr>
                                            <m:t>𝟎</m:t>
                                          </m:r>
                                        </m:sub>
                                      </m:sSub>
                                    </m:e>
                                    <m:e>
                                      <m:sSub>
                                        <m:sSubPr>
                                          <m:ctrlPr>
                                            <a:rPr lang="pt-BR" sz="2400" i="1">
                                              <a:solidFill>
                                                <a:srgbClr val="0033CC"/>
                                              </a:solidFill>
                                              <a:latin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pt-BR" sz="2400" i="1">
                                              <a:solidFill>
                                                <a:srgbClr val="0033CC"/>
                                              </a:solidFill>
                                              <a:latin typeface="Cambria Math"/>
                                            </a:rPr>
                                            <m:t>𝒂</m:t>
                                          </m:r>
                                        </m:e>
                                        <m:sub>
                                          <m:r>
                                            <a:rPr lang="pt-BR" sz="2400" i="1">
                                              <a:solidFill>
                                                <a:srgbClr val="0033CC"/>
                                              </a:solidFill>
                                              <a:latin typeface="Cambria Math"/>
                                            </a:rPr>
                                            <m:t>𝟎</m:t>
                                          </m:r>
                                        </m:sub>
                                      </m:sSub>
                                      <m:r>
                                        <a:rPr lang="pt-BR" sz="2400" i="1">
                                          <a:solidFill>
                                            <a:srgbClr val="0033CC"/>
                                          </a:solidFill>
                                          <a:latin typeface="Cambria Math"/>
                                        </a:rPr>
                                        <m:t>+</m:t>
                                      </m:r>
                                      <m:sSub>
                                        <m:sSubPr>
                                          <m:ctrlPr>
                                            <a:rPr lang="pt-BR" sz="2400" i="1">
                                              <a:solidFill>
                                                <a:srgbClr val="0033CC"/>
                                              </a:solidFill>
                                              <a:latin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pt-BR" sz="2400" i="1">
                                              <a:solidFill>
                                                <a:srgbClr val="0033CC"/>
                                              </a:solidFill>
                                              <a:latin typeface="Cambria Math"/>
                                            </a:rPr>
                                            <m:t>𝒂</m:t>
                                          </m:r>
                                        </m:e>
                                        <m:sub>
                                          <m:r>
                                            <a:rPr lang="pt-BR" sz="2400" i="1">
                                              <a:solidFill>
                                                <a:srgbClr val="0033CC"/>
                                              </a:solidFill>
                                              <a:latin typeface="Cambria Math"/>
                                            </a:rPr>
                                            <m:t>𝟏</m:t>
                                          </m:r>
                                        </m:sub>
                                      </m:sSub>
                                      <m:sSub>
                                        <m:sSubPr>
                                          <m:ctrlPr>
                                            <a:rPr lang="pt-BR" sz="2400" i="1">
                                              <a:solidFill>
                                                <a:srgbClr val="0033CC"/>
                                              </a:solidFill>
                                              <a:latin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pt-BR" sz="2400" i="1">
                                              <a:solidFill>
                                                <a:srgbClr val="0033CC"/>
                                              </a:solidFill>
                                              <a:latin typeface="Cambria Math"/>
                                            </a:rPr>
                                            <m:t>𝒙</m:t>
                                          </m:r>
                                        </m:e>
                                        <m:sub>
                                          <m:r>
                                            <a:rPr lang="pt-BR" sz="2400" b="1" i="1" smtClean="0">
                                              <a:solidFill>
                                                <a:srgbClr val="0033CC"/>
                                              </a:solidFill>
                                              <a:latin typeface="Cambria Math"/>
                                            </a:rPr>
                                            <m:t>𝟏</m:t>
                                          </m:r>
                                        </m:sub>
                                      </m:sSub>
                                      <m:r>
                                        <a:rPr lang="pt-BR" sz="2400" i="1">
                                          <a:solidFill>
                                            <a:srgbClr val="0033CC"/>
                                          </a:solidFill>
                                          <a:latin typeface="Cambria Math"/>
                                        </a:rPr>
                                        <m:t>+</m:t>
                                      </m:r>
                                      <m:sSub>
                                        <m:sSubPr>
                                          <m:ctrlPr>
                                            <a:rPr lang="pt-BR" sz="2400" i="1">
                                              <a:solidFill>
                                                <a:srgbClr val="0033CC"/>
                                              </a:solidFill>
                                              <a:latin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pt-BR" sz="2400" i="1">
                                              <a:solidFill>
                                                <a:srgbClr val="0033CC"/>
                                              </a:solidFill>
                                              <a:latin typeface="Cambria Math"/>
                                            </a:rPr>
                                            <m:t>𝒂</m:t>
                                          </m:r>
                                        </m:e>
                                        <m:sub>
                                          <m:r>
                                            <a:rPr lang="pt-BR" sz="2400" i="1">
                                              <a:solidFill>
                                                <a:srgbClr val="0033CC"/>
                                              </a:solidFill>
                                              <a:latin typeface="Cambria Math"/>
                                            </a:rPr>
                                            <m:t>𝟐</m:t>
                                          </m:r>
                                        </m:sub>
                                      </m:sSub>
                                      <m:sSub>
                                        <m:sSubPr>
                                          <m:ctrlPr>
                                            <a:rPr lang="pt-BR" sz="2400" i="1">
                                              <a:solidFill>
                                                <a:srgbClr val="0033CC"/>
                                              </a:solidFill>
                                              <a:latin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pt-BR" sz="2400" i="1">
                                              <a:solidFill>
                                                <a:srgbClr val="0033CC"/>
                                              </a:solidFill>
                                              <a:latin typeface="Cambria Math"/>
                                            </a:rPr>
                                            <m:t>𝒙</m:t>
                                          </m:r>
                                        </m:e>
                                        <m:sub>
                                          <m:r>
                                            <a:rPr lang="pt-BR" sz="2400" b="1" i="1" smtClean="0">
                                              <a:solidFill>
                                                <a:srgbClr val="0033CC"/>
                                              </a:solidFill>
                                              <a:latin typeface="Cambria Math"/>
                                            </a:rPr>
                                            <m:t>𝟏</m:t>
                                          </m:r>
                                        </m:sub>
                                      </m:sSub>
                                      <m:r>
                                        <a:rPr lang="pt-BR" sz="2400" i="1">
                                          <a:solidFill>
                                            <a:srgbClr val="0033CC"/>
                                          </a:solidFill>
                                          <a:latin typeface="Cambria Math"/>
                                        </a:rPr>
                                        <m:t>²+…+</m:t>
                                      </m:r>
                                      <m:sSub>
                                        <m:sSubPr>
                                          <m:ctrlPr>
                                            <a:rPr lang="pt-BR" sz="2400" i="1">
                                              <a:solidFill>
                                                <a:srgbClr val="0033CC"/>
                                              </a:solidFill>
                                              <a:latin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pt-BR" sz="2400" i="1">
                                              <a:solidFill>
                                                <a:srgbClr val="0033CC"/>
                                              </a:solidFill>
                                              <a:latin typeface="Cambria Math"/>
                                            </a:rPr>
                                            <m:t>𝒂</m:t>
                                          </m:r>
                                        </m:e>
                                        <m:sub>
                                          <m:r>
                                            <a:rPr lang="pt-BR" sz="2400" i="1">
                                              <a:solidFill>
                                                <a:srgbClr val="0033CC"/>
                                              </a:solidFill>
                                              <a:latin typeface="Cambria Math"/>
                                            </a:rPr>
                                            <m:t>𝒏</m:t>
                                          </m:r>
                                        </m:sub>
                                      </m:sSub>
                                      <m:r>
                                        <m:rPr>
                                          <m:nor/>
                                        </m:rPr>
                                        <a:rPr lang="pt-BR" sz="2400" i="1">
                                          <a:solidFill>
                                            <a:srgbClr val="0033CC"/>
                                          </a:solidFill>
                                          <a:latin typeface="Cambria" pitchFamily="18" charset="0"/>
                                        </a:rPr>
                                        <m:t>x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pt-BR" sz="2400" b="1" i="1" baseline="-25000" smtClean="0">
                                          <a:solidFill>
                                            <a:srgbClr val="0033CC"/>
                                          </a:solidFill>
                                          <a:latin typeface="Cambria" pitchFamily="18" charset="0"/>
                                        </a:rPr>
                                        <m:t>1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pt-BR" sz="2400" i="1" baseline="30000">
                                          <a:solidFill>
                                            <a:srgbClr val="0033CC"/>
                                          </a:solidFill>
                                          <a:latin typeface="Cambria" pitchFamily="18" charset="0"/>
                                        </a:rPr>
                                        <m:t>n</m:t>
                                      </m:r>
                                      <m:r>
                                        <a:rPr lang="pt-BR" sz="2400" i="1">
                                          <a:solidFill>
                                            <a:srgbClr val="0033CC"/>
                                          </a:solidFill>
                                          <a:latin typeface="Cambria Math"/>
                                        </a:rPr>
                                        <m:t>=</m:t>
                                      </m:r>
                                      <m:sSub>
                                        <m:sSubPr>
                                          <m:ctrlPr>
                                            <a:rPr lang="pt-BR" sz="2400" i="1">
                                              <a:solidFill>
                                                <a:srgbClr val="0033CC"/>
                                              </a:solidFill>
                                              <a:latin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pt-BR" sz="2400" i="1">
                                              <a:solidFill>
                                                <a:srgbClr val="0033CC"/>
                                              </a:solidFill>
                                              <a:latin typeface="Cambria Math"/>
                                            </a:rPr>
                                            <m:t>𝒚</m:t>
                                          </m:r>
                                        </m:e>
                                        <m:sub>
                                          <m:r>
                                            <a:rPr lang="pt-BR" sz="2400" b="1" i="1" smtClean="0">
                                              <a:solidFill>
                                                <a:srgbClr val="0033CC"/>
                                              </a:solidFill>
                                              <a:latin typeface="Cambria Math"/>
                                            </a:rPr>
                                            <m:t>𝟏</m:t>
                                          </m:r>
                                        </m:sub>
                                      </m:sSub>
                                    </m:e>
                                    <m:e>
                                      <m:sSub>
                                        <m:sSubPr>
                                          <m:ctrlPr>
                                            <a:rPr lang="pt-BR" sz="2400" i="1">
                                              <a:solidFill>
                                                <a:srgbClr val="0033CC"/>
                                              </a:solidFill>
                                              <a:latin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pt-BR" sz="2400" i="1">
                                              <a:solidFill>
                                                <a:srgbClr val="0033CC"/>
                                              </a:solidFill>
                                              <a:latin typeface="Cambria Math"/>
                                            </a:rPr>
                                            <m:t>𝒂</m:t>
                                          </m:r>
                                        </m:e>
                                        <m:sub>
                                          <m:r>
                                            <a:rPr lang="pt-BR" sz="2400" i="1">
                                              <a:solidFill>
                                                <a:srgbClr val="0033CC"/>
                                              </a:solidFill>
                                              <a:latin typeface="Cambria Math"/>
                                            </a:rPr>
                                            <m:t>𝟎</m:t>
                                          </m:r>
                                        </m:sub>
                                      </m:sSub>
                                      <m:r>
                                        <a:rPr lang="pt-BR" sz="2400" i="1">
                                          <a:solidFill>
                                            <a:srgbClr val="0033CC"/>
                                          </a:solidFill>
                                          <a:latin typeface="Cambria Math"/>
                                        </a:rPr>
                                        <m:t>+</m:t>
                                      </m:r>
                                      <m:sSub>
                                        <m:sSubPr>
                                          <m:ctrlPr>
                                            <a:rPr lang="pt-BR" sz="2400" i="1">
                                              <a:solidFill>
                                                <a:srgbClr val="0033CC"/>
                                              </a:solidFill>
                                              <a:latin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pt-BR" sz="2400" i="1">
                                              <a:solidFill>
                                                <a:srgbClr val="0033CC"/>
                                              </a:solidFill>
                                              <a:latin typeface="Cambria Math"/>
                                            </a:rPr>
                                            <m:t>𝒂</m:t>
                                          </m:r>
                                        </m:e>
                                        <m:sub>
                                          <m:r>
                                            <a:rPr lang="pt-BR" sz="2400" i="1">
                                              <a:solidFill>
                                                <a:srgbClr val="0033CC"/>
                                              </a:solidFill>
                                              <a:latin typeface="Cambria Math"/>
                                            </a:rPr>
                                            <m:t>𝟏</m:t>
                                          </m:r>
                                        </m:sub>
                                      </m:sSub>
                                      <m:sSub>
                                        <m:sSubPr>
                                          <m:ctrlPr>
                                            <a:rPr lang="pt-BR" sz="2400" i="1">
                                              <a:solidFill>
                                                <a:srgbClr val="0033CC"/>
                                              </a:solidFill>
                                              <a:latin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pt-BR" sz="2400" i="1">
                                              <a:solidFill>
                                                <a:srgbClr val="0033CC"/>
                                              </a:solidFill>
                                              <a:latin typeface="Cambria Math"/>
                                            </a:rPr>
                                            <m:t>𝒙</m:t>
                                          </m:r>
                                        </m:e>
                                        <m:sub>
                                          <m:r>
                                            <a:rPr lang="pt-BR" sz="2400" b="1" i="1" smtClean="0">
                                              <a:solidFill>
                                                <a:srgbClr val="0033CC"/>
                                              </a:solidFill>
                                              <a:latin typeface="Cambria Math"/>
                                            </a:rPr>
                                            <m:t>𝟐</m:t>
                                          </m:r>
                                        </m:sub>
                                      </m:sSub>
                                      <m:r>
                                        <a:rPr lang="pt-BR" sz="2400" i="1">
                                          <a:solidFill>
                                            <a:srgbClr val="0033CC"/>
                                          </a:solidFill>
                                          <a:latin typeface="Cambria Math"/>
                                        </a:rPr>
                                        <m:t>+</m:t>
                                      </m:r>
                                      <m:sSub>
                                        <m:sSubPr>
                                          <m:ctrlPr>
                                            <a:rPr lang="pt-BR" sz="2400" i="1">
                                              <a:solidFill>
                                                <a:srgbClr val="0033CC"/>
                                              </a:solidFill>
                                              <a:latin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pt-BR" sz="2400" i="1">
                                              <a:solidFill>
                                                <a:srgbClr val="0033CC"/>
                                              </a:solidFill>
                                              <a:latin typeface="Cambria Math"/>
                                            </a:rPr>
                                            <m:t>𝒂</m:t>
                                          </m:r>
                                        </m:e>
                                        <m:sub>
                                          <m:r>
                                            <a:rPr lang="pt-BR" sz="2400" i="1">
                                              <a:solidFill>
                                                <a:srgbClr val="0033CC"/>
                                              </a:solidFill>
                                              <a:latin typeface="Cambria Math"/>
                                            </a:rPr>
                                            <m:t>𝟐</m:t>
                                          </m:r>
                                        </m:sub>
                                      </m:sSub>
                                      <m:sSub>
                                        <m:sSubPr>
                                          <m:ctrlPr>
                                            <a:rPr lang="pt-BR" sz="2400" i="1">
                                              <a:solidFill>
                                                <a:srgbClr val="0033CC"/>
                                              </a:solidFill>
                                              <a:latin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pt-BR" sz="2400" i="1">
                                              <a:solidFill>
                                                <a:srgbClr val="0033CC"/>
                                              </a:solidFill>
                                              <a:latin typeface="Cambria Math"/>
                                            </a:rPr>
                                            <m:t>𝒙</m:t>
                                          </m:r>
                                        </m:e>
                                        <m:sub>
                                          <m:r>
                                            <a:rPr lang="pt-BR" sz="2400" b="1" i="1" smtClean="0">
                                              <a:solidFill>
                                                <a:srgbClr val="0033CC"/>
                                              </a:solidFill>
                                              <a:latin typeface="Cambria Math"/>
                                            </a:rPr>
                                            <m:t>𝟐</m:t>
                                          </m:r>
                                        </m:sub>
                                      </m:sSub>
                                      <m:r>
                                        <a:rPr lang="pt-BR" sz="2400" i="1">
                                          <a:solidFill>
                                            <a:srgbClr val="0033CC"/>
                                          </a:solidFill>
                                          <a:latin typeface="Cambria Math"/>
                                        </a:rPr>
                                        <m:t>²+…+</m:t>
                                      </m:r>
                                      <m:sSub>
                                        <m:sSubPr>
                                          <m:ctrlPr>
                                            <a:rPr lang="pt-BR" sz="2400" i="1">
                                              <a:solidFill>
                                                <a:srgbClr val="0033CC"/>
                                              </a:solidFill>
                                              <a:latin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pt-BR" sz="2400" i="1">
                                              <a:solidFill>
                                                <a:srgbClr val="0033CC"/>
                                              </a:solidFill>
                                              <a:latin typeface="Cambria Math"/>
                                            </a:rPr>
                                            <m:t>𝒂</m:t>
                                          </m:r>
                                        </m:e>
                                        <m:sub>
                                          <m:r>
                                            <a:rPr lang="pt-BR" sz="2400" i="1">
                                              <a:solidFill>
                                                <a:srgbClr val="0033CC"/>
                                              </a:solidFill>
                                              <a:latin typeface="Cambria Math"/>
                                            </a:rPr>
                                            <m:t>𝒏</m:t>
                                          </m:r>
                                        </m:sub>
                                      </m:sSub>
                                      <m:r>
                                        <m:rPr>
                                          <m:nor/>
                                        </m:rPr>
                                        <a:rPr lang="pt-BR" sz="2400" i="1">
                                          <a:solidFill>
                                            <a:srgbClr val="0033CC"/>
                                          </a:solidFill>
                                          <a:latin typeface="Cambria" pitchFamily="18" charset="0"/>
                                        </a:rPr>
                                        <m:t>x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pt-BR" sz="2400" b="1" i="1" baseline="-25000" smtClean="0">
                                          <a:solidFill>
                                            <a:srgbClr val="0033CC"/>
                                          </a:solidFill>
                                          <a:latin typeface="Cambria" pitchFamily="18" charset="0"/>
                                        </a:rPr>
                                        <m:t>2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pt-BR" sz="2400" i="1" baseline="30000">
                                          <a:solidFill>
                                            <a:srgbClr val="0033CC"/>
                                          </a:solidFill>
                                          <a:latin typeface="Cambria" pitchFamily="18" charset="0"/>
                                        </a:rPr>
                                        <m:t>n</m:t>
                                      </m:r>
                                      <m:r>
                                        <a:rPr lang="pt-BR" sz="2400" i="1">
                                          <a:solidFill>
                                            <a:srgbClr val="0033CC"/>
                                          </a:solidFill>
                                          <a:latin typeface="Cambria Math"/>
                                        </a:rPr>
                                        <m:t>=</m:t>
                                      </m:r>
                                      <m:sSub>
                                        <m:sSubPr>
                                          <m:ctrlPr>
                                            <a:rPr lang="pt-BR" sz="2400" i="1">
                                              <a:solidFill>
                                                <a:srgbClr val="0033CC"/>
                                              </a:solidFill>
                                              <a:latin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pt-BR" sz="2400" i="1">
                                              <a:solidFill>
                                                <a:srgbClr val="0033CC"/>
                                              </a:solidFill>
                                              <a:latin typeface="Cambria Math"/>
                                            </a:rPr>
                                            <m:t>𝒚</m:t>
                                          </m:r>
                                        </m:e>
                                        <m:sub>
                                          <m:r>
                                            <a:rPr lang="pt-BR" sz="2400" b="1" i="1" smtClean="0">
                                              <a:solidFill>
                                                <a:srgbClr val="0033CC"/>
                                              </a:solidFill>
                                              <a:latin typeface="Cambria Math"/>
                                            </a:rPr>
                                            <m:t>𝟐</m:t>
                                          </m:r>
                                        </m:sub>
                                      </m:sSub>
                                    </m:e>
                                  </m:eqArr>
                                </m:e>
                                <m:e>
                                  <m:r>
                                    <a:rPr lang="pt-BR" sz="2400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………………………………………………</m:t>
                                  </m:r>
                                </m:e>
                              </m:eqArr>
                            </m:e>
                            <m:e>
                              <m:sSub>
                                <m:sSubPr>
                                  <m:ctrlPr>
                                    <a:rPr lang="pt-BR" sz="24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4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lang="pt-BR" sz="24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𝟎</m:t>
                                  </m:r>
                                </m:sub>
                              </m:sSub>
                              <m:r>
                                <a:rPr lang="pt-BR" sz="24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pt-BR" sz="24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4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lang="pt-BR" sz="24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𝟏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pt-BR" sz="24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4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pt-BR" sz="2400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𝒏</m:t>
                                  </m:r>
                                </m:sub>
                              </m:sSub>
                              <m:r>
                                <a:rPr lang="pt-BR" sz="24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pt-BR" sz="24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4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lang="pt-BR" sz="24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𝟐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pt-BR" sz="24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4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pt-BR" sz="2400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𝒏</m:t>
                                  </m:r>
                                </m:sub>
                              </m:sSub>
                              <m:r>
                                <a:rPr lang="pt-BR" sz="24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²+…+</m:t>
                              </m:r>
                              <m:sSub>
                                <m:sSubPr>
                                  <m:ctrlPr>
                                    <a:rPr lang="pt-BR" sz="24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4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lang="pt-BR" sz="24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𝒏</m:t>
                                  </m:r>
                                </m:sub>
                              </m:sSub>
                              <m:r>
                                <m:rPr>
                                  <m:nor/>
                                </m:rPr>
                                <a:rPr lang="pt-BR" sz="2400" i="1">
                                  <a:solidFill>
                                    <a:srgbClr val="0033CC"/>
                                  </a:solidFill>
                                  <a:latin typeface="Cambria" pitchFamily="18" charset="0"/>
                                </a:rPr>
                                <m:t>x</m:t>
                              </m:r>
                              <m:r>
                                <m:rPr>
                                  <m:nor/>
                                </m:rPr>
                                <a:rPr lang="pt-BR" sz="2400" b="1" i="1" baseline="-25000" smtClean="0">
                                  <a:solidFill>
                                    <a:srgbClr val="0033CC"/>
                                  </a:solidFill>
                                  <a:latin typeface="Cambria" pitchFamily="18" charset="0"/>
                                </a:rPr>
                                <m:t>n</m:t>
                              </m:r>
                              <m:r>
                                <m:rPr>
                                  <m:nor/>
                                </m:rPr>
                                <a:rPr lang="pt-BR" sz="2400" i="1" baseline="30000">
                                  <a:solidFill>
                                    <a:srgbClr val="0033CC"/>
                                  </a:solidFill>
                                  <a:latin typeface="Cambria" pitchFamily="18" charset="0"/>
                                </a:rPr>
                                <m:t>n</m:t>
                              </m:r>
                              <m:r>
                                <a:rPr lang="pt-BR" sz="24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pt-BR" sz="24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4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𝒚</m:t>
                                  </m:r>
                                </m:e>
                                <m:sub>
                                  <m:r>
                                    <a:rPr lang="pt-BR" sz="2400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𝒏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</m:oMath>
                  </m:oMathPara>
                </a14:m>
                <a:endParaRPr lang="pt-BR" sz="2400" dirty="0" smtClean="0">
                  <a:solidFill>
                    <a:srgbClr val="0033CC"/>
                  </a:solidFill>
                </a:endParaRPr>
              </a:p>
              <a:p>
                <a:pPr marL="0" indent="0" algn="ctr">
                  <a:spcBef>
                    <a:spcPct val="0"/>
                  </a:spcBef>
                  <a:buClr>
                    <a:srgbClr val="3333CC"/>
                  </a:buClr>
                  <a:buNone/>
                </a:pPr>
                <a:endParaRPr lang="pt-BR" sz="2400" dirty="0">
                  <a:solidFill>
                    <a:srgbClr val="0033CC"/>
                  </a:solidFill>
                </a:endParaRPr>
              </a:p>
              <a:p>
                <a:pPr marL="0" indent="0" algn="ctr">
                  <a:spcBef>
                    <a:spcPct val="0"/>
                  </a:spcBef>
                  <a:buClr>
                    <a:srgbClr val="3333CC"/>
                  </a:buClr>
                  <a:buNone/>
                </a:pPr>
                <a:endParaRPr lang="pt-BR" sz="2400" i="1" dirty="0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</p:txBody>
          </p:sp>
        </mc:Choice>
        <mc:Fallback>
          <p:sp>
            <p:nvSpPr>
              <p:cNvPr id="735235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half" idx="1"/>
              </p:nvPr>
            </p:nvSpPr>
            <p:spPr>
              <a:xfrm>
                <a:off x="647700" y="2743199"/>
                <a:ext cx="7800975" cy="3838576"/>
              </a:xfrm>
              <a:blipFill rotWithShape="1">
                <a:blip r:embed="rId3"/>
                <a:stretch>
                  <a:fillRect l="-703" t="-31587" r="-1563"/>
                </a:stretch>
              </a:blipFill>
              <a:ln/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35237" name="Rectangle 5"/>
          <p:cNvSpPr>
            <a:spLocks noChangeArrowheads="1"/>
          </p:cNvSpPr>
          <p:nvPr/>
        </p:nvSpPr>
        <p:spPr bwMode="auto">
          <a:xfrm>
            <a:off x="1184275" y="533400"/>
            <a:ext cx="7793038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algn="just"/>
            <a:r>
              <a:rPr lang="pt-BR" sz="3700" dirty="0" smtClean="0">
                <a:solidFill>
                  <a:srgbClr val="3333CC"/>
                </a:solidFill>
              </a:rPr>
              <a:t>Interpolação de </a:t>
            </a:r>
            <a:r>
              <a:rPr lang="pt-BR" sz="3700" dirty="0" err="1" smtClean="0">
                <a:solidFill>
                  <a:srgbClr val="3333CC"/>
                </a:solidFill>
              </a:rPr>
              <a:t>Lagrange</a:t>
            </a:r>
            <a:r>
              <a:rPr lang="pt-BR" sz="3700" dirty="0" smtClean="0">
                <a:solidFill>
                  <a:srgbClr val="3333CC"/>
                </a:solidFill>
              </a:rPr>
              <a:t> II</a:t>
            </a:r>
            <a:endParaRPr lang="pt-BR" sz="3700" dirty="0">
              <a:solidFill>
                <a:srgbClr val="33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1447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ABAF8-8179-4BF0-8947-681D7CA957F7}" type="slidenum">
              <a:rPr lang="pt-BR"/>
              <a:pPr/>
              <a:t>13</a:t>
            </a:fld>
            <a:endParaRPr lang="pt-BR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33186" name="Rectangle 2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95300" y="1511300"/>
                <a:ext cx="8153400" cy="3806825"/>
              </a:xfrm>
              <a:noFill/>
              <a:ln/>
            </p:spPr>
            <p:txBody>
              <a:bodyPr/>
              <a:lstStyle/>
              <a:p>
                <a:pPr>
                  <a:spcBef>
                    <a:spcPct val="0"/>
                  </a:spcBef>
                  <a:spcAft>
                    <a:spcPts val="1200"/>
                  </a:spcAft>
                  <a:buClr>
                    <a:srgbClr val="3333CC"/>
                  </a:buClr>
                </a:pPr>
                <a:r>
                  <a:rPr lang="pt-BR" dirty="0" smtClean="0"/>
                  <a:t>Obtenção da Fórmula de </a:t>
                </a:r>
                <a:r>
                  <a:rPr lang="pt-BR" dirty="0" err="1" smtClean="0"/>
                  <a:t>Lagrange</a:t>
                </a:r>
                <a:endParaRPr lang="pt-BR" sz="1200" b="0" dirty="0"/>
              </a:p>
              <a:p>
                <a:pPr marL="1044575" lvl="1" indent="-417513">
                  <a:spcBef>
                    <a:spcPct val="0"/>
                  </a:spcBef>
                  <a:spcAft>
                    <a:spcPts val="1000"/>
                  </a:spcAft>
                  <a:buClr>
                    <a:srgbClr val="3333CC"/>
                  </a:buClr>
                  <a:buSzTx/>
                </a:pPr>
                <a:r>
                  <a:rPr lang="pt-BR" sz="2600" dirty="0" smtClean="0"/>
                  <a:t>Seja</a:t>
                </a:r>
                <a:r>
                  <a:rPr lang="pt-BR" sz="2600" dirty="0" smtClean="0">
                    <a:solidFill>
                      <a:srgbClr val="0033CC"/>
                    </a:solidFill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pt-BR" sz="2600" i="1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pt-BR" sz="2600" i="1">
                                <a:solidFill>
                                  <a:srgbClr val="0033CC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pt-BR" sz="2600" i="1">
                                <a:solidFill>
                                  <a:srgbClr val="0033CC"/>
                                </a:solidFill>
                                <a:latin typeface="Cambria Math"/>
                              </a:rPr>
                              <m:t>𝒙</m:t>
                            </m:r>
                          </m:e>
                          <m:sub>
                            <m:r>
                              <a:rPr lang="pt-BR" sz="2600" i="1">
                                <a:solidFill>
                                  <a:srgbClr val="0033CC"/>
                                </a:solidFill>
                                <a:latin typeface="Cambria Math"/>
                              </a:rPr>
                              <m:t>𝒊</m:t>
                            </m:r>
                          </m:sub>
                        </m:sSub>
                        <m:r>
                          <a:rPr lang="pt-BR" sz="2600" i="1">
                            <a:solidFill>
                              <a:srgbClr val="0033CC"/>
                            </a:solidFill>
                            <a:latin typeface="Cambria Math"/>
                          </a:rPr>
                          <m:t>;</m:t>
                        </m:r>
                        <m:sSub>
                          <m:sSubPr>
                            <m:ctrlPr>
                              <a:rPr lang="pt-BR" sz="2600" i="1">
                                <a:solidFill>
                                  <a:srgbClr val="0033CC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pt-BR" sz="2600" i="1">
                                <a:solidFill>
                                  <a:srgbClr val="0033CC"/>
                                </a:solidFill>
                                <a:latin typeface="Cambria Math"/>
                              </a:rPr>
                              <m:t>𝒚</m:t>
                            </m:r>
                          </m:e>
                          <m:sub>
                            <m:r>
                              <a:rPr lang="pt-BR" sz="2600" i="1">
                                <a:solidFill>
                                  <a:srgbClr val="0033CC"/>
                                </a:solidFill>
                                <a:latin typeface="Cambria Math"/>
                              </a:rPr>
                              <m:t>𝒊</m:t>
                            </m:r>
                          </m:sub>
                        </m:sSub>
                      </m:e>
                    </m:d>
                  </m:oMath>
                </a14:m>
                <a:r>
                  <a:rPr lang="pt-BR" sz="2600" dirty="0">
                    <a:solidFill>
                      <a:srgbClr val="0033CC"/>
                    </a:solidFill>
                  </a:rPr>
                  <a:t>, </a:t>
                </a:r>
                <a14:m>
                  <m:oMath xmlns:m="http://schemas.openxmlformats.org/officeDocument/2006/math">
                    <m:r>
                      <a:rPr lang="pt-BR" sz="2600" i="1" dirty="0">
                        <a:solidFill>
                          <a:srgbClr val="0033CC"/>
                        </a:solidFill>
                        <a:latin typeface="Cambria Math"/>
                      </a:rPr>
                      <m:t>𝒊</m:t>
                    </m:r>
                    <m:r>
                      <a:rPr lang="pt-BR" sz="2600" i="1" dirty="0">
                        <a:solidFill>
                          <a:srgbClr val="0033CC"/>
                        </a:solidFill>
                        <a:latin typeface="Cambria Math"/>
                      </a:rPr>
                      <m:t>=</m:t>
                    </m:r>
                    <m:r>
                      <a:rPr lang="pt-BR" sz="2600" i="1" dirty="0">
                        <a:solidFill>
                          <a:srgbClr val="0033CC"/>
                        </a:solidFill>
                        <a:latin typeface="Cambria Math"/>
                      </a:rPr>
                      <m:t>𝟎</m:t>
                    </m:r>
                    <m:r>
                      <a:rPr lang="pt-BR" sz="2600" i="1" dirty="0">
                        <a:solidFill>
                          <a:srgbClr val="0033CC"/>
                        </a:solidFill>
                        <a:latin typeface="Cambria Math"/>
                      </a:rPr>
                      <m:t>,</m:t>
                    </m:r>
                    <m:r>
                      <a:rPr lang="pt-BR" sz="2600" i="1" dirty="0">
                        <a:solidFill>
                          <a:srgbClr val="0033CC"/>
                        </a:solidFill>
                        <a:latin typeface="Cambria Math"/>
                      </a:rPr>
                      <m:t>𝟏</m:t>
                    </m:r>
                    <m:r>
                      <a:rPr lang="pt-BR" sz="2600" i="1" dirty="0">
                        <a:solidFill>
                          <a:srgbClr val="0033CC"/>
                        </a:solidFill>
                        <a:latin typeface="Cambria Math"/>
                      </a:rPr>
                      <m:t>,…,</m:t>
                    </m:r>
                    <m:r>
                      <a:rPr lang="pt-BR" sz="2600" i="1" dirty="0">
                        <a:solidFill>
                          <a:srgbClr val="0033CC"/>
                        </a:solidFill>
                        <a:latin typeface="Cambria Math"/>
                      </a:rPr>
                      <m:t>𝒏</m:t>
                    </m:r>
                    <m:r>
                      <a:rPr lang="pt-BR" sz="2600" i="1" dirty="0">
                        <a:solidFill>
                          <a:srgbClr val="0033CC"/>
                        </a:solidFill>
                        <a:latin typeface="Cambria Math"/>
                      </a:rPr>
                      <m:t>, </m:t>
                    </m:r>
                    <m:r>
                      <a:rPr lang="pt-BR" sz="2600" i="1" dirty="0">
                        <a:solidFill>
                          <a:srgbClr val="0033CC"/>
                        </a:solidFill>
                        <a:latin typeface="Cambria Math"/>
                      </a:rPr>
                      <m:t>𝒏</m:t>
                    </m:r>
                    <m:r>
                      <a:rPr lang="pt-BR" sz="2600" i="1" dirty="0">
                        <a:solidFill>
                          <a:srgbClr val="0033CC"/>
                        </a:solidFill>
                        <a:latin typeface="Cambria Math"/>
                      </a:rPr>
                      <m:t>+</m:t>
                    </m:r>
                    <m:r>
                      <a:rPr lang="pt-BR" sz="2600" i="1" dirty="0">
                        <a:solidFill>
                          <a:srgbClr val="0033CC"/>
                        </a:solidFill>
                        <a:latin typeface="Cambria Math"/>
                      </a:rPr>
                      <m:t>𝟏</m:t>
                    </m:r>
                  </m:oMath>
                </a14:m>
                <a:r>
                  <a:rPr lang="pt-BR" sz="2600" dirty="0">
                    <a:solidFill>
                      <a:srgbClr val="0033CC"/>
                    </a:solidFill>
                  </a:rPr>
                  <a:t> </a:t>
                </a:r>
                <a:r>
                  <a:rPr lang="pt-BR" sz="2600" dirty="0"/>
                  <a:t>pontos distintos 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BR" sz="2600" i="1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pt-BR" sz="2600" i="1">
                            <a:solidFill>
                              <a:srgbClr val="0033CC"/>
                            </a:solidFill>
                            <a:latin typeface="Cambria Math"/>
                          </a:rPr>
                          <m:t>𝒇</m:t>
                        </m:r>
                        <m:r>
                          <a:rPr lang="pt-BR" sz="2600" i="1">
                            <a:solidFill>
                              <a:srgbClr val="0033CC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pt-BR" sz="2600" i="1">
                            <a:solidFill>
                              <a:srgbClr val="0033CC"/>
                            </a:solidFill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pt-BR" sz="2600" i="1">
                            <a:solidFill>
                              <a:srgbClr val="0033CC"/>
                            </a:solidFill>
                            <a:latin typeface="Cambria Math"/>
                          </a:rPr>
                          <m:t>𝒊</m:t>
                        </m:r>
                      </m:sub>
                    </m:sSub>
                    <m:r>
                      <a:rPr lang="pt-BR" sz="2600" i="1">
                        <a:solidFill>
                          <a:srgbClr val="0033CC"/>
                        </a:solidFill>
                        <a:latin typeface="Cambria Math"/>
                      </a:rPr>
                      <m:t>)=</m:t>
                    </m:r>
                    <m:sSub>
                      <m:sSubPr>
                        <m:ctrlPr>
                          <a:rPr lang="pt-BR" sz="2600" i="1">
                            <a:solidFill>
                              <a:srgbClr val="0033CC"/>
                            </a:solidFill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pt-BR" sz="2600" i="1">
                            <a:solidFill>
                              <a:srgbClr val="0033CC"/>
                            </a:solidFill>
                            <a:latin typeface="Cambria Math"/>
                            <a:ea typeface="Cambria Math"/>
                          </a:rPr>
                          <m:t>𝒚</m:t>
                        </m:r>
                      </m:e>
                      <m:sub>
                        <m:r>
                          <a:rPr lang="pt-BR" sz="2600" i="1">
                            <a:solidFill>
                              <a:srgbClr val="0033CC"/>
                            </a:solidFill>
                            <a:latin typeface="Cambria Math"/>
                            <a:ea typeface="Cambria Math"/>
                          </a:rPr>
                          <m:t>𝒊</m:t>
                        </m:r>
                      </m:sub>
                    </m:sSub>
                  </m:oMath>
                </a14:m>
                <a:r>
                  <a:rPr lang="pt-BR" sz="2600" dirty="0"/>
                  <a:t>. Assumindo que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BR" sz="2600" i="1">
                            <a:solidFill>
                              <a:srgbClr val="0033CC"/>
                            </a:solidFill>
                            <a:effectLst>
                              <a:outerShdw blurRad="38100" dist="38100" dir="2700000" algn="tl">
                                <a:srgbClr val="C0C0C0"/>
                              </a:outerShdw>
                            </a:effectLst>
                            <a:latin typeface="Cambria Math"/>
                          </a:rPr>
                        </m:ctrlPr>
                      </m:sSubPr>
                      <m:e>
                        <m:r>
                          <a:rPr lang="pt-BR" sz="2600" i="1">
                            <a:solidFill>
                              <a:srgbClr val="0033CC"/>
                            </a:solidFill>
                            <a:effectLst>
                              <a:outerShdw blurRad="38100" dist="38100" dir="2700000" algn="tl">
                                <a:srgbClr val="C0C0C0"/>
                              </a:outerShdw>
                            </a:effectLst>
                            <a:latin typeface="Cambria Math"/>
                          </a:rPr>
                          <m:t>𝑷</m:t>
                        </m:r>
                      </m:e>
                      <m:sub>
                        <m:r>
                          <a:rPr lang="pt-BR" sz="2600" i="1">
                            <a:solidFill>
                              <a:srgbClr val="0033CC"/>
                            </a:solidFill>
                            <a:effectLst>
                              <a:outerShdw blurRad="38100" dist="38100" dir="2700000" algn="tl">
                                <a:srgbClr val="C0C0C0"/>
                              </a:outerShdw>
                            </a:effectLst>
                            <a:latin typeface="Cambria Math"/>
                          </a:rPr>
                          <m:t>𝒏</m:t>
                        </m:r>
                      </m:sub>
                    </m:sSub>
                    <m:d>
                      <m:dPr>
                        <m:ctrlPr>
                          <a:rPr lang="pt-BR" sz="2600" i="1">
                            <a:solidFill>
                              <a:srgbClr val="0033CC"/>
                            </a:solidFill>
                            <a:effectLst>
                              <a:outerShdw blurRad="38100" dist="38100" dir="2700000" algn="tl">
                                <a:srgbClr val="C0C0C0"/>
                              </a:outerShdw>
                            </a:effectLst>
                            <a:latin typeface="Cambria Math"/>
                          </a:rPr>
                        </m:ctrlPr>
                      </m:dPr>
                      <m:e>
                        <m:r>
                          <a:rPr lang="pt-BR" sz="2600" i="1">
                            <a:solidFill>
                              <a:srgbClr val="0033CC"/>
                            </a:solidFill>
                            <a:effectLst>
                              <a:outerShdw blurRad="38100" dist="38100" dir="2700000" algn="tl">
                                <a:srgbClr val="C0C0C0"/>
                              </a:outerShdw>
                            </a:effectLst>
                            <a:latin typeface="Cambria Math"/>
                          </a:rPr>
                          <m:t>𝒙</m:t>
                        </m:r>
                      </m:e>
                    </m:d>
                  </m:oMath>
                </a14:m>
                <a:r>
                  <a:rPr lang="pt-BR" sz="2600" dirty="0"/>
                  <a:t> seja o polinômio de grau menor ou igual a </a:t>
                </a:r>
                <a14:m>
                  <m:oMath xmlns:m="http://schemas.openxmlformats.org/officeDocument/2006/math">
                    <m:r>
                      <a:rPr lang="pt-BR" sz="2600" b="1" i="1" smtClean="0">
                        <a:solidFill>
                          <a:srgbClr val="0033CC"/>
                        </a:solidFill>
                        <a:latin typeface="Cambria Math"/>
                      </a:rPr>
                      <m:t>𝒏</m:t>
                    </m:r>
                  </m:oMath>
                </a14:m>
                <a:r>
                  <a:rPr lang="pt-BR" sz="2600" dirty="0" smtClean="0"/>
                  <a:t> </a:t>
                </a:r>
                <a:r>
                  <a:rPr lang="pt-BR" sz="2600" dirty="0"/>
                  <a:t>que interpola </a:t>
                </a:r>
                <a14:m>
                  <m:oMath xmlns:m="http://schemas.openxmlformats.org/officeDocument/2006/math">
                    <m:r>
                      <a:rPr lang="pt-BR" sz="2600" b="0" i="1"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pt-BR" sz="2600" i="1">
                            <a:solidFill>
                              <a:srgbClr val="0033CC"/>
                            </a:solidFill>
                            <a:effectLst>
                              <a:outerShdw blurRad="38100" dist="38100" dir="2700000" algn="tl">
                                <a:srgbClr val="C0C0C0"/>
                              </a:outerShdw>
                            </a:effectLst>
                            <a:latin typeface="Cambria Math"/>
                          </a:rPr>
                        </m:ctrlPr>
                      </m:dPr>
                      <m:e>
                        <m:r>
                          <a:rPr lang="pt-BR" sz="2600" i="1">
                            <a:solidFill>
                              <a:srgbClr val="0033CC"/>
                            </a:solidFill>
                            <a:effectLst>
                              <a:outerShdw blurRad="38100" dist="38100" dir="2700000" algn="tl">
                                <a:srgbClr val="C0C0C0"/>
                              </a:outerShdw>
                            </a:effectLst>
                            <a:latin typeface="Cambria Math"/>
                          </a:rPr>
                          <m:t>𝒙</m:t>
                        </m:r>
                      </m:e>
                    </m:d>
                  </m:oMath>
                </a14:m>
                <a:r>
                  <a:rPr lang="pt-BR" sz="2600" dirty="0"/>
                  <a:t> em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BR" sz="2600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pt-BR" sz="2600" i="1">
                            <a:solidFill>
                              <a:srgbClr val="0033CC"/>
                            </a:solidFill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pt-BR" sz="2600" i="1">
                            <a:solidFill>
                              <a:srgbClr val="0033CC"/>
                            </a:solidFill>
                            <a:latin typeface="Cambria Math"/>
                          </a:rPr>
                          <m:t>𝟎</m:t>
                        </m:r>
                      </m:sub>
                    </m:sSub>
                    <m:r>
                      <a:rPr lang="pt-BR" sz="2600" i="1">
                        <a:solidFill>
                          <a:srgbClr val="0033CC"/>
                        </a:solidFill>
                        <a:latin typeface="Cambria Math"/>
                      </a:rPr>
                      <m:t>,</m:t>
                    </m:r>
                    <m:sSub>
                      <m:sSubPr>
                        <m:ctrlPr>
                          <a:rPr lang="pt-BR" sz="2600" i="1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pt-BR" sz="2600" i="1">
                            <a:solidFill>
                              <a:srgbClr val="0033CC"/>
                            </a:solidFill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pt-BR" sz="2600" i="1">
                            <a:solidFill>
                              <a:srgbClr val="0033CC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  <m:r>
                      <a:rPr lang="pt-BR" sz="2600" i="1">
                        <a:solidFill>
                          <a:srgbClr val="0033CC"/>
                        </a:solidFill>
                        <a:latin typeface="Cambria Math"/>
                      </a:rPr>
                      <m:t>…</m:t>
                    </m:r>
                    <m:sSub>
                      <m:sSubPr>
                        <m:ctrlPr>
                          <a:rPr lang="pt-BR" sz="2600" i="1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pt-BR" sz="2600" i="1">
                            <a:solidFill>
                              <a:srgbClr val="0033CC"/>
                            </a:solidFill>
                            <a:latin typeface="Cambria Math"/>
                          </a:rPr>
                          <m:t> </m:t>
                        </m:r>
                        <m:r>
                          <a:rPr lang="pt-BR" sz="2600" i="1">
                            <a:solidFill>
                              <a:srgbClr val="0033CC"/>
                            </a:solidFill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pt-BR" sz="2600" i="1">
                            <a:solidFill>
                              <a:srgbClr val="0033CC"/>
                            </a:solidFill>
                            <a:latin typeface="Cambria Math"/>
                          </a:rPr>
                          <m:t>𝒏</m:t>
                        </m:r>
                      </m:sub>
                    </m:sSub>
                  </m:oMath>
                </a14:m>
                <a:r>
                  <a:rPr lang="pt-BR" sz="2600" dirty="0"/>
                  <a:t>, </a:t>
                </a:r>
                <a:r>
                  <a:rPr lang="pt-BR" sz="2600" dirty="0" smtClean="0"/>
                  <a:t>representa-se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BR" sz="2600" i="1">
                            <a:solidFill>
                              <a:srgbClr val="0033CC"/>
                            </a:solidFill>
                            <a:effectLst>
                              <a:outerShdw blurRad="38100" dist="38100" dir="2700000" algn="tl">
                                <a:srgbClr val="C0C0C0"/>
                              </a:outerShdw>
                            </a:effectLst>
                            <a:latin typeface="Cambria Math"/>
                          </a:rPr>
                        </m:ctrlPr>
                      </m:sSubPr>
                      <m:e>
                        <m:r>
                          <a:rPr lang="pt-BR" sz="2600" i="1">
                            <a:solidFill>
                              <a:srgbClr val="0033CC"/>
                            </a:solidFill>
                            <a:effectLst>
                              <a:outerShdw blurRad="38100" dist="38100" dir="2700000" algn="tl">
                                <a:srgbClr val="C0C0C0"/>
                              </a:outerShdw>
                            </a:effectLst>
                            <a:latin typeface="Cambria Math"/>
                          </a:rPr>
                          <m:t>𝑷</m:t>
                        </m:r>
                      </m:e>
                      <m:sub>
                        <m:r>
                          <a:rPr lang="pt-BR" sz="2600" i="1">
                            <a:solidFill>
                              <a:srgbClr val="0033CC"/>
                            </a:solidFill>
                            <a:effectLst>
                              <a:outerShdw blurRad="38100" dist="38100" dir="2700000" algn="tl">
                                <a:srgbClr val="C0C0C0"/>
                              </a:outerShdw>
                            </a:effectLst>
                            <a:latin typeface="Cambria Math"/>
                          </a:rPr>
                          <m:t>𝒏</m:t>
                        </m:r>
                      </m:sub>
                    </m:sSub>
                    <m:d>
                      <m:dPr>
                        <m:ctrlPr>
                          <a:rPr lang="pt-BR" sz="2600" i="1">
                            <a:solidFill>
                              <a:srgbClr val="0033CC"/>
                            </a:solidFill>
                            <a:effectLst>
                              <a:outerShdw blurRad="38100" dist="38100" dir="2700000" algn="tl">
                                <a:srgbClr val="C0C0C0"/>
                              </a:outerShdw>
                            </a:effectLst>
                            <a:latin typeface="Cambria Math"/>
                          </a:rPr>
                        </m:ctrlPr>
                      </m:dPr>
                      <m:e>
                        <m:r>
                          <a:rPr lang="pt-BR" sz="2600" i="1">
                            <a:solidFill>
                              <a:srgbClr val="0033CC"/>
                            </a:solidFill>
                            <a:effectLst>
                              <a:outerShdw blurRad="38100" dist="38100" dir="2700000" algn="tl">
                                <a:srgbClr val="C0C0C0"/>
                              </a:outerShdw>
                            </a:effectLst>
                            <a:latin typeface="Cambria Math"/>
                          </a:rPr>
                          <m:t>𝒙</m:t>
                        </m:r>
                      </m:e>
                    </m:d>
                  </m:oMath>
                </a14:m>
                <a:r>
                  <a:rPr lang="pt-BR" sz="2600" dirty="0"/>
                  <a:t> </a:t>
                </a:r>
                <a:r>
                  <a:rPr lang="pt-BR" sz="2600" dirty="0" smtClean="0"/>
                  <a:t>na forma:</a:t>
                </a:r>
                <a:endParaRPr lang="pt-BR" dirty="0"/>
              </a:p>
              <a:p>
                <a:pPr marL="627062" lvl="1" indent="0">
                  <a:spcBef>
                    <a:spcPct val="0"/>
                  </a:spcBef>
                  <a:buClr>
                    <a:srgbClr val="3333CC"/>
                  </a:buClr>
                  <a:buSzTx/>
                  <a:buNone/>
                </a:pPr>
                <a:r>
                  <a:rPr lang="pt-BR" sz="2600" dirty="0" smtClean="0">
                    <a:solidFill>
                      <a:srgbClr val="0033CC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BR" sz="2600" i="1">
                            <a:solidFill>
                              <a:srgbClr val="0033CC"/>
                            </a:solidFill>
                            <a:effectLst>
                              <a:outerShdw blurRad="38100" dist="38100" dir="2700000" algn="tl">
                                <a:srgbClr val="C0C0C0"/>
                              </a:outerShdw>
                            </a:effectLst>
                            <a:latin typeface="Cambria Math"/>
                          </a:rPr>
                        </m:ctrlPr>
                      </m:sSubPr>
                      <m:e>
                        <m:r>
                          <a:rPr lang="pt-BR" sz="2600" i="1">
                            <a:solidFill>
                              <a:srgbClr val="0033CC"/>
                            </a:solidFill>
                            <a:effectLst>
                              <a:outerShdw blurRad="38100" dist="38100" dir="2700000" algn="tl">
                                <a:srgbClr val="C0C0C0"/>
                              </a:outerShdw>
                            </a:effectLst>
                            <a:latin typeface="Cambria Math"/>
                          </a:rPr>
                          <m:t>𝑷</m:t>
                        </m:r>
                      </m:e>
                      <m:sub>
                        <m:r>
                          <a:rPr lang="pt-BR" sz="2600" i="1">
                            <a:solidFill>
                              <a:srgbClr val="0033CC"/>
                            </a:solidFill>
                            <a:effectLst>
                              <a:outerShdw blurRad="38100" dist="38100" dir="2700000" algn="tl">
                                <a:srgbClr val="C0C0C0"/>
                              </a:outerShdw>
                            </a:effectLst>
                            <a:latin typeface="Cambria Math"/>
                          </a:rPr>
                          <m:t>𝒏</m:t>
                        </m:r>
                      </m:sub>
                    </m:sSub>
                    <m:d>
                      <m:dPr>
                        <m:ctrlPr>
                          <a:rPr lang="pt-BR" sz="2600" i="1">
                            <a:solidFill>
                              <a:srgbClr val="0033CC"/>
                            </a:solidFill>
                            <a:effectLst>
                              <a:outerShdw blurRad="38100" dist="38100" dir="2700000" algn="tl">
                                <a:srgbClr val="C0C0C0"/>
                              </a:outerShdw>
                            </a:effectLst>
                            <a:latin typeface="Cambria Math"/>
                          </a:rPr>
                        </m:ctrlPr>
                      </m:dPr>
                      <m:e>
                        <m:r>
                          <a:rPr lang="pt-BR" sz="2600" i="1">
                            <a:solidFill>
                              <a:srgbClr val="0033CC"/>
                            </a:solidFill>
                            <a:effectLst>
                              <a:outerShdw blurRad="38100" dist="38100" dir="2700000" algn="tl">
                                <a:srgbClr val="C0C0C0"/>
                              </a:outerShdw>
                            </a:effectLst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pt-BR" sz="2600" i="1"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pt-BR" sz="2600" i="1">
                            <a:solidFill>
                              <a:srgbClr val="0033CC"/>
                            </a:solidFill>
                            <a:effectLst>
                              <a:outerShdw blurRad="38100" dist="38100" dir="2700000" algn="tl">
                                <a:srgbClr val="C0C0C0"/>
                              </a:outerShdw>
                            </a:effectLst>
                            <a:latin typeface="Cambria Math"/>
                          </a:rPr>
                        </m:ctrlPr>
                      </m:sSubPr>
                      <m:e>
                        <m:r>
                          <a:rPr lang="pt-BR" sz="2600" i="1">
                            <a:solidFill>
                              <a:srgbClr val="0033CC"/>
                            </a:solidFill>
                            <a:effectLst>
                              <a:outerShdw blurRad="38100" dist="38100" dir="2700000" algn="tl">
                                <a:srgbClr val="C0C0C0"/>
                              </a:outerShdw>
                            </a:effectLst>
                            <a:latin typeface="Cambria Math"/>
                          </a:rPr>
                          <m:t>𝒚</m:t>
                        </m:r>
                      </m:e>
                      <m:sub>
                        <m:r>
                          <a:rPr lang="pt-BR" sz="2600" i="1">
                            <a:solidFill>
                              <a:srgbClr val="0033CC"/>
                            </a:solidFill>
                            <a:effectLst>
                              <a:outerShdw blurRad="38100" dist="38100" dir="2700000" algn="tl">
                                <a:srgbClr val="C0C0C0"/>
                              </a:outerShdw>
                            </a:effectLst>
                            <a:latin typeface="Cambria Math"/>
                          </a:rPr>
                          <m:t>𝟎</m:t>
                        </m:r>
                      </m:sub>
                    </m:sSub>
                    <m:sSub>
                      <m:sSubPr>
                        <m:ctrlPr>
                          <a:rPr lang="pt-BR" sz="2600" i="1">
                            <a:solidFill>
                              <a:srgbClr val="0033CC"/>
                            </a:solidFill>
                            <a:effectLst>
                              <a:outerShdw blurRad="38100" dist="38100" dir="2700000" algn="tl">
                                <a:srgbClr val="C0C0C0"/>
                              </a:outerShdw>
                            </a:effectLst>
                            <a:latin typeface="Cambria Math"/>
                          </a:rPr>
                        </m:ctrlPr>
                      </m:sSubPr>
                      <m:e>
                        <m:r>
                          <a:rPr lang="pt-BR" sz="2600" i="1">
                            <a:solidFill>
                              <a:srgbClr val="0033CC"/>
                            </a:solidFill>
                            <a:effectLst>
                              <a:outerShdw blurRad="38100" dist="38100" dir="2700000" algn="tl">
                                <a:srgbClr val="C0C0C0"/>
                              </a:outerShdw>
                            </a:effectLst>
                            <a:latin typeface="Cambria Math"/>
                          </a:rPr>
                          <m:t>𝑳</m:t>
                        </m:r>
                      </m:e>
                      <m:sub>
                        <m:r>
                          <a:rPr lang="pt-BR" sz="2600" i="1">
                            <a:solidFill>
                              <a:srgbClr val="0033CC"/>
                            </a:solidFill>
                            <a:effectLst>
                              <a:outerShdw blurRad="38100" dist="38100" dir="2700000" algn="tl">
                                <a:srgbClr val="C0C0C0"/>
                              </a:outerShdw>
                            </a:effectLst>
                            <a:latin typeface="Cambria Math"/>
                          </a:rPr>
                          <m:t>𝟎</m:t>
                        </m:r>
                      </m:sub>
                    </m:sSub>
                    <m:d>
                      <m:dPr>
                        <m:ctrlPr>
                          <a:rPr lang="pt-BR" sz="2600" i="1">
                            <a:solidFill>
                              <a:srgbClr val="0033CC"/>
                            </a:solidFill>
                            <a:effectLst>
                              <a:outerShdw blurRad="38100" dist="38100" dir="2700000" algn="tl">
                                <a:srgbClr val="C0C0C0"/>
                              </a:outerShdw>
                            </a:effectLst>
                            <a:latin typeface="Cambria Math"/>
                          </a:rPr>
                        </m:ctrlPr>
                      </m:dPr>
                      <m:e>
                        <m:r>
                          <a:rPr lang="pt-BR" sz="2600" i="1">
                            <a:solidFill>
                              <a:srgbClr val="0033CC"/>
                            </a:solidFill>
                            <a:effectLst>
                              <a:outerShdw blurRad="38100" dist="38100" dir="2700000" algn="tl">
                                <a:srgbClr val="C0C0C0"/>
                              </a:outerShdw>
                            </a:effectLst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pt-BR" sz="2600" i="1"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pt-BR" sz="2600" i="1">
                            <a:solidFill>
                              <a:srgbClr val="0033CC"/>
                            </a:solidFill>
                            <a:effectLst>
                              <a:outerShdw blurRad="38100" dist="38100" dir="2700000" algn="tl">
                                <a:srgbClr val="C0C0C0"/>
                              </a:outerShdw>
                            </a:effectLst>
                            <a:latin typeface="Cambria Math"/>
                          </a:rPr>
                        </m:ctrlPr>
                      </m:sSubPr>
                      <m:e>
                        <m:r>
                          <a:rPr lang="pt-BR" sz="2600" i="1">
                            <a:solidFill>
                              <a:srgbClr val="0033CC"/>
                            </a:solidFill>
                            <a:effectLst>
                              <a:outerShdw blurRad="38100" dist="38100" dir="2700000" algn="tl">
                                <a:srgbClr val="C0C0C0"/>
                              </a:outerShdw>
                            </a:effectLst>
                            <a:latin typeface="Cambria Math"/>
                          </a:rPr>
                          <m:t>𝒚</m:t>
                        </m:r>
                      </m:e>
                      <m:sub>
                        <m:r>
                          <a:rPr lang="pt-BR" sz="2600" i="1">
                            <a:solidFill>
                              <a:srgbClr val="0033CC"/>
                            </a:solidFill>
                            <a:effectLst>
                              <a:outerShdw blurRad="38100" dist="38100" dir="2700000" algn="tl">
                                <a:srgbClr val="C0C0C0"/>
                              </a:outerShdw>
                            </a:effectLst>
                            <a:latin typeface="Cambria Math"/>
                          </a:rPr>
                          <m:t>𝟏</m:t>
                        </m:r>
                      </m:sub>
                    </m:sSub>
                    <m:sSub>
                      <m:sSubPr>
                        <m:ctrlPr>
                          <a:rPr lang="pt-BR" sz="2600" i="1">
                            <a:solidFill>
                              <a:srgbClr val="0033CC"/>
                            </a:solidFill>
                            <a:effectLst>
                              <a:outerShdw blurRad="38100" dist="38100" dir="2700000" algn="tl">
                                <a:srgbClr val="C0C0C0"/>
                              </a:outerShdw>
                            </a:effectLst>
                            <a:latin typeface="Cambria Math"/>
                          </a:rPr>
                        </m:ctrlPr>
                      </m:sSubPr>
                      <m:e>
                        <m:r>
                          <a:rPr lang="pt-BR" sz="2600" i="1">
                            <a:solidFill>
                              <a:srgbClr val="0033CC"/>
                            </a:solidFill>
                            <a:effectLst>
                              <a:outerShdw blurRad="38100" dist="38100" dir="2700000" algn="tl">
                                <a:srgbClr val="C0C0C0"/>
                              </a:outerShdw>
                            </a:effectLst>
                            <a:latin typeface="Cambria Math"/>
                          </a:rPr>
                          <m:t>𝑳</m:t>
                        </m:r>
                      </m:e>
                      <m:sub>
                        <m:r>
                          <a:rPr lang="pt-BR" sz="2600" i="1">
                            <a:solidFill>
                              <a:srgbClr val="0033CC"/>
                            </a:solidFill>
                            <a:effectLst>
                              <a:outerShdw blurRad="38100" dist="38100" dir="2700000" algn="tl">
                                <a:srgbClr val="C0C0C0"/>
                              </a:outerShdw>
                            </a:effectLst>
                            <a:latin typeface="Cambria Math"/>
                          </a:rPr>
                          <m:t>𝟏</m:t>
                        </m:r>
                      </m:sub>
                    </m:sSub>
                    <m:d>
                      <m:dPr>
                        <m:ctrlPr>
                          <a:rPr lang="pt-BR" sz="2600" i="1">
                            <a:solidFill>
                              <a:srgbClr val="0033CC"/>
                            </a:solidFill>
                            <a:effectLst>
                              <a:outerShdw blurRad="38100" dist="38100" dir="2700000" algn="tl">
                                <a:srgbClr val="C0C0C0"/>
                              </a:outerShdw>
                            </a:effectLst>
                            <a:latin typeface="Cambria Math"/>
                          </a:rPr>
                        </m:ctrlPr>
                      </m:dPr>
                      <m:e>
                        <m:r>
                          <a:rPr lang="pt-BR" sz="2600" i="1">
                            <a:solidFill>
                              <a:srgbClr val="0033CC"/>
                            </a:solidFill>
                            <a:effectLst>
                              <a:outerShdw blurRad="38100" dist="38100" dir="2700000" algn="tl">
                                <a:srgbClr val="C0C0C0"/>
                              </a:outerShdw>
                            </a:effectLst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pt-BR" sz="2600" i="1"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Cambria Math"/>
                      </a:rPr>
                      <m:t>+…+</m:t>
                    </m:r>
                    <m:sSub>
                      <m:sSubPr>
                        <m:ctrlPr>
                          <a:rPr lang="pt-BR" sz="2600" i="1">
                            <a:solidFill>
                              <a:srgbClr val="0033CC"/>
                            </a:solidFill>
                            <a:effectLst>
                              <a:outerShdw blurRad="38100" dist="38100" dir="2700000" algn="tl">
                                <a:srgbClr val="C0C0C0"/>
                              </a:outerShdw>
                            </a:effectLst>
                            <a:latin typeface="Cambria Math"/>
                          </a:rPr>
                        </m:ctrlPr>
                      </m:sSubPr>
                      <m:e>
                        <m:r>
                          <a:rPr lang="pt-BR" sz="2600" i="1">
                            <a:solidFill>
                              <a:srgbClr val="0033CC"/>
                            </a:solidFill>
                            <a:effectLst>
                              <a:outerShdw blurRad="38100" dist="38100" dir="2700000" algn="tl">
                                <a:srgbClr val="C0C0C0"/>
                              </a:outerShdw>
                            </a:effectLst>
                            <a:latin typeface="Cambria Math"/>
                          </a:rPr>
                          <m:t>𝒚</m:t>
                        </m:r>
                      </m:e>
                      <m:sub>
                        <m:r>
                          <a:rPr lang="pt-BR" sz="2600" i="1">
                            <a:solidFill>
                              <a:srgbClr val="0033CC"/>
                            </a:solidFill>
                            <a:effectLst>
                              <a:outerShdw blurRad="38100" dist="38100" dir="2700000" algn="tl">
                                <a:srgbClr val="C0C0C0"/>
                              </a:outerShdw>
                            </a:effectLst>
                            <a:latin typeface="Cambria Math"/>
                          </a:rPr>
                          <m:t>𝒏</m:t>
                        </m:r>
                      </m:sub>
                    </m:sSub>
                    <m:sSub>
                      <m:sSubPr>
                        <m:ctrlPr>
                          <a:rPr lang="pt-BR" sz="2600" i="1">
                            <a:solidFill>
                              <a:srgbClr val="0033CC"/>
                            </a:solidFill>
                            <a:effectLst>
                              <a:outerShdw blurRad="38100" dist="38100" dir="2700000" algn="tl">
                                <a:srgbClr val="C0C0C0"/>
                              </a:outerShdw>
                            </a:effectLst>
                            <a:latin typeface="Cambria Math"/>
                          </a:rPr>
                        </m:ctrlPr>
                      </m:sSubPr>
                      <m:e>
                        <m:r>
                          <a:rPr lang="pt-BR" sz="2600" i="1">
                            <a:solidFill>
                              <a:srgbClr val="0033CC"/>
                            </a:solidFill>
                            <a:effectLst>
                              <a:outerShdw blurRad="38100" dist="38100" dir="2700000" algn="tl">
                                <a:srgbClr val="C0C0C0"/>
                              </a:outerShdw>
                            </a:effectLst>
                            <a:latin typeface="Cambria Math"/>
                          </a:rPr>
                          <m:t>𝑳</m:t>
                        </m:r>
                      </m:e>
                      <m:sub>
                        <m:r>
                          <a:rPr lang="pt-BR" sz="2600" i="1">
                            <a:solidFill>
                              <a:srgbClr val="0033CC"/>
                            </a:solidFill>
                            <a:effectLst>
                              <a:outerShdw blurRad="38100" dist="38100" dir="2700000" algn="tl">
                                <a:srgbClr val="C0C0C0"/>
                              </a:outerShdw>
                            </a:effectLst>
                            <a:latin typeface="Cambria Math"/>
                          </a:rPr>
                          <m:t>𝒏</m:t>
                        </m:r>
                      </m:sub>
                    </m:sSub>
                    <m:d>
                      <m:dPr>
                        <m:ctrlPr>
                          <a:rPr lang="pt-BR" sz="2600" i="1">
                            <a:solidFill>
                              <a:srgbClr val="0033CC"/>
                            </a:solidFill>
                            <a:effectLst>
                              <a:outerShdw blurRad="38100" dist="38100" dir="2700000" algn="tl">
                                <a:srgbClr val="C0C0C0"/>
                              </a:outerShdw>
                            </a:effectLst>
                            <a:latin typeface="Cambria Math"/>
                          </a:rPr>
                        </m:ctrlPr>
                      </m:dPr>
                      <m:e>
                        <m:r>
                          <a:rPr lang="pt-BR" sz="2600" i="1">
                            <a:solidFill>
                              <a:srgbClr val="0033CC"/>
                            </a:solidFill>
                            <a:effectLst>
                              <a:outerShdw blurRad="38100" dist="38100" dir="2700000" algn="tl">
                                <a:srgbClr val="C0C0C0"/>
                              </a:outerShdw>
                            </a:effectLst>
                            <a:latin typeface="Cambria Math"/>
                          </a:rPr>
                          <m:t>𝒙</m:t>
                        </m:r>
                      </m:e>
                    </m:d>
                  </m:oMath>
                </a14:m>
                <a:endParaRPr lang="pt-BR" sz="2600" dirty="0" smtClean="0">
                  <a:solidFill>
                    <a:schemeClr val="tx1"/>
                  </a:solidFill>
                </a:endParaRPr>
              </a:p>
              <a:p>
                <a:pPr marL="1044575" lvl="1" indent="-417513">
                  <a:spcBef>
                    <a:spcPct val="0"/>
                  </a:spcBef>
                  <a:buClr>
                    <a:srgbClr val="3333CC"/>
                  </a:buClr>
                  <a:buSzTx/>
                </a:pPr>
                <a:endParaRPr lang="pt-BR" dirty="0" smtClean="0">
                  <a:solidFill>
                    <a:schemeClr val="tx1"/>
                  </a:solidFill>
                </a:endParaRPr>
              </a:p>
              <a:p>
                <a:pPr marL="1044575" lvl="1" indent="-417513">
                  <a:spcBef>
                    <a:spcPct val="0"/>
                  </a:spcBef>
                  <a:buClr>
                    <a:srgbClr val="3333CC"/>
                  </a:buClr>
                  <a:buSzTx/>
                </a:pPr>
                <a:endParaRPr lang="pt-BR" sz="2800" dirty="0" smtClean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733186" name="Rectang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95300" y="1511300"/>
                <a:ext cx="8153400" cy="3806825"/>
              </a:xfrm>
              <a:blipFill rotWithShape="1">
                <a:blip r:embed="rId3"/>
                <a:stretch>
                  <a:fillRect l="-673" t="-1603" r="-1345"/>
                </a:stretch>
              </a:blipFill>
              <a:ln/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33187" name="Rectangle 3"/>
          <p:cNvSpPr>
            <a:spLocks noChangeArrowheads="1"/>
          </p:cNvSpPr>
          <p:nvPr/>
        </p:nvSpPr>
        <p:spPr bwMode="auto">
          <a:xfrm>
            <a:off x="1184275" y="533400"/>
            <a:ext cx="7793038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algn="just"/>
            <a:r>
              <a:rPr lang="pt-BR" sz="3700" dirty="0" smtClean="0">
                <a:solidFill>
                  <a:srgbClr val="3333CC"/>
                </a:solidFill>
              </a:rPr>
              <a:t>Interpolação de </a:t>
            </a:r>
            <a:r>
              <a:rPr lang="pt-BR" sz="3700" dirty="0" err="1" smtClean="0">
                <a:solidFill>
                  <a:srgbClr val="3333CC"/>
                </a:solidFill>
              </a:rPr>
              <a:t>Lagrange</a:t>
            </a:r>
            <a:r>
              <a:rPr lang="pt-BR" sz="3700" dirty="0" smtClean="0">
                <a:solidFill>
                  <a:srgbClr val="3333CC"/>
                </a:solidFill>
              </a:rPr>
              <a:t> III</a:t>
            </a:r>
            <a:endParaRPr lang="pt-BR" sz="3700" dirty="0">
              <a:solidFill>
                <a:srgbClr val="33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1879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17921-ACDA-430A-AB40-CAC1F853B887}" type="slidenum">
              <a:rPr lang="pt-BR"/>
              <a:pPr/>
              <a:t>14</a:t>
            </a:fld>
            <a:endParaRPr lang="pt-BR" dirty="0"/>
          </a:p>
        </p:txBody>
      </p:sp>
      <p:sp>
        <p:nvSpPr>
          <p:cNvPr id="73523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pt-BR" i="1" dirty="0">
                <a:solidFill>
                  <a:schemeClr val="folHlink"/>
                </a:solidFill>
              </a:rPr>
              <a:t/>
            </a:r>
            <a:br>
              <a:rPr lang="pt-BR" i="1" dirty="0">
                <a:solidFill>
                  <a:schemeClr val="folHlink"/>
                </a:solidFill>
              </a:rPr>
            </a:br>
            <a:endParaRPr lang="pt-BR" i="1" dirty="0">
              <a:solidFill>
                <a:schemeClr val="folHlink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35235" name="Rectangle 3"/>
              <p:cNvSpPr>
                <a:spLocks noGrp="1" noChangeArrowheads="1"/>
              </p:cNvSpPr>
              <p:nvPr>
                <p:ph type="body" sz="half" idx="1"/>
              </p:nvPr>
            </p:nvSpPr>
            <p:spPr>
              <a:xfrm>
                <a:off x="571500" y="2714624"/>
                <a:ext cx="8020050" cy="4143376"/>
              </a:xfrm>
              <a:noFill/>
              <a:ln/>
            </p:spPr>
            <p:txBody>
              <a:bodyPr anchor="b"/>
              <a:lstStyle/>
              <a:p>
                <a:pPr>
                  <a:spcBef>
                    <a:spcPct val="0"/>
                  </a:spcBef>
                  <a:spcAft>
                    <a:spcPts val="1200"/>
                  </a:spcAft>
                  <a:buClr>
                    <a:srgbClr val="3333CC"/>
                  </a:buClr>
                </a:pPr>
                <a:r>
                  <a:rPr lang="pt-BR" dirty="0" smtClean="0">
                    <a:effectLst/>
                  </a:rPr>
                  <a:t>Onde </a:t>
                </a:r>
                <a:r>
                  <a:rPr lang="pt-BR" dirty="0">
                    <a:effectLst/>
                  </a:rPr>
                  <a:t>os polinômios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BR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</m:ctrlPr>
                      </m:sSubPr>
                      <m:e>
                        <m:r>
                          <a:rPr lang="pt-BR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  <m:t>𝑳</m:t>
                        </m:r>
                      </m:e>
                      <m:sub>
                        <m:r>
                          <a:rPr lang="pt-BR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  <m:t>𝒌</m:t>
                        </m:r>
                      </m:sub>
                    </m:sSub>
                    <m:r>
                      <a:rPr lang="pt-BR" i="1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(</m:t>
                    </m:r>
                    <m:r>
                      <a:rPr lang="pt-BR" i="1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𝒙</m:t>
                    </m:r>
                    <m:r>
                      <a:rPr lang="pt-BR" i="1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)</m:t>
                    </m:r>
                  </m:oMath>
                </a14:m>
                <a:r>
                  <a:rPr lang="pt-BR" dirty="0">
                    <a:solidFill>
                      <a:srgbClr val="0033CC"/>
                    </a:solidFill>
                    <a:effectLst/>
                  </a:rPr>
                  <a:t> </a:t>
                </a:r>
                <a:r>
                  <a:rPr lang="pt-BR" dirty="0">
                    <a:effectLst/>
                  </a:rPr>
                  <a:t>são de grau </a:t>
                </a:r>
                <a14:m>
                  <m:oMath xmlns:m="http://schemas.openxmlformats.org/officeDocument/2006/math">
                    <m:r>
                      <a:rPr lang="pt-BR" b="1" i="1" smtClean="0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𝒏</m:t>
                    </m:r>
                  </m:oMath>
                </a14:m>
                <a:r>
                  <a:rPr lang="pt-BR" dirty="0" smtClean="0">
                    <a:effectLst/>
                  </a:rPr>
                  <a:t> </a:t>
                </a:r>
                <a:r>
                  <a:rPr lang="pt-BR" dirty="0">
                    <a:effectLst/>
                  </a:rPr>
                  <a:t>e para cada </a:t>
                </a:r>
                <a14:m>
                  <m:oMath xmlns:m="http://schemas.openxmlformats.org/officeDocument/2006/math">
                    <m:r>
                      <a:rPr lang="pt-BR" b="1" i="1" smtClean="0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𝒊</m:t>
                    </m:r>
                  </m:oMath>
                </a14:m>
                <a:r>
                  <a:rPr lang="pt-BR" i="1" dirty="0" smtClean="0">
                    <a:effectLst/>
                  </a:rPr>
                  <a:t> </a:t>
                </a:r>
                <a:r>
                  <a:rPr lang="pt-BR" dirty="0">
                    <a:effectLst/>
                  </a:rPr>
                  <a:t>a condição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BR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</m:ctrlPr>
                      </m:sSubPr>
                      <m:e>
                        <m:r>
                          <a:rPr lang="pt-BR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  <m:t>𝑷</m:t>
                        </m:r>
                      </m:e>
                      <m:sub>
                        <m:r>
                          <a:rPr lang="pt-BR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  <m:t>𝒏</m:t>
                        </m:r>
                      </m:sub>
                    </m:sSub>
                    <m:d>
                      <m:dPr>
                        <m:ctrlPr>
                          <a:rPr lang="pt-BR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pt-BR" i="1">
                                <a:solidFill>
                                  <a:srgbClr val="0033CC"/>
                                </a:solidFill>
                                <a:effectLst/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pt-BR" i="1">
                                <a:solidFill>
                                  <a:srgbClr val="0033CC"/>
                                </a:solidFill>
                                <a:effectLst/>
                                <a:latin typeface="Cambria Math"/>
                              </a:rPr>
                              <m:t>𝒙</m:t>
                            </m:r>
                          </m:e>
                          <m:sub>
                            <m:r>
                              <a:rPr lang="pt-BR" i="1">
                                <a:solidFill>
                                  <a:srgbClr val="0033CC"/>
                                </a:solidFill>
                                <a:effectLst/>
                                <a:latin typeface="Cambria Math"/>
                              </a:rPr>
                              <m:t>𝒊</m:t>
                            </m:r>
                          </m:sub>
                        </m:sSub>
                      </m:e>
                    </m:d>
                    <m:r>
                      <a:rPr lang="pt-BR" i="1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pt-BR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</m:ctrlPr>
                      </m:sSubPr>
                      <m:e>
                        <m:r>
                          <a:rPr lang="pt-BR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  <m:t>𝒚</m:t>
                        </m:r>
                      </m:e>
                      <m:sub>
                        <m:r>
                          <a:rPr lang="pt-BR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  <m:t>𝒊</m:t>
                        </m:r>
                      </m:sub>
                    </m:sSub>
                  </m:oMath>
                </a14:m>
                <a:r>
                  <a:rPr lang="pt-BR" i="1" dirty="0">
                    <a:effectLst/>
                  </a:rPr>
                  <a:t> </a:t>
                </a:r>
                <a:r>
                  <a:rPr lang="pt-BR" dirty="0">
                    <a:effectLst/>
                  </a:rPr>
                  <a:t>deve ser satisfeita, portanto:</a:t>
                </a:r>
              </a:p>
              <a:p>
                <a:pPr marL="0" indent="0">
                  <a:spcBef>
                    <a:spcPct val="0"/>
                  </a:spcBef>
                  <a:spcAft>
                    <a:spcPts val="1200"/>
                  </a:spcAft>
                  <a:buClr>
                    <a:srgbClr val="3333CC"/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𝑷</m:t>
                          </m:r>
                        </m:e>
                        <m:sub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𝒏</m:t>
                          </m:r>
                        </m:sub>
                      </m:sSub>
                      <m:d>
                        <m:d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𝒊</m:t>
                              </m:r>
                            </m:sub>
                          </m:sSub>
                        </m:e>
                      </m:d>
                      <m:r>
                        <a:rPr lang="pt-BR" sz="2200" i="1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𝒚</m:t>
                          </m:r>
                        </m:e>
                        <m:sub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𝟎</m:t>
                          </m:r>
                        </m:sub>
                      </m:sSub>
                      <m:sSub>
                        <m:sSub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𝑳</m:t>
                          </m:r>
                        </m:e>
                        <m:sub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𝟎</m:t>
                          </m:r>
                        </m:sub>
                      </m:sSub>
                      <m:d>
                        <m:d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𝒊</m:t>
                              </m:r>
                            </m:sub>
                          </m:sSub>
                        </m:e>
                      </m:d>
                      <m:r>
                        <a:rPr lang="pt-BR" sz="2200" i="1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𝒚</m:t>
                          </m:r>
                        </m:e>
                        <m:sub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𝟏</m:t>
                          </m:r>
                        </m:sub>
                      </m:sSub>
                      <m:sSub>
                        <m:sSub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𝑳</m:t>
                          </m:r>
                        </m:e>
                        <m:sub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𝟏</m:t>
                          </m:r>
                        </m:sub>
                      </m:sSub>
                      <m:d>
                        <m:d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𝒊</m:t>
                              </m:r>
                            </m:sub>
                          </m:sSub>
                        </m:e>
                      </m:d>
                      <m:r>
                        <a:rPr lang="pt-BR" sz="2200" i="1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</a:rPr>
                        <m:t>+…+</m:t>
                      </m:r>
                      <m:sSub>
                        <m:sSub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𝒚</m:t>
                          </m:r>
                        </m:e>
                        <m:sub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𝒏</m:t>
                          </m:r>
                        </m:sub>
                      </m:sSub>
                      <m:sSub>
                        <m:sSub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𝑳</m:t>
                          </m:r>
                        </m:e>
                        <m:sub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𝒏</m:t>
                          </m:r>
                        </m:sub>
                      </m:sSub>
                      <m:d>
                        <m:d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𝒊</m:t>
                              </m:r>
                            </m:sub>
                          </m:sSub>
                        </m:e>
                      </m:d>
                      <m:r>
                        <a:rPr lang="pt-BR" sz="2200" i="1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𝒚</m:t>
                          </m:r>
                        </m:e>
                        <m:sub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𝒊</m:t>
                          </m:r>
                        </m:sub>
                      </m:sSub>
                    </m:oMath>
                  </m:oMathPara>
                </a14:m>
                <a:endParaRPr lang="pt-BR" sz="2200" dirty="0" smtClean="0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  <a:p>
                <a:pPr>
                  <a:spcBef>
                    <a:spcPct val="0"/>
                  </a:spcBef>
                  <a:spcAft>
                    <a:spcPts val="1200"/>
                  </a:spcAft>
                  <a:buClr>
                    <a:srgbClr val="3333CC"/>
                  </a:buClr>
                </a:pPr>
                <a:r>
                  <a:rPr lang="pt-BR" dirty="0" smtClean="0"/>
                  <a:t>E para isso, basta impor que:</a:t>
                </a:r>
                <a:endParaRPr lang="pt-BR" sz="2200" dirty="0" smtClean="0"/>
              </a:p>
              <a:p>
                <a:pPr marL="0" indent="0">
                  <a:spcBef>
                    <a:spcPct val="0"/>
                  </a:spcBef>
                  <a:spcAft>
                    <a:spcPts val="1200"/>
                  </a:spcAft>
                  <a:buClr>
                    <a:srgbClr val="3333CC"/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𝑳</m:t>
                          </m:r>
                        </m:e>
                        <m:sub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𝒌</m:t>
                          </m:r>
                        </m:sub>
                      </m:sSub>
                      <m:r>
                        <a:rPr lang="pt-BR" sz="2200" i="1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</a:rPr>
                        <m:t>(</m:t>
                      </m:r>
                      <m:sSub>
                        <m:sSub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𝒙</m:t>
                          </m:r>
                        </m:e>
                        <m:sub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𝒊</m:t>
                          </m:r>
                        </m:sub>
                      </m:sSub>
                      <m:r>
                        <a:rPr lang="pt-BR" sz="2200" i="1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</a:rPr>
                        <m:t>)</m:t>
                      </m:r>
                      <m:d>
                        <m:dPr>
                          <m:begChr m:val="{"/>
                          <m:endChr m:val=""/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eqArr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𝟎</m:t>
                              </m:r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 </m:t>
                              </m:r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𝒔𝒆</m:t>
                              </m:r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 </m:t>
                              </m:r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𝒌</m:t>
                              </m:r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  <m:t>≠</m:t>
                              </m:r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  <m:t>𝒊</m:t>
                              </m:r>
                            </m:e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𝟏</m:t>
                              </m:r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 </m:t>
                              </m:r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𝒔𝒆</m:t>
                              </m:r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 </m:t>
                              </m:r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𝒌</m:t>
                              </m:r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=</m:t>
                              </m:r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𝒊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pt-BR" sz="2200" dirty="0" smtClean="0"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  <a:p>
                <a:pPr>
                  <a:spcBef>
                    <a:spcPct val="0"/>
                  </a:spcBef>
                  <a:spcAft>
                    <a:spcPts val="1200"/>
                  </a:spcAft>
                  <a:buClr>
                    <a:srgbClr val="3333CC"/>
                  </a:buClr>
                </a:pPr>
                <a:r>
                  <a:rPr lang="pt-BR" dirty="0"/>
                  <a:t>E por fim, define-se:</a:t>
                </a:r>
              </a:p>
              <a:p>
                <a:pPr marL="0" indent="0" algn="ctr">
                  <a:spcBef>
                    <a:spcPct val="0"/>
                  </a:spcBef>
                  <a:buClr>
                    <a:srgbClr val="3333CC"/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𝑳</m:t>
                          </m:r>
                        </m:e>
                        <m:sub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𝒌</m:t>
                          </m:r>
                        </m:sub>
                      </m:sSub>
                      <m:r>
                        <a:rPr lang="pt-BR" sz="2200" i="1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fPr>
                        <m:num>
                          <m:d>
                            <m:d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𝒙</m:t>
                              </m:r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𝟎</m:t>
                                  </m:r>
                                </m:sub>
                              </m:sSub>
                            </m:e>
                          </m:d>
                          <m:d>
                            <m:d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𝒙</m:t>
                              </m:r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</m:d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…</m:t>
                          </m:r>
                          <m:d>
                            <m:d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𝒙</m:t>
                              </m:r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𝒌</m:t>
                                  </m:r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</m:d>
                          <m:d>
                            <m:d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𝒙</m:t>
                              </m:r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𝒌</m:t>
                                  </m:r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+</m:t>
                                  </m:r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</m:d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…(</m:t>
                          </m:r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𝒙</m:t>
                          </m:r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𝒏</m:t>
                              </m:r>
                            </m:sub>
                          </m:sSub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)</m:t>
                          </m:r>
                        </m:num>
                        <m:den>
                          <m:d>
                            <m:d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𝒌</m:t>
                                  </m:r>
                                </m:sub>
                              </m:s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𝟎</m:t>
                                  </m:r>
                                </m:sub>
                              </m:sSub>
                            </m:e>
                          </m:d>
                          <m:d>
                            <m:d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𝒌</m:t>
                                  </m:r>
                                </m:sub>
                              </m:s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</m:d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…</m:t>
                          </m:r>
                          <m:d>
                            <m:d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𝒌</m:t>
                                  </m:r>
                                </m:sub>
                              </m:s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𝒌</m:t>
                                  </m:r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</m:d>
                          <m:d>
                            <m:d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𝒌</m:t>
                                  </m:r>
                                </m:sub>
                              </m:s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𝒌</m:t>
                                  </m:r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+</m:t>
                                  </m:r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</m:d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…(</m:t>
                          </m:r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𝒌</m:t>
                              </m:r>
                            </m:sub>
                          </m:sSub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𝒏</m:t>
                              </m:r>
                            </m:sub>
                          </m:sSub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pt-BR" sz="2200" dirty="0"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  <a:p>
                <a:pPr marL="0" indent="0" algn="ctr">
                  <a:spcBef>
                    <a:spcPct val="0"/>
                  </a:spcBef>
                  <a:buClr>
                    <a:srgbClr val="3333CC"/>
                  </a:buClr>
                  <a:buNone/>
                </a:pPr>
                <a:endParaRPr lang="pt-BR" sz="2200" dirty="0"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  <a:p>
                <a:pPr marL="0" indent="0">
                  <a:spcBef>
                    <a:spcPct val="0"/>
                  </a:spcBef>
                  <a:buClr>
                    <a:srgbClr val="3333CC"/>
                  </a:buClr>
                  <a:buNone/>
                </a:pPr>
                <a:endParaRPr lang="pt-BR" sz="2200" dirty="0" smtClean="0"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</p:txBody>
          </p:sp>
        </mc:Choice>
        <mc:Fallback>
          <p:sp>
            <p:nvSpPr>
              <p:cNvPr id="735235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half" idx="1"/>
              </p:nvPr>
            </p:nvSpPr>
            <p:spPr>
              <a:xfrm>
                <a:off x="571500" y="2714624"/>
                <a:ext cx="8020050" cy="4143376"/>
              </a:xfrm>
              <a:blipFill rotWithShape="1">
                <a:blip r:embed="rId3"/>
                <a:stretch>
                  <a:fillRect l="-760" t="-28676" r="-1521"/>
                </a:stretch>
              </a:blipFill>
              <a:ln/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35237" name="Rectangle 5"/>
          <p:cNvSpPr>
            <a:spLocks noChangeArrowheads="1"/>
          </p:cNvSpPr>
          <p:nvPr/>
        </p:nvSpPr>
        <p:spPr bwMode="auto">
          <a:xfrm>
            <a:off x="1184275" y="533400"/>
            <a:ext cx="7793038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algn="just"/>
            <a:r>
              <a:rPr lang="pt-BR" sz="3700" dirty="0" smtClean="0">
                <a:solidFill>
                  <a:srgbClr val="3333CC"/>
                </a:solidFill>
              </a:rPr>
              <a:t>Interpolação de </a:t>
            </a:r>
            <a:r>
              <a:rPr lang="pt-BR" sz="3700" dirty="0" err="1" smtClean="0">
                <a:solidFill>
                  <a:srgbClr val="3333CC"/>
                </a:solidFill>
              </a:rPr>
              <a:t>Lagrange</a:t>
            </a:r>
            <a:r>
              <a:rPr lang="pt-BR" sz="3700" dirty="0" smtClean="0">
                <a:solidFill>
                  <a:srgbClr val="3333CC"/>
                </a:solidFill>
              </a:rPr>
              <a:t> IV</a:t>
            </a:r>
            <a:endParaRPr lang="pt-BR" sz="3700" dirty="0">
              <a:solidFill>
                <a:srgbClr val="33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3819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17921-ACDA-430A-AB40-CAC1F853B887}" type="slidenum">
              <a:rPr lang="pt-BR"/>
              <a:pPr/>
              <a:t>15</a:t>
            </a:fld>
            <a:endParaRPr lang="pt-BR" dirty="0"/>
          </a:p>
        </p:txBody>
      </p:sp>
      <p:sp>
        <p:nvSpPr>
          <p:cNvPr id="73523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pt-BR" i="1" dirty="0">
                <a:solidFill>
                  <a:schemeClr val="folHlink"/>
                </a:solidFill>
              </a:rPr>
              <a:t/>
            </a:r>
            <a:br>
              <a:rPr lang="pt-BR" i="1" dirty="0">
                <a:solidFill>
                  <a:schemeClr val="folHlink"/>
                </a:solidFill>
              </a:rPr>
            </a:br>
            <a:endParaRPr lang="pt-BR" i="1" dirty="0">
              <a:solidFill>
                <a:schemeClr val="folHlink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35235" name="Rectangle 3"/>
              <p:cNvSpPr>
                <a:spLocks noGrp="1" noChangeArrowheads="1"/>
              </p:cNvSpPr>
              <p:nvPr>
                <p:ph type="body" sz="half" idx="1"/>
              </p:nvPr>
            </p:nvSpPr>
            <p:spPr>
              <a:xfrm>
                <a:off x="647700" y="1438273"/>
                <a:ext cx="8020050" cy="5124451"/>
              </a:xfrm>
              <a:noFill/>
              <a:ln/>
            </p:spPr>
            <p:txBody>
              <a:bodyPr anchor="b"/>
              <a:lstStyle/>
              <a:p>
                <a:pPr>
                  <a:spcBef>
                    <a:spcPct val="0"/>
                  </a:spcBef>
                  <a:spcAft>
                    <a:spcPts val="1200"/>
                  </a:spcAft>
                  <a:buClr>
                    <a:srgbClr val="3333CC"/>
                  </a:buClr>
                </a:pPr>
                <a:r>
                  <a:rPr lang="pt-BR" dirty="0" smtClean="0"/>
                  <a:t>Desta forma:</a:t>
                </a:r>
              </a:p>
              <a:p>
                <a:pPr marL="0" indent="0">
                  <a:spcBef>
                    <a:spcPct val="0"/>
                  </a:spcBef>
                  <a:buClr>
                    <a:srgbClr val="3333CC"/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𝑷</m:t>
                          </m:r>
                        </m:e>
                        <m:sub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𝒏</m:t>
                          </m:r>
                        </m:sub>
                      </m:sSub>
                      <m:d>
                        <m:d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𝒊</m:t>
                              </m:r>
                            </m:sub>
                          </m:sSub>
                        </m:e>
                      </m:d>
                      <m:r>
                        <a:rPr lang="pt-BR" sz="2200" i="1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𝒚</m:t>
                          </m:r>
                        </m:e>
                        <m:sub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𝟎</m:t>
                          </m:r>
                        </m:sub>
                      </m:sSub>
                      <m:sSub>
                        <m:sSub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𝑳</m:t>
                          </m:r>
                        </m:e>
                        <m:sub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𝟎</m:t>
                          </m:r>
                        </m:sub>
                      </m:sSub>
                      <m:d>
                        <m:d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𝒊</m:t>
                              </m:r>
                            </m:sub>
                          </m:sSub>
                        </m:e>
                      </m:d>
                      <m:r>
                        <a:rPr lang="pt-BR" sz="2200" i="1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𝒚</m:t>
                          </m:r>
                        </m:e>
                        <m:sub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𝟏</m:t>
                          </m:r>
                        </m:sub>
                      </m:sSub>
                      <m:sSub>
                        <m:sSub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𝑳</m:t>
                          </m:r>
                        </m:e>
                        <m:sub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𝟏</m:t>
                          </m:r>
                        </m:sub>
                      </m:sSub>
                      <m:d>
                        <m:d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𝒊</m:t>
                              </m:r>
                            </m:sub>
                          </m:sSub>
                        </m:e>
                      </m:d>
                      <m:r>
                        <a:rPr lang="pt-BR" sz="2200" i="1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</a:rPr>
                        <m:t>+…+</m:t>
                      </m:r>
                      <m:sSub>
                        <m:sSub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𝒚</m:t>
                          </m:r>
                        </m:e>
                        <m:sub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𝒏</m:t>
                          </m:r>
                        </m:sub>
                      </m:sSub>
                      <m:sSub>
                        <m:sSub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𝑳</m:t>
                          </m:r>
                        </m:e>
                        <m:sub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𝒏</m:t>
                          </m:r>
                        </m:sub>
                      </m:sSub>
                      <m:d>
                        <m:d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𝒊</m:t>
                              </m:r>
                            </m:sub>
                          </m:sSub>
                        </m:e>
                      </m:d>
                      <m:r>
                        <a:rPr lang="pt-BR" sz="2200" i="1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</a:rPr>
                        <m:t>= </m:t>
                      </m:r>
                      <m:nary>
                        <m:naryPr>
                          <m:chr m:val="∑"/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𝒌</m:t>
                          </m:r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=</m:t>
                          </m:r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𝟎</m:t>
                          </m:r>
                        </m:sub>
                        <m:sup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𝒏</m:t>
                          </m:r>
                        </m:sup>
                        <m:e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𝒚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𝒌</m:t>
                              </m:r>
                            </m:sub>
                          </m:sSub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𝑳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𝒌</m:t>
                              </m:r>
                            </m:sub>
                          </m:sSub>
                          <m:d>
                            <m:d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𝒊</m:t>
                                  </m:r>
                                </m:sub>
                              </m:sSub>
                            </m:e>
                          </m:d>
                        </m:e>
                      </m:nary>
                    </m:oMath>
                  </m:oMathPara>
                </a14:m>
                <a:endParaRPr lang="pt-BR" sz="2200" dirty="0" smtClean="0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  <a:p>
                <a:pPr marL="0" indent="0">
                  <a:spcBef>
                    <a:spcPct val="0"/>
                  </a:spcBef>
                  <a:spcAft>
                    <a:spcPts val="1200"/>
                  </a:spcAft>
                  <a:buClr>
                    <a:srgbClr val="3333CC"/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𝑳</m:t>
                          </m:r>
                        </m:e>
                        <m:sub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𝒌</m:t>
                          </m:r>
                        </m:sub>
                      </m:sSub>
                      <m:r>
                        <a:rPr lang="pt-BR" sz="2200" i="1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</a:rPr>
                        <m:t>=</m:t>
                      </m:r>
                      <m:nary>
                        <m:naryPr>
                          <m:chr m:val="∏"/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naryPr>
                        <m:sub>
                          <m:eqArr>
                            <m:eqArr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eqArr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𝒋</m:t>
                              </m:r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=</m:t>
                              </m:r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𝟎</m:t>
                              </m:r>
                            </m:e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𝒋</m:t>
                              </m:r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  <a:ea typeface="Cambria Math"/>
                                </a:rPr>
                                <m:t>≠</m:t>
                              </m:r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  <a:ea typeface="Cambria Math"/>
                                </a:rPr>
                                <m:t>𝒌</m:t>
                              </m:r>
                            </m:e>
                          </m:eqArr>
                        </m:sub>
                        <m:sup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𝒏</m:t>
                          </m:r>
                        </m:sup>
                        <m:e>
                          <m:f>
                            <m:f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(</m:t>
                              </m:r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𝒙</m:t>
                              </m:r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𝒋</m:t>
                                  </m:r>
                                </m:sub>
                              </m:s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)</m:t>
                              </m:r>
                            </m:num>
                            <m:den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𝒌</m:t>
                                  </m:r>
                                </m:sub>
                              </m:s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𝒋</m:t>
                                  </m:r>
                                </m:sub>
                              </m:s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)</m:t>
                              </m:r>
                            </m:den>
                          </m:f>
                        </m:e>
                      </m:nary>
                    </m:oMath>
                  </m:oMathPara>
                </a14:m>
                <a:endParaRPr lang="pt-BR" sz="2200" dirty="0" smtClean="0"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  <a:p>
                <a:pPr>
                  <a:spcBef>
                    <a:spcPct val="0"/>
                  </a:spcBef>
                  <a:spcAft>
                    <a:spcPts val="1200"/>
                  </a:spcAft>
                  <a:buClr>
                    <a:srgbClr val="3333CC"/>
                  </a:buClr>
                </a:pPr>
                <a:r>
                  <a:rPr lang="pt-BR" dirty="0" smtClean="0"/>
                  <a:t>Tem-se </a:t>
                </a:r>
                <a:r>
                  <a:rPr lang="pt-BR" dirty="0"/>
                  <a:t>então a </a:t>
                </a:r>
                <a:r>
                  <a:rPr lang="pt-BR" dirty="0" smtClean="0"/>
                  <a:t>fórmula </a:t>
                </a:r>
                <a:r>
                  <a:rPr lang="pt-BR" dirty="0"/>
                  <a:t>do polinômio interpolador de </a:t>
                </a:r>
                <a:r>
                  <a:rPr lang="pt-BR" dirty="0" err="1"/>
                  <a:t>Lagrange</a:t>
                </a:r>
                <a:r>
                  <a:rPr lang="pt-BR" dirty="0" smtClean="0"/>
                  <a:t>:</a:t>
                </a:r>
                <a:endParaRPr lang="pt-BR" sz="2600" dirty="0" smtClean="0"/>
              </a:p>
              <a:p>
                <a:pPr marL="0" indent="0">
                  <a:spcBef>
                    <a:spcPct val="0"/>
                  </a:spcBef>
                  <a:buClr>
                    <a:srgbClr val="3333CC"/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2200" i="1" smtClean="0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200" b="1" i="1" smtClean="0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𝑷</m:t>
                          </m:r>
                        </m:e>
                        <m:sub>
                          <m:r>
                            <a:rPr lang="pt-BR" sz="2200" b="1" i="1" smtClean="0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𝒏</m:t>
                          </m:r>
                        </m:sub>
                      </m:sSub>
                      <m:d>
                        <m:dPr>
                          <m:ctrlPr>
                            <a:rPr lang="pt-BR" sz="2200" i="1" smtClean="0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200" b="1" i="1" smtClean="0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pt-BR" sz="2200" b="1" i="1" smtClean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pt-BR" sz="2200" b="1" i="1" smtClean="0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pt-BR" sz="2200" b="1" i="1" smtClean="0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𝒌</m:t>
                          </m:r>
                          <m:r>
                            <a:rPr lang="pt-BR" sz="2200" b="1" i="1" smtClean="0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=</m:t>
                          </m:r>
                          <m:r>
                            <a:rPr lang="pt-BR" sz="2200" b="1" i="1" smtClean="0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𝟎</m:t>
                          </m:r>
                        </m:sub>
                        <m:sup>
                          <m:r>
                            <a:rPr lang="pt-BR" sz="2200" b="1" i="1" smtClean="0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𝒏</m:t>
                          </m:r>
                        </m:sup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pt-BR" sz="2200" b="1" i="1" smtClean="0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pt-BR" sz="2200" b="1" i="1" smtClean="0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200" b="1" i="1" smtClean="0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𝒚</m:t>
                                  </m:r>
                                </m:e>
                                <m:sub>
                                  <m:r>
                                    <a:rPr lang="pt-BR" sz="2200" b="1" i="1" smtClean="0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𝒌</m:t>
                                  </m:r>
                                </m:sub>
                              </m:sSub>
                              <m:nary>
                                <m:naryPr>
                                  <m:chr m:val="∏"/>
                                  <m:ctrlPr>
                                    <a:rPr lang="pt-BR" sz="2200" b="1" i="1" smtClean="0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</m:ctrlPr>
                                </m:naryPr>
                                <m:sub>
                                  <m:eqArr>
                                    <m:eqArrPr>
                                      <m:ctrlPr>
                                        <a:rPr lang="pt-BR" sz="2200" b="1" i="1" smtClean="0">
                                          <a:solidFill>
                                            <a:srgbClr val="0033CC"/>
                                          </a:solidFill>
                                          <a:effectLst>
                                            <a:outerShdw blurRad="38100" dist="38100" dir="2700000" algn="tl">
                                              <a:srgbClr val="C0C0C0"/>
                                            </a:outerShdw>
                                          </a:effectLst>
                                          <a:latin typeface="Cambria Math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pt-BR" sz="2200" b="1" i="1" smtClean="0">
                                          <a:solidFill>
                                            <a:srgbClr val="0033CC"/>
                                          </a:solidFill>
                                          <a:effectLst>
                                            <a:outerShdw blurRad="38100" dist="38100" dir="2700000" algn="tl">
                                              <a:srgbClr val="C0C0C0"/>
                                            </a:outerShdw>
                                          </a:effectLst>
                                          <a:latin typeface="Cambria Math"/>
                                        </a:rPr>
                                        <m:t>𝒋</m:t>
                                      </m:r>
                                      <m:r>
                                        <a:rPr lang="pt-BR" sz="2200" b="1" i="1" smtClean="0">
                                          <a:solidFill>
                                            <a:srgbClr val="0033CC"/>
                                          </a:solidFill>
                                          <a:effectLst>
                                            <a:outerShdw blurRad="38100" dist="38100" dir="2700000" algn="tl">
                                              <a:srgbClr val="C0C0C0"/>
                                            </a:outerShdw>
                                          </a:effectLst>
                                          <a:latin typeface="Cambria Math"/>
                                        </a:rPr>
                                        <m:t>=</m:t>
                                      </m:r>
                                      <m:r>
                                        <a:rPr lang="pt-BR" sz="2200" b="1" i="1" smtClean="0">
                                          <a:solidFill>
                                            <a:srgbClr val="0033CC"/>
                                          </a:solidFill>
                                          <a:effectLst>
                                            <a:outerShdw blurRad="38100" dist="38100" dir="2700000" algn="tl">
                                              <a:srgbClr val="C0C0C0"/>
                                            </a:outerShdw>
                                          </a:effectLst>
                                          <a:latin typeface="Cambria Math"/>
                                        </a:rPr>
                                        <m:t>𝟎</m:t>
                                      </m:r>
                                    </m:e>
                                    <m:e>
                                      <m:r>
                                        <a:rPr lang="pt-BR" sz="2200" b="1" i="1" smtClean="0">
                                          <a:solidFill>
                                            <a:srgbClr val="0033CC"/>
                                          </a:solidFill>
                                          <a:latin typeface="Cambria Math"/>
                                        </a:rPr>
                                        <m:t>𝒋</m:t>
                                      </m:r>
                                      <m:r>
                                        <a:rPr lang="pt-BR" sz="2200" b="1" i="1" smtClean="0">
                                          <a:solidFill>
                                            <a:srgbClr val="0033CC"/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  <m:t>≠</m:t>
                                      </m:r>
                                      <m:r>
                                        <a:rPr lang="pt-BR" sz="2200" b="1" i="1" smtClean="0">
                                          <a:solidFill>
                                            <a:srgbClr val="0033CC"/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  <m:t>𝒌</m:t>
                                      </m:r>
                                    </m:e>
                                  </m:eqArr>
                                </m:sub>
                                <m:sup>
                                  <m:r>
                                    <a:rPr lang="pt-BR" sz="2200" b="1" i="1" smtClean="0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𝒏</m:t>
                                  </m:r>
                                </m:sup>
                                <m:e>
                                  <m:f>
                                    <m:fPr>
                                      <m:ctrlPr>
                                        <a:rPr lang="pt-BR" sz="2200" b="1" i="1" smtClean="0">
                                          <a:solidFill>
                                            <a:srgbClr val="0033CC"/>
                                          </a:solidFill>
                                          <a:effectLst>
                                            <a:outerShdw blurRad="38100" dist="38100" dir="2700000" algn="tl">
                                              <a:srgbClr val="C0C0C0"/>
                                            </a:outerShdw>
                                          </a:effectLst>
                                          <a:latin typeface="Cambria Math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pt-BR" sz="2200" b="1" i="1" smtClean="0">
                                          <a:solidFill>
                                            <a:srgbClr val="0033CC"/>
                                          </a:solidFill>
                                          <a:effectLst>
                                            <a:outerShdw blurRad="38100" dist="38100" dir="2700000" algn="tl">
                                              <a:srgbClr val="C0C0C0"/>
                                            </a:outerShdw>
                                          </a:effectLst>
                                          <a:latin typeface="Cambria Math"/>
                                        </a:rPr>
                                        <m:t>(</m:t>
                                      </m:r>
                                      <m:r>
                                        <a:rPr lang="pt-BR" sz="2200" b="1" i="1" smtClean="0">
                                          <a:solidFill>
                                            <a:srgbClr val="0033CC"/>
                                          </a:solidFill>
                                          <a:effectLst>
                                            <a:outerShdw blurRad="38100" dist="38100" dir="2700000" algn="tl">
                                              <a:srgbClr val="C0C0C0"/>
                                            </a:outerShdw>
                                          </a:effectLst>
                                          <a:latin typeface="Cambria Math"/>
                                        </a:rPr>
                                        <m:t>𝒙</m:t>
                                      </m:r>
                                      <m:r>
                                        <a:rPr lang="pt-BR" sz="2200" b="1" i="1" smtClean="0">
                                          <a:solidFill>
                                            <a:srgbClr val="0033CC"/>
                                          </a:solidFill>
                                          <a:effectLst>
                                            <a:outerShdw blurRad="38100" dist="38100" dir="2700000" algn="tl">
                                              <a:srgbClr val="C0C0C0"/>
                                            </a:outerShdw>
                                          </a:effectLst>
                                          <a:latin typeface="Cambria Math"/>
                                        </a:rPr>
                                        <m:t>−</m:t>
                                      </m:r>
                                      <m:sSub>
                                        <m:sSubPr>
                                          <m:ctrlPr>
                                            <a:rPr lang="pt-BR" sz="2200" b="1" i="1" smtClean="0">
                                              <a:solidFill>
                                                <a:srgbClr val="0033CC"/>
                                              </a:solidFill>
                                              <a:effectLst>
                                                <a:outerShdw blurRad="38100" dist="38100" dir="2700000" algn="tl">
                                                  <a:srgbClr val="C0C0C0"/>
                                                </a:outerShdw>
                                              </a:effectLst>
                                              <a:latin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pt-BR" sz="2200" b="1" i="1" smtClean="0">
                                              <a:solidFill>
                                                <a:srgbClr val="0033CC"/>
                                              </a:solidFill>
                                              <a:effectLst>
                                                <a:outerShdw blurRad="38100" dist="38100" dir="2700000" algn="tl">
                                                  <a:srgbClr val="C0C0C0"/>
                                                </a:outerShdw>
                                              </a:effectLst>
                                              <a:latin typeface="Cambria Math"/>
                                            </a:rPr>
                                            <m:t>𝒙</m:t>
                                          </m:r>
                                        </m:e>
                                        <m:sub>
                                          <m:r>
                                            <a:rPr lang="pt-BR" sz="2200" b="1" i="1" smtClean="0">
                                              <a:solidFill>
                                                <a:srgbClr val="0033CC"/>
                                              </a:solidFill>
                                              <a:effectLst>
                                                <a:outerShdw blurRad="38100" dist="38100" dir="2700000" algn="tl">
                                                  <a:srgbClr val="C0C0C0"/>
                                                </a:outerShdw>
                                              </a:effectLst>
                                              <a:latin typeface="Cambria Math"/>
                                            </a:rPr>
                                            <m:t>𝒋</m:t>
                                          </m:r>
                                        </m:sub>
                                      </m:sSub>
                                      <m:r>
                                        <a:rPr lang="pt-BR" sz="2200" b="1" i="1" smtClean="0">
                                          <a:solidFill>
                                            <a:srgbClr val="0033CC"/>
                                          </a:solidFill>
                                          <a:effectLst>
                                            <a:outerShdw blurRad="38100" dist="38100" dir="2700000" algn="tl">
                                              <a:srgbClr val="C0C0C0"/>
                                            </a:outerShdw>
                                          </a:effectLst>
                                          <a:latin typeface="Cambria Math"/>
                                        </a:rPr>
                                        <m:t>)</m:t>
                                      </m:r>
                                    </m:num>
                                    <m:den>
                                      <m:r>
                                        <a:rPr lang="pt-BR" sz="2200" b="1" i="1" smtClean="0">
                                          <a:solidFill>
                                            <a:srgbClr val="0033CC"/>
                                          </a:solidFill>
                                          <a:effectLst>
                                            <a:outerShdw blurRad="38100" dist="38100" dir="2700000" algn="tl">
                                              <a:srgbClr val="C0C0C0"/>
                                            </a:outerShdw>
                                          </a:effectLst>
                                          <a:latin typeface="Cambria Math"/>
                                        </a:rPr>
                                        <m:t>(</m:t>
                                      </m:r>
                                      <m:sSub>
                                        <m:sSubPr>
                                          <m:ctrlPr>
                                            <a:rPr lang="pt-BR" sz="2200" b="1" i="1" smtClean="0">
                                              <a:solidFill>
                                                <a:srgbClr val="0033CC"/>
                                              </a:solidFill>
                                              <a:effectLst>
                                                <a:outerShdw blurRad="38100" dist="38100" dir="2700000" algn="tl">
                                                  <a:srgbClr val="C0C0C0"/>
                                                </a:outerShdw>
                                              </a:effectLst>
                                              <a:latin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pt-BR" sz="2200" b="1" i="1" smtClean="0">
                                              <a:solidFill>
                                                <a:srgbClr val="0033CC"/>
                                              </a:solidFill>
                                              <a:effectLst>
                                                <a:outerShdw blurRad="38100" dist="38100" dir="2700000" algn="tl">
                                                  <a:srgbClr val="C0C0C0"/>
                                                </a:outerShdw>
                                              </a:effectLst>
                                              <a:latin typeface="Cambria Math"/>
                                            </a:rPr>
                                            <m:t>𝒙</m:t>
                                          </m:r>
                                        </m:e>
                                        <m:sub>
                                          <m:r>
                                            <a:rPr lang="pt-BR" sz="2200" b="1" i="1" smtClean="0">
                                              <a:solidFill>
                                                <a:srgbClr val="0033CC"/>
                                              </a:solidFill>
                                              <a:effectLst>
                                                <a:outerShdw blurRad="38100" dist="38100" dir="2700000" algn="tl">
                                                  <a:srgbClr val="C0C0C0"/>
                                                </a:outerShdw>
                                              </a:effectLst>
                                              <a:latin typeface="Cambria Math"/>
                                            </a:rPr>
                                            <m:t>𝒌</m:t>
                                          </m:r>
                                        </m:sub>
                                      </m:sSub>
                                      <m:r>
                                        <a:rPr lang="pt-BR" sz="2200" b="1" i="1" smtClean="0">
                                          <a:solidFill>
                                            <a:srgbClr val="0033CC"/>
                                          </a:solidFill>
                                          <a:effectLst>
                                            <a:outerShdw blurRad="38100" dist="38100" dir="2700000" algn="tl">
                                              <a:srgbClr val="C0C0C0"/>
                                            </a:outerShdw>
                                          </a:effectLst>
                                          <a:latin typeface="Cambria Math"/>
                                        </a:rPr>
                                        <m:t>−</m:t>
                                      </m:r>
                                      <m:sSub>
                                        <m:sSubPr>
                                          <m:ctrlPr>
                                            <a:rPr lang="pt-BR" sz="2200" b="1" i="1" smtClean="0">
                                              <a:solidFill>
                                                <a:srgbClr val="0033CC"/>
                                              </a:solidFill>
                                              <a:effectLst>
                                                <a:outerShdw blurRad="38100" dist="38100" dir="2700000" algn="tl">
                                                  <a:srgbClr val="C0C0C0"/>
                                                </a:outerShdw>
                                              </a:effectLst>
                                              <a:latin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pt-BR" sz="2200" b="1" i="1" smtClean="0">
                                              <a:solidFill>
                                                <a:srgbClr val="0033CC"/>
                                              </a:solidFill>
                                              <a:effectLst>
                                                <a:outerShdw blurRad="38100" dist="38100" dir="2700000" algn="tl">
                                                  <a:srgbClr val="C0C0C0"/>
                                                </a:outerShdw>
                                              </a:effectLst>
                                              <a:latin typeface="Cambria Math"/>
                                            </a:rPr>
                                            <m:t>𝒙</m:t>
                                          </m:r>
                                        </m:e>
                                        <m:sub>
                                          <m:r>
                                            <a:rPr lang="pt-BR" sz="2200" b="1" i="1" smtClean="0">
                                              <a:solidFill>
                                                <a:srgbClr val="0033CC"/>
                                              </a:solidFill>
                                              <a:effectLst>
                                                <a:outerShdw blurRad="38100" dist="38100" dir="2700000" algn="tl">
                                                  <a:srgbClr val="C0C0C0"/>
                                                </a:outerShdw>
                                              </a:effectLst>
                                              <a:latin typeface="Cambria Math"/>
                                            </a:rPr>
                                            <m:t>𝒋</m:t>
                                          </m:r>
                                        </m:sub>
                                      </m:sSub>
                                      <m:r>
                                        <a:rPr lang="pt-BR" sz="2200" b="1" i="1" smtClean="0">
                                          <a:solidFill>
                                            <a:srgbClr val="0033CC"/>
                                          </a:solidFill>
                                          <a:effectLst>
                                            <a:outerShdw blurRad="38100" dist="38100" dir="2700000" algn="tl">
                                              <a:srgbClr val="C0C0C0"/>
                                            </a:outerShdw>
                                          </a:effectLst>
                                          <a:latin typeface="Cambria Math"/>
                                        </a:rPr>
                                        <m:t>)</m:t>
                                      </m:r>
                                    </m:den>
                                  </m:f>
                                </m:e>
                              </m:nary>
                            </m:e>
                          </m:d>
                        </m:e>
                      </m:nary>
                    </m:oMath>
                  </m:oMathPara>
                </a14:m>
                <a:endParaRPr lang="pt-BR" sz="2200" dirty="0"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735235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half" idx="1"/>
              </p:nvPr>
            </p:nvSpPr>
            <p:spPr>
              <a:xfrm>
                <a:off x="647700" y="1438273"/>
                <a:ext cx="8020050" cy="5124451"/>
              </a:xfrm>
              <a:blipFill rotWithShape="1">
                <a:blip r:embed="rId3"/>
                <a:stretch>
                  <a:fillRect l="-684" t="-2140" r="-1520" b="-713"/>
                </a:stretch>
              </a:blipFill>
              <a:ln/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35237" name="Rectangle 5"/>
          <p:cNvSpPr>
            <a:spLocks noChangeArrowheads="1"/>
          </p:cNvSpPr>
          <p:nvPr/>
        </p:nvSpPr>
        <p:spPr bwMode="auto">
          <a:xfrm>
            <a:off x="1184275" y="533400"/>
            <a:ext cx="7793038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algn="just"/>
            <a:r>
              <a:rPr lang="pt-BR" sz="3700" dirty="0" smtClean="0">
                <a:solidFill>
                  <a:srgbClr val="3333CC"/>
                </a:solidFill>
              </a:rPr>
              <a:t>Interpolação de </a:t>
            </a:r>
            <a:r>
              <a:rPr lang="pt-BR" sz="3700" dirty="0" err="1" smtClean="0">
                <a:solidFill>
                  <a:srgbClr val="3333CC"/>
                </a:solidFill>
              </a:rPr>
              <a:t>Lagrange</a:t>
            </a:r>
            <a:r>
              <a:rPr lang="pt-BR" sz="3700" dirty="0" smtClean="0">
                <a:solidFill>
                  <a:srgbClr val="3333CC"/>
                </a:solidFill>
              </a:rPr>
              <a:t> V</a:t>
            </a:r>
            <a:endParaRPr lang="pt-BR" sz="3700" dirty="0">
              <a:solidFill>
                <a:srgbClr val="33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0215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A71F1-9F7A-4C93-A05B-1D98558843C6}" type="slidenum">
              <a:rPr lang="pt-BR"/>
              <a:pPr/>
              <a:t>16</a:t>
            </a:fld>
            <a:endParaRPr lang="pt-BR"/>
          </a:p>
        </p:txBody>
      </p:sp>
      <p:sp>
        <p:nvSpPr>
          <p:cNvPr id="1120258" name="Rectangle 2"/>
          <p:cNvSpPr>
            <a:spLocks noChangeArrowheads="1"/>
          </p:cNvSpPr>
          <p:nvPr/>
        </p:nvSpPr>
        <p:spPr bwMode="auto">
          <a:xfrm>
            <a:off x="0" y="30241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pt-BR"/>
          </a:p>
        </p:txBody>
      </p:sp>
      <p:sp>
        <p:nvSpPr>
          <p:cNvPr id="1120259" name="Rectangle 3"/>
          <p:cNvSpPr>
            <a:spLocks noChangeArrowheads="1"/>
          </p:cNvSpPr>
          <p:nvPr/>
        </p:nvSpPr>
        <p:spPr bwMode="auto">
          <a:xfrm>
            <a:off x="0" y="30241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pt-BR"/>
          </a:p>
        </p:txBody>
      </p:sp>
      <p:sp>
        <p:nvSpPr>
          <p:cNvPr id="1120261" name="Rectangle 5"/>
          <p:cNvSpPr>
            <a:spLocks noChangeArrowheads="1"/>
          </p:cNvSpPr>
          <p:nvPr/>
        </p:nvSpPr>
        <p:spPr bwMode="auto">
          <a:xfrm>
            <a:off x="1184275" y="533400"/>
            <a:ext cx="7793038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algn="just"/>
            <a:r>
              <a:rPr lang="pt-BR" sz="3700" dirty="0" smtClean="0">
                <a:solidFill>
                  <a:srgbClr val="3333CC"/>
                </a:solidFill>
              </a:rPr>
              <a:t>Interpolação de </a:t>
            </a:r>
            <a:r>
              <a:rPr lang="pt-BR" sz="3700" dirty="0" err="1" smtClean="0">
                <a:solidFill>
                  <a:srgbClr val="3333CC"/>
                </a:solidFill>
              </a:rPr>
              <a:t>Lagrange</a:t>
            </a:r>
            <a:r>
              <a:rPr lang="pt-BR" sz="3700" dirty="0" smtClean="0">
                <a:solidFill>
                  <a:srgbClr val="3333CC"/>
                </a:solidFill>
              </a:rPr>
              <a:t> VI</a:t>
            </a:r>
            <a:endParaRPr lang="pt-BR" sz="3700" dirty="0">
              <a:solidFill>
                <a:srgbClr val="3333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0262" name="Rectangle 6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94506" y="1506538"/>
                <a:ext cx="8154988" cy="4649787"/>
              </a:xfrm>
            </p:spPr>
            <p:txBody>
              <a:bodyPr/>
              <a:lstStyle/>
              <a:p>
                <a:r>
                  <a:rPr lang="pt-BR" dirty="0" smtClean="0">
                    <a:solidFill>
                      <a:schemeClr val="bg1">
                        <a:lumMod val="50000"/>
                      </a:schemeClr>
                    </a:solidFill>
                  </a:rPr>
                  <a:t>Exemplo 03</a:t>
                </a:r>
                <a:r>
                  <a:rPr lang="pt-BR" dirty="0" smtClean="0"/>
                  <a:t>: </a:t>
                </a:r>
                <a:r>
                  <a:rPr lang="pt-BR" dirty="0"/>
                  <a:t>Determinar o polinômio interpolador da função conhecida pelos pontos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𝟏</m:t>
                        </m:r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;</m:t>
                        </m:r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𝟒</m:t>
                        </m:r>
                      </m:e>
                    </m:d>
                    <m:r>
                      <a:rPr lang="pt-BR" i="1">
                        <a:solidFill>
                          <a:srgbClr val="0033CC"/>
                        </a:solidFill>
                        <a:latin typeface="Cambria Math"/>
                      </a:rPr>
                      <m:t>,</m:t>
                    </m:r>
                    <m:d>
                      <m:dPr>
                        <m:ctrlP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𝟎</m:t>
                        </m:r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;</m:t>
                        </m:r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𝟏</m:t>
                        </m:r>
                      </m:e>
                    </m:d>
                    <m:r>
                      <a:rPr lang="pt-BR" i="1">
                        <a:solidFill>
                          <a:srgbClr val="0033CC"/>
                        </a:solidFill>
                        <a:latin typeface="Cambria Math"/>
                      </a:rPr>
                      <m:t>,</m:t>
                    </m:r>
                    <m:d>
                      <m:dPr>
                        <m:ctrlP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𝟐</m:t>
                        </m:r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;</m:t>
                        </m:r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𝟏</m:t>
                        </m:r>
                      </m:e>
                    </m:d>
                    <m:r>
                      <a:rPr lang="pt-BR" i="1">
                        <a:solidFill>
                          <a:srgbClr val="0033CC"/>
                        </a:solidFill>
                        <a:latin typeface="Cambria Math"/>
                      </a:rPr>
                      <m:t>,</m:t>
                    </m:r>
                    <m:d>
                      <m:dPr>
                        <m:ctrlP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𝟑</m:t>
                        </m:r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;</m:t>
                        </m:r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𝟏𝟔</m:t>
                        </m:r>
                      </m:e>
                    </m:d>
                  </m:oMath>
                </a14:m>
                <a:r>
                  <a:rPr lang="pt-BR" dirty="0"/>
                  <a:t>.</a:t>
                </a:r>
                <a:endParaRPr lang="pt-BR" dirty="0" smtClean="0"/>
              </a:p>
              <a:p>
                <a:endParaRPr lang="pt-BR" dirty="0" smtClean="0"/>
              </a:p>
              <a:p>
                <a:endParaRPr lang="pt-BR" dirty="0"/>
              </a:p>
              <a:p>
                <a:pPr marL="0" indent="0">
                  <a:buNone/>
                </a:pPr>
                <a:endParaRPr lang="pt-BR" sz="2600" dirty="0"/>
              </a:p>
              <a:p>
                <a:pPr marL="0" indent="0">
                  <a:buNone/>
                </a:pPr>
                <a:endParaRPr lang="pt-BR" sz="2400" dirty="0"/>
              </a:p>
            </p:txBody>
          </p:sp>
        </mc:Choice>
        <mc:Fallback xmlns="">
          <p:sp>
            <p:nvSpPr>
              <p:cNvPr id="1120262" name="Rectangle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94506" y="1506538"/>
                <a:ext cx="8154988" cy="4649787"/>
              </a:xfrm>
              <a:blipFill rotWithShape="1">
                <a:blip r:embed="rId3"/>
                <a:stretch>
                  <a:fillRect l="-673" t="-1311" r="-1570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42771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50B89-DAD5-47E5-AFBD-7DE870AD8D21}" type="slidenum">
              <a:rPr lang="pt-BR"/>
              <a:pPr/>
              <a:t>17</a:t>
            </a:fld>
            <a:endParaRPr lang="pt-BR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33186" name="Rectangle 2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95300" y="1511300"/>
                <a:ext cx="8153400" cy="3806825"/>
              </a:xfrm>
              <a:noFill/>
              <a:ln/>
            </p:spPr>
            <p:txBody>
              <a:bodyPr/>
              <a:lstStyle/>
              <a:p>
                <a:pPr>
                  <a:spcBef>
                    <a:spcPct val="0"/>
                  </a:spcBef>
                  <a:spcAft>
                    <a:spcPts val="1200"/>
                  </a:spcAft>
                  <a:buClr>
                    <a:srgbClr val="3333CC"/>
                  </a:buClr>
                </a:pPr>
                <a:r>
                  <a:rPr lang="pt-BR" dirty="0" smtClean="0">
                    <a:effectLst/>
                  </a:rPr>
                  <a:t>Teorema</a:t>
                </a:r>
                <a:endParaRPr lang="pt-BR" sz="1200" b="0" dirty="0">
                  <a:effectLst/>
                </a:endParaRPr>
              </a:p>
              <a:p>
                <a:pPr marL="1044575" lvl="1" indent="-417513">
                  <a:spcBef>
                    <a:spcPct val="0"/>
                  </a:spcBef>
                  <a:spcAft>
                    <a:spcPts val="1000"/>
                  </a:spcAft>
                  <a:buClr>
                    <a:srgbClr val="3333CC"/>
                  </a:buClr>
                  <a:buSzTx/>
                </a:pPr>
                <a:r>
                  <a:rPr lang="pt-BR" sz="2600" dirty="0" smtClean="0">
                    <a:solidFill>
                      <a:schemeClr val="tx1"/>
                    </a:solidFill>
                    <a:effectLst/>
                  </a:rPr>
                  <a:t>Seja</a:t>
                </a:r>
                <a14:m>
                  <m:oMath xmlns:m="http://schemas.openxmlformats.org/officeDocument/2006/math">
                    <m:r>
                      <a:rPr lang="pt-BR" sz="2600">
                        <a:effectLst/>
                        <a:latin typeface="Cambria Math"/>
                      </a:rPr>
                      <m:t> </m:t>
                    </m:r>
                    <m:r>
                      <a:rPr lang="pt-BR" sz="2600" i="1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𝒇</m:t>
                    </m:r>
                    <m:d>
                      <m:dPr>
                        <m:ctrlPr>
                          <a:rPr lang="pt-BR" sz="2600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</m:ctrlPr>
                      </m:dPr>
                      <m:e>
                        <m:r>
                          <a:rPr lang="pt-BR" sz="2600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  <m:t>𝒙</m:t>
                        </m:r>
                      </m:e>
                    </m:d>
                  </m:oMath>
                </a14:m>
                <a:r>
                  <a:rPr lang="pt-BR" sz="2600" dirty="0" smtClean="0">
                    <a:solidFill>
                      <a:schemeClr val="tx1"/>
                    </a:solidFill>
                    <a:effectLst/>
                  </a:rPr>
                  <a:t> uma função tabelada em </a:t>
                </a:r>
                <a14:m>
                  <m:oMath xmlns:m="http://schemas.openxmlformats.org/officeDocument/2006/math">
                    <m:r>
                      <a:rPr lang="pt-BR" sz="2600" b="1" i="1" smtClean="0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𝒏</m:t>
                    </m:r>
                    <m:r>
                      <a:rPr lang="pt-BR" sz="2600" b="1" i="1" smtClean="0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+</m:t>
                    </m:r>
                    <m:r>
                      <a:rPr lang="pt-BR" sz="2600" b="1" i="1" smtClean="0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𝟏</m:t>
                    </m:r>
                  </m:oMath>
                </a14:m>
                <a:r>
                  <a:rPr lang="pt-BR" sz="2600" dirty="0" smtClean="0">
                    <a:solidFill>
                      <a:srgbClr val="0033CC"/>
                    </a:solidFill>
                    <a:effectLst/>
                  </a:rPr>
                  <a:t> </a:t>
                </a:r>
                <a:r>
                  <a:rPr lang="pt-BR" sz="2600" dirty="0" smtClean="0">
                    <a:effectLst/>
                  </a:rPr>
                  <a:t>pontos</a:t>
                </a:r>
                <a:r>
                  <a:rPr lang="pt-BR" sz="2600" dirty="0" smtClean="0">
                    <a:solidFill>
                      <a:srgbClr val="0033CC"/>
                    </a:solidFill>
                    <a:effectLst/>
                  </a:rPr>
                  <a:t> </a:t>
                </a:r>
                <a:r>
                  <a:rPr lang="pt-BR" sz="2600" dirty="0" smtClean="0">
                    <a:solidFill>
                      <a:schemeClr val="tx1"/>
                    </a:solidFill>
                    <a:effectLst/>
                  </a:rPr>
                  <a:t>distintos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BR" sz="2600" i="1" smtClean="0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</m:ctrlPr>
                      </m:sSubPr>
                      <m:e>
                        <m:r>
                          <a:rPr lang="pt-BR" sz="2600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pt-BR" sz="2600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  <m:t>𝟎</m:t>
                        </m:r>
                      </m:sub>
                    </m:sSub>
                    <m:r>
                      <a:rPr lang="pt-BR" sz="2600" i="1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,</m:t>
                    </m:r>
                    <m:sSub>
                      <m:sSubPr>
                        <m:ctrlPr>
                          <a:rPr lang="pt-BR" sz="2600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</m:ctrlPr>
                      </m:sSubPr>
                      <m:e>
                        <m:r>
                          <a:rPr lang="pt-BR" sz="2600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pt-BR" sz="2600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  <m:t>𝟏</m:t>
                        </m:r>
                      </m:sub>
                    </m:sSub>
                    <m:r>
                      <a:rPr lang="pt-BR" sz="2600" i="1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…</m:t>
                    </m:r>
                    <m:sSub>
                      <m:sSubPr>
                        <m:ctrlPr>
                          <a:rPr lang="pt-BR" sz="2600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</m:ctrlPr>
                      </m:sSubPr>
                      <m:e>
                        <m:r>
                          <a:rPr lang="pt-BR" sz="2600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pt-BR" sz="2600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  <m:t>𝒏</m:t>
                        </m:r>
                      </m:sub>
                    </m:sSub>
                  </m:oMath>
                </a14:m>
                <a:r>
                  <a:rPr lang="pt-BR" sz="2600" dirty="0" smtClean="0">
                    <a:solidFill>
                      <a:schemeClr val="tx1"/>
                    </a:solidFill>
                    <a:effectLst/>
                  </a:rPr>
                  <a:t> , define-se o operador de diferenças divididas por:</a:t>
                </a:r>
                <a:endParaRPr lang="pt-BR" sz="1000" b="0" dirty="0">
                  <a:effectLst/>
                </a:endParaRPr>
              </a:p>
              <a:p>
                <a:pPr marL="0" indent="0">
                  <a:spcBef>
                    <a:spcPct val="0"/>
                  </a:spcBef>
                  <a:buClr>
                    <a:srgbClr val="3333CC"/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pt-BR" sz="2200" i="1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</a:rPr>
                        <m:t>𝒇</m:t>
                      </m:r>
                      <m:d>
                        <m:dPr>
                          <m:begChr m:val="["/>
                          <m:endChr m:val="]"/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𝒐</m:t>
                              </m:r>
                            </m:sub>
                          </m:sSub>
                        </m:e>
                      </m:d>
                      <m:r>
                        <a:rPr lang="pt-BR" sz="2200" i="1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</a:rPr>
                        <m:t>=</m:t>
                      </m:r>
                      <m:r>
                        <a:rPr lang="pt-BR" sz="2200" i="1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</a:rPr>
                        <m:t>𝒇</m:t>
                      </m:r>
                      <m:d>
                        <m:dPr>
                          <m:ctrlPr>
                            <a:rPr lang="pt-BR" sz="2200" i="1" smtClean="0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pt-BR" sz="2200" i="1" smtClean="0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b="1" i="1" smtClean="0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b="1" i="1" smtClean="0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𝟎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pt-BR" sz="2200" i="1" dirty="0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ambria Math"/>
                </a:endParaRPr>
              </a:p>
              <a:p>
                <a:pPr marL="0" indent="0">
                  <a:spcBef>
                    <a:spcPct val="0"/>
                  </a:spcBef>
                  <a:buClr>
                    <a:srgbClr val="3333CC"/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pt-BR" sz="2200" i="1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</a:rPr>
                        <m:t>𝒇</m:t>
                      </m:r>
                      <m:d>
                        <m:dPr>
                          <m:begChr m:val="["/>
                          <m:endChr m:val="]"/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𝟎</m:t>
                              </m:r>
                            </m:sub>
                          </m:sSub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,</m:t>
                          </m:r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𝟏</m:t>
                              </m:r>
                            </m:sub>
                          </m:sSub>
                        </m:e>
                      </m:d>
                      <m:r>
                        <a:rPr lang="pt-BR" sz="2200" i="1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𝒇</m:t>
                          </m:r>
                          <m:d>
                            <m:d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</m:d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−</m:t>
                          </m:r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𝒇</m:t>
                          </m:r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(</m:t>
                          </m:r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𝟎</m:t>
                              </m:r>
                            </m:sub>
                          </m:sSub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)</m:t>
                          </m:r>
                        </m:num>
                        <m:den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𝟏</m:t>
                              </m:r>
                            </m:sub>
                          </m:sSub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𝟎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pt-BR" sz="2200" dirty="0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  <a:p>
                <a:pPr marL="0" indent="0">
                  <a:spcBef>
                    <a:spcPct val="0"/>
                  </a:spcBef>
                  <a:buClr>
                    <a:srgbClr val="3333CC"/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pt-BR" sz="2200" i="1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</a:rPr>
                        <m:t>𝒇</m:t>
                      </m:r>
                      <m:d>
                        <m:dPr>
                          <m:begChr m:val="["/>
                          <m:endChr m:val="]"/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𝟎</m:t>
                              </m:r>
                            </m:sub>
                          </m:sSub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,</m:t>
                          </m:r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𝟏</m:t>
                              </m:r>
                            </m:sub>
                          </m:sSub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,</m:t>
                          </m:r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𝟐</m:t>
                              </m:r>
                            </m:sub>
                          </m:sSub>
                        </m:e>
                      </m:d>
                      <m:r>
                        <a:rPr lang="pt-BR" sz="220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𝒇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𝟏</m:t>
                                  </m:r>
                                </m:sub>
                              </m:s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𝟐</m:t>
                                  </m:r>
                                </m:sub>
                              </m:sSub>
                            </m:e>
                          </m:d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−</m:t>
                          </m:r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𝒇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𝟎</m:t>
                                  </m:r>
                                </m:sub>
                              </m:s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</m:d>
                        </m:num>
                        <m:den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𝟐</m:t>
                              </m:r>
                            </m:sub>
                          </m:sSub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𝟎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pt-BR" sz="2200" dirty="0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  <a:p>
                <a:pPr marL="0" indent="0">
                  <a:spcBef>
                    <a:spcPct val="0"/>
                  </a:spcBef>
                  <a:buClr>
                    <a:srgbClr val="3333CC"/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pt-BR" sz="2200" i="1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</a:rPr>
                        <m:t>𝒇</m:t>
                      </m:r>
                      <m:d>
                        <m:dPr>
                          <m:begChr m:val="["/>
                          <m:endChr m:val="]"/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𝟎</m:t>
                              </m:r>
                            </m:sub>
                          </m:sSub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,</m:t>
                          </m:r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𝟏</m:t>
                              </m:r>
                            </m:sub>
                          </m:sSub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,…,</m:t>
                          </m:r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𝒏</m:t>
                              </m:r>
                            </m:sub>
                          </m:sSub>
                        </m:e>
                      </m:d>
                      <m:r>
                        <a:rPr lang="pt-BR" sz="2200" i="1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𝒇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𝟏</m:t>
                                  </m:r>
                                </m:sub>
                              </m:s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𝟐</m:t>
                                  </m:r>
                                </m:sub>
                              </m:s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,…,</m:t>
                              </m:r>
                              <m:sSub>
                                <m:sSubPr>
                                  <m:ctrlP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𝒏</m:t>
                                  </m:r>
                                </m:sub>
                              </m:sSub>
                            </m:e>
                          </m:d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−</m:t>
                          </m:r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𝒇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𝟎</m:t>
                                  </m:r>
                                </m:sub>
                              </m:s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𝟏</m:t>
                                  </m:r>
                                </m:sub>
                              </m:s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,…,</m:t>
                              </m:r>
                              <m:sSub>
                                <m:sSubPr>
                                  <m:ctrlP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𝒏</m:t>
                                  </m:r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</m:d>
                        </m:num>
                        <m:den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𝒏</m:t>
                              </m:r>
                            </m:sub>
                          </m:sSub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𝒐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pt-BR" sz="2200" dirty="0" smtClean="0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  <a:p>
                <a:pPr marL="1798638" lvl="3" indent="0">
                  <a:spcBef>
                    <a:spcPct val="0"/>
                  </a:spcBef>
                  <a:buClr>
                    <a:srgbClr val="3333CC"/>
                  </a:buClr>
                  <a:buSzPct val="75000"/>
                  <a:buNone/>
                </a:pPr>
                <a:endParaRPr lang="pt-BR" sz="2200" dirty="0"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</p:txBody>
          </p:sp>
        </mc:Choice>
        <mc:Fallback>
          <p:sp>
            <p:nvSpPr>
              <p:cNvPr id="733186" name="Rectang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95300" y="1511300"/>
                <a:ext cx="8153400" cy="3806825"/>
              </a:xfrm>
              <a:blipFill rotWithShape="1">
                <a:blip r:embed="rId3"/>
                <a:stretch>
                  <a:fillRect l="-673" t="-1603" r="-1345" b="-17147"/>
                </a:stretch>
              </a:blipFill>
              <a:ln/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33187" name="Rectangle 3"/>
          <p:cNvSpPr>
            <a:spLocks noChangeArrowheads="1"/>
          </p:cNvSpPr>
          <p:nvPr/>
        </p:nvSpPr>
        <p:spPr bwMode="auto">
          <a:xfrm>
            <a:off x="1184275" y="533400"/>
            <a:ext cx="7793038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algn="just"/>
            <a:r>
              <a:rPr lang="pt-BR" sz="3700" dirty="0" smtClean="0">
                <a:solidFill>
                  <a:srgbClr val="3333CC"/>
                </a:solidFill>
              </a:rPr>
              <a:t>Interpolação de Newton com Diferenças Divididas I</a:t>
            </a:r>
            <a:endParaRPr lang="pt-BR" sz="3700" dirty="0">
              <a:solidFill>
                <a:srgbClr val="33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9652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17921-ACDA-430A-AB40-CAC1F853B887}" type="slidenum">
              <a:rPr lang="pt-BR"/>
              <a:pPr/>
              <a:t>18</a:t>
            </a:fld>
            <a:endParaRPr lang="pt-BR" dirty="0"/>
          </a:p>
        </p:txBody>
      </p:sp>
      <p:sp>
        <p:nvSpPr>
          <p:cNvPr id="73523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pt-BR" i="1">
                <a:solidFill>
                  <a:schemeClr val="folHlink"/>
                </a:solidFill>
              </a:rPr>
              <a:t/>
            </a:r>
            <a:br>
              <a:rPr lang="pt-BR" i="1">
                <a:solidFill>
                  <a:schemeClr val="folHlink"/>
                </a:solidFill>
              </a:rPr>
            </a:br>
            <a:endParaRPr lang="pt-BR" i="1">
              <a:solidFill>
                <a:schemeClr val="folHlink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35235" name="Rectangle 3"/>
              <p:cNvSpPr>
                <a:spLocks noGrp="1" noChangeArrowheads="1"/>
              </p:cNvSpPr>
              <p:nvPr>
                <p:ph type="body" sz="half" idx="1"/>
              </p:nvPr>
            </p:nvSpPr>
            <p:spPr>
              <a:xfrm>
                <a:off x="619125" y="1990723"/>
                <a:ext cx="7762875" cy="5572128"/>
              </a:xfrm>
              <a:noFill/>
              <a:ln/>
            </p:spPr>
            <p:txBody>
              <a:bodyPr anchor="b"/>
              <a:lstStyle/>
              <a:p>
                <a:pPr>
                  <a:spcBef>
                    <a:spcPct val="0"/>
                  </a:spcBef>
                  <a:spcAft>
                    <a:spcPts val="1200"/>
                  </a:spcAft>
                  <a:buClr>
                    <a:srgbClr val="3333CC"/>
                  </a:buClr>
                </a:pPr>
                <a:r>
                  <a:rPr lang="pt-BR" dirty="0" smtClean="0">
                    <a:solidFill>
                      <a:schemeClr val="tx1"/>
                    </a:solidFill>
                    <a:effectLst/>
                  </a:rPr>
                  <a:t>A fórmula do polinômio interpolador de Newton com diferenças divididas é:</a:t>
                </a:r>
                <a:endParaRPr lang="pt-BR" sz="2200" dirty="0" smtClean="0">
                  <a:solidFill>
                    <a:schemeClr val="tx1"/>
                  </a:solidFill>
                  <a:effectLst/>
                </a:endParaRPr>
              </a:p>
              <a:p>
                <a:pPr marL="0" indent="0" algn="l">
                  <a:spcBef>
                    <a:spcPct val="0"/>
                  </a:spcBef>
                  <a:spcAft>
                    <a:spcPts val="1200"/>
                  </a:spcAft>
                  <a:buClr>
                    <a:srgbClr val="3333CC"/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26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6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𝑷</m:t>
                          </m:r>
                        </m:e>
                        <m:sub>
                          <m:r>
                            <a:rPr lang="pt-BR" sz="26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𝒏</m:t>
                          </m:r>
                        </m:sub>
                      </m:sSub>
                      <m:d>
                        <m:dPr>
                          <m:ctrlPr>
                            <a:rPr lang="pt-BR" sz="26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6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pt-BR" sz="2600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pt-BR" sz="26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6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𝒂</m:t>
                          </m:r>
                        </m:e>
                        <m:sub>
                          <m:r>
                            <a:rPr lang="pt-BR" sz="26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𝟎</m:t>
                          </m:r>
                        </m:sub>
                      </m:sSub>
                      <m:r>
                        <a:rPr lang="pt-BR" sz="2600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pt-BR" sz="26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6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𝒂</m:t>
                          </m:r>
                        </m:e>
                        <m:sub>
                          <m:r>
                            <a:rPr lang="pt-BR" sz="26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𝟏</m:t>
                          </m:r>
                        </m:sub>
                      </m:sSub>
                      <m:d>
                        <m:dPr>
                          <m:ctrlPr>
                            <a:rPr lang="pt-BR" sz="26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6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𝒙</m:t>
                          </m:r>
                          <m:r>
                            <a:rPr lang="pt-BR" sz="26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pt-BR" sz="26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6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6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  <m:t>𝟎</m:t>
                              </m:r>
                            </m:sub>
                          </m:sSub>
                        </m:e>
                      </m:d>
                      <m:r>
                        <a:rPr lang="pt-BR" sz="2600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pt-BR" sz="26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6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𝒂</m:t>
                          </m:r>
                        </m:e>
                        <m:sub>
                          <m:r>
                            <a:rPr lang="pt-BR" sz="26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𝟐</m:t>
                          </m:r>
                        </m:sub>
                      </m:sSub>
                      <m:d>
                        <m:dPr>
                          <m:ctrlPr>
                            <a:rPr lang="pt-BR" sz="26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6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𝒙</m:t>
                          </m:r>
                          <m:r>
                            <a:rPr lang="pt-BR" sz="26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pt-BR" sz="26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6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6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  <m:t>𝟎</m:t>
                              </m:r>
                            </m:sub>
                          </m:sSub>
                        </m:e>
                      </m:d>
                      <m:d>
                        <m:dPr>
                          <m:ctrlPr>
                            <a:rPr lang="pt-BR" sz="26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6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𝒙</m:t>
                          </m:r>
                          <m:r>
                            <a:rPr lang="pt-BR" sz="26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pt-BR" sz="26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6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6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  <m:t>𝟏</m:t>
                              </m:r>
                            </m:sub>
                          </m:sSub>
                        </m:e>
                      </m:d>
                      <m:r>
                        <a:rPr lang="pt-BR" sz="2600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pt-BR" sz="26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6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𝒂</m:t>
                          </m:r>
                        </m:e>
                        <m:sub>
                          <m:r>
                            <a:rPr lang="pt-BR" sz="26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𝟑</m:t>
                          </m:r>
                        </m:sub>
                      </m:sSub>
                      <m:d>
                        <m:dPr>
                          <m:ctrlPr>
                            <a:rPr lang="pt-BR" sz="26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6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𝒙</m:t>
                          </m:r>
                          <m:r>
                            <a:rPr lang="pt-BR" sz="26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pt-BR" sz="26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6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6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  <m:t>𝟎</m:t>
                              </m:r>
                            </m:sub>
                          </m:sSub>
                        </m:e>
                      </m:d>
                      <m:d>
                        <m:dPr>
                          <m:ctrlPr>
                            <a:rPr lang="pt-BR" sz="26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6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𝒙</m:t>
                          </m:r>
                          <m:r>
                            <a:rPr lang="pt-BR" sz="26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pt-BR" sz="26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6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6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  <m:t>𝟏</m:t>
                              </m:r>
                            </m:sub>
                          </m:sSub>
                        </m:e>
                      </m:d>
                      <m:d>
                        <m:dPr>
                          <m:ctrlPr>
                            <a:rPr lang="pt-BR" sz="26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6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𝒙</m:t>
                          </m:r>
                          <m:r>
                            <a:rPr lang="pt-BR" sz="26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pt-BR" sz="26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6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6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  <m:t>𝟐</m:t>
                              </m:r>
                            </m:sub>
                          </m:sSub>
                        </m:e>
                      </m:d>
                      <m:r>
                        <a:rPr lang="pt-BR" sz="2600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+…+</m:t>
                      </m:r>
                      <m:sSub>
                        <m:sSubPr>
                          <m:ctrlPr>
                            <a:rPr lang="pt-BR" sz="26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6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𝒂</m:t>
                          </m:r>
                        </m:e>
                        <m:sub>
                          <m:r>
                            <a:rPr lang="pt-BR" sz="26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𝒏</m:t>
                          </m:r>
                        </m:sub>
                      </m:sSub>
                      <m:d>
                        <m:dPr>
                          <m:ctrlPr>
                            <a:rPr lang="pt-BR" sz="26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6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𝒙</m:t>
                          </m:r>
                          <m:r>
                            <a:rPr lang="pt-BR" sz="26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pt-BR" sz="26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6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6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  <m:t>𝟎</m:t>
                              </m:r>
                            </m:sub>
                          </m:sSub>
                        </m:e>
                      </m:d>
                      <m:d>
                        <m:dPr>
                          <m:ctrlPr>
                            <a:rPr lang="pt-BR" sz="26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6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𝒙</m:t>
                          </m:r>
                          <m:r>
                            <a:rPr lang="pt-BR" sz="26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pt-BR" sz="26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6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6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  <m:t>𝟏</m:t>
                              </m:r>
                            </m:sub>
                          </m:sSub>
                        </m:e>
                      </m:d>
                      <m:r>
                        <a:rPr lang="pt-BR" sz="2600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…</m:t>
                      </m:r>
                      <m:d>
                        <m:dPr>
                          <m:ctrlPr>
                            <a:rPr lang="pt-BR" sz="26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6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𝒙</m:t>
                          </m:r>
                          <m:r>
                            <a:rPr lang="pt-BR" sz="26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pt-BR" sz="26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6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6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  <m:t>𝒏</m:t>
                              </m:r>
                              <m:r>
                                <a:rPr lang="pt-BR" sz="26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  <m:t>−</m:t>
                              </m:r>
                              <m:r>
                                <a:rPr lang="pt-BR" sz="26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  <m:t>𝟏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pt-BR" sz="2200" dirty="0" smtClean="0">
                  <a:solidFill>
                    <a:schemeClr val="tx1"/>
                  </a:solidFill>
                  <a:effectLst/>
                </a:endParaRPr>
              </a:p>
              <a:p>
                <a:pPr>
                  <a:spcBef>
                    <a:spcPct val="0"/>
                  </a:spcBef>
                  <a:spcAft>
                    <a:spcPts val="1200"/>
                  </a:spcAft>
                  <a:buClr>
                    <a:srgbClr val="3333CC"/>
                  </a:buClr>
                </a:pPr>
                <a:r>
                  <a:rPr lang="pt-BR" dirty="0" smtClean="0">
                    <a:effectLst/>
                  </a:rPr>
                  <a:t>Em que os coeficientes correspondem aos seus respectivos operadores.</a:t>
                </a:r>
              </a:p>
              <a:p>
                <a:pPr marL="0" indent="0">
                  <a:spcBef>
                    <a:spcPct val="0"/>
                  </a:spcBef>
                  <a:buClr>
                    <a:srgbClr val="3333CC"/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pt-BR" sz="2200" b="1" i="1" smtClean="0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𝒇</m:t>
                      </m:r>
                      <m:d>
                        <m:dPr>
                          <m:begChr m:val="["/>
                          <m:endChr m:val="]"/>
                          <m:ctrlPr>
                            <a:rPr lang="pt-BR" sz="2200" b="1" i="1" smtClean="0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pt-BR" sz="2200" b="1" i="1" smtClean="0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b="1" i="1" smtClean="0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b="1" i="1" smtClean="0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  <m:t>𝟎</m:t>
                              </m:r>
                            </m:sub>
                          </m:sSub>
                        </m:e>
                      </m:d>
                      <m:r>
                        <a:rPr lang="pt-BR" sz="2200" b="1" i="1" smtClean="0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pt-BR" sz="2200" b="1" i="1" smtClean="0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200" b="1" i="1" smtClean="0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𝒂</m:t>
                          </m:r>
                        </m:e>
                        <m:sub>
                          <m:r>
                            <a:rPr lang="pt-BR" sz="2200" b="1" i="1" smtClean="0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𝟎</m:t>
                          </m:r>
                        </m:sub>
                      </m:sSub>
                    </m:oMath>
                  </m:oMathPara>
                </a14:m>
                <a:endParaRPr lang="pt-BR" sz="2200" i="1" dirty="0">
                  <a:solidFill>
                    <a:srgbClr val="0033CC"/>
                  </a:solidFill>
                  <a:effectLst/>
                  <a:latin typeface="Cambria Math"/>
                </a:endParaRPr>
              </a:p>
              <a:p>
                <a:pPr marL="0" indent="0">
                  <a:spcBef>
                    <a:spcPct val="0"/>
                  </a:spcBef>
                  <a:buClr>
                    <a:srgbClr val="3333CC"/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pt-BR" sz="2200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𝒇</m:t>
                      </m:r>
                      <m:d>
                        <m:dPr>
                          <m:begChr m:val="["/>
                          <m:endChr m:val="]"/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  <m:t>𝟎</m:t>
                              </m:r>
                            </m:sub>
                          </m:sSub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,</m:t>
                          </m:r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  <m:t>𝟏</m:t>
                              </m:r>
                            </m:sub>
                          </m:sSub>
                        </m:e>
                      </m:d>
                      <m:r>
                        <a:rPr lang="pt-BR" sz="2200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𝒂</m:t>
                          </m:r>
                        </m:e>
                        <m:sub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lang="pt-BR" sz="2200" dirty="0">
                  <a:solidFill>
                    <a:srgbClr val="0033CC"/>
                  </a:solidFill>
                  <a:effectLst/>
                </a:endParaRPr>
              </a:p>
              <a:p>
                <a:pPr marL="0" indent="0">
                  <a:spcBef>
                    <a:spcPct val="0"/>
                  </a:spcBef>
                  <a:buClr>
                    <a:srgbClr val="3333CC"/>
                  </a:buClr>
                  <a:buNone/>
                </a:pPr>
                <a14:m>
                  <m:oMath xmlns:m="http://schemas.openxmlformats.org/officeDocument/2006/math">
                    <m:r>
                      <a:rPr lang="pt-BR" sz="2200" i="1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𝒇</m:t>
                    </m:r>
                    <m:d>
                      <m:dPr>
                        <m:begChr m:val="["/>
                        <m:endChr m:val="]"/>
                        <m:ctrlPr>
                          <a:rPr lang="pt-BR" sz="2200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pt-BR" sz="2200" i="1">
                                <a:solidFill>
                                  <a:srgbClr val="0033CC"/>
                                </a:solidFill>
                                <a:effectLst/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pt-BR" sz="2200" i="1">
                                <a:solidFill>
                                  <a:srgbClr val="0033CC"/>
                                </a:solidFill>
                                <a:effectLst/>
                                <a:latin typeface="Cambria Math"/>
                              </a:rPr>
                              <m:t>𝒙</m:t>
                            </m:r>
                          </m:e>
                          <m:sub>
                            <m:r>
                              <a:rPr lang="pt-BR" sz="2200" i="1">
                                <a:solidFill>
                                  <a:srgbClr val="0033CC"/>
                                </a:solidFill>
                                <a:effectLst/>
                                <a:latin typeface="Cambria Math"/>
                              </a:rPr>
                              <m:t>𝟎</m:t>
                            </m:r>
                          </m:sub>
                        </m:sSub>
                        <m:r>
                          <a:rPr lang="pt-BR" sz="2200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  <m:t>,</m:t>
                        </m:r>
                        <m:sSub>
                          <m:sSubPr>
                            <m:ctrlPr>
                              <a:rPr lang="pt-BR" sz="2200" i="1">
                                <a:solidFill>
                                  <a:srgbClr val="0033CC"/>
                                </a:solidFill>
                                <a:effectLst/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pt-BR" sz="2200" i="1">
                                <a:solidFill>
                                  <a:srgbClr val="0033CC"/>
                                </a:solidFill>
                                <a:effectLst/>
                                <a:latin typeface="Cambria Math"/>
                              </a:rPr>
                              <m:t>𝒙</m:t>
                            </m:r>
                          </m:e>
                          <m:sub>
                            <m:r>
                              <a:rPr lang="pt-BR" sz="2200" i="1">
                                <a:solidFill>
                                  <a:srgbClr val="0033CC"/>
                                </a:solidFill>
                                <a:effectLst/>
                                <a:latin typeface="Cambria Math"/>
                              </a:rPr>
                              <m:t>𝟏</m:t>
                            </m:r>
                          </m:sub>
                        </m:sSub>
                        <m:r>
                          <a:rPr lang="pt-BR" sz="2200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  <m:t>,</m:t>
                        </m:r>
                        <m:sSub>
                          <m:sSubPr>
                            <m:ctrlPr>
                              <a:rPr lang="pt-BR" sz="2200" i="1">
                                <a:solidFill>
                                  <a:srgbClr val="0033CC"/>
                                </a:solidFill>
                                <a:effectLst/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pt-BR" sz="2200" i="1">
                                <a:solidFill>
                                  <a:srgbClr val="0033CC"/>
                                </a:solidFill>
                                <a:effectLst/>
                                <a:latin typeface="Cambria Math"/>
                              </a:rPr>
                              <m:t>𝒙</m:t>
                            </m:r>
                          </m:e>
                          <m:sub>
                            <m:r>
                              <a:rPr lang="pt-BR" sz="2200" i="1">
                                <a:solidFill>
                                  <a:srgbClr val="0033CC"/>
                                </a:solidFill>
                                <a:effectLst/>
                                <a:latin typeface="Cambria Math"/>
                              </a:rPr>
                              <m:t>𝟐</m:t>
                            </m:r>
                          </m:sub>
                        </m:sSub>
                      </m:e>
                    </m:d>
                    <m:r>
                      <a:rPr lang="pt-BR" sz="2200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pt-BR" sz="2200" i="1" smtClean="0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</m:ctrlPr>
                      </m:sSubPr>
                      <m:e>
                        <m:r>
                          <a:rPr lang="pt-BR" sz="2200" b="1" i="1" smtClean="0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  <m:t>𝒂</m:t>
                        </m:r>
                      </m:e>
                      <m:sub>
                        <m:r>
                          <a:rPr lang="pt-BR" sz="2200" b="1" i="1" smtClean="0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pt-BR" sz="2200" dirty="0" smtClean="0">
                    <a:solidFill>
                      <a:srgbClr val="0033CC"/>
                    </a:solidFill>
                    <a:effectLst/>
                  </a:rPr>
                  <a:t> </a:t>
                </a:r>
              </a:p>
              <a:p>
                <a:pPr marL="0" indent="0">
                  <a:spcBef>
                    <a:spcPct val="0"/>
                  </a:spcBef>
                  <a:buClr>
                    <a:srgbClr val="3333CC"/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pt-BR" sz="2200" b="1" i="1" smtClean="0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𝒇</m:t>
                      </m:r>
                      <m:d>
                        <m:dPr>
                          <m:begChr m:val="["/>
                          <m:endChr m:val="]"/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  <m:t>𝟎</m:t>
                              </m:r>
                            </m:sub>
                          </m:sSub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,</m:t>
                          </m:r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  <m:t>𝟏</m:t>
                              </m:r>
                            </m:sub>
                          </m:sSub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,…,</m:t>
                          </m:r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  <m:t>𝒏</m:t>
                              </m:r>
                            </m:sub>
                          </m:sSub>
                        </m:e>
                      </m:d>
                      <m:r>
                        <a:rPr lang="pt-BR" sz="2200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pt-BR" sz="2200" i="1" smtClean="0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200" b="1" i="1" smtClean="0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𝒂</m:t>
                          </m:r>
                        </m:e>
                        <m:sub>
                          <m:r>
                            <a:rPr lang="pt-BR" sz="2200" b="1" i="1" smtClean="0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𝒏</m:t>
                          </m:r>
                        </m:sub>
                      </m:sSub>
                    </m:oMath>
                  </m:oMathPara>
                </a14:m>
                <a:endParaRPr lang="pt-BR" sz="2200" dirty="0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  <a:p>
                <a:pPr marL="0" indent="0">
                  <a:spcBef>
                    <a:spcPct val="0"/>
                  </a:spcBef>
                  <a:buClr>
                    <a:srgbClr val="3333CC"/>
                  </a:buClr>
                  <a:buNone/>
                </a:pPr>
                <a:endParaRPr lang="pt-BR" sz="2200" dirty="0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  <a:p>
                <a:pPr>
                  <a:spcBef>
                    <a:spcPct val="0"/>
                  </a:spcBef>
                  <a:buClr>
                    <a:srgbClr val="3333CC"/>
                  </a:buClr>
                </a:pPr>
                <a:endParaRPr lang="pt-BR" sz="22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+mj-lt"/>
                </a:endParaRPr>
              </a:p>
              <a:p>
                <a:pPr marL="0" indent="0">
                  <a:spcBef>
                    <a:spcPct val="0"/>
                  </a:spcBef>
                  <a:buClr>
                    <a:srgbClr val="3333CC"/>
                  </a:buClr>
                  <a:buNone/>
                </a:pPr>
                <a:endParaRPr lang="pt-BR" sz="2200" dirty="0" smtClean="0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  <a:p>
                <a:pPr>
                  <a:spcBef>
                    <a:spcPct val="0"/>
                  </a:spcBef>
                  <a:buClr>
                    <a:srgbClr val="3333CC"/>
                  </a:buClr>
                </a:pPr>
                <a:endParaRPr lang="pt-BR" sz="2200" dirty="0"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735235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half" idx="1"/>
              </p:nvPr>
            </p:nvSpPr>
            <p:spPr>
              <a:xfrm>
                <a:off x="619125" y="1990723"/>
                <a:ext cx="7762875" cy="5572128"/>
              </a:xfrm>
              <a:blipFill rotWithShape="1">
                <a:blip r:embed="rId3"/>
                <a:stretch>
                  <a:fillRect l="-786" t="-10722" r="-1571"/>
                </a:stretch>
              </a:blipFill>
              <a:ln/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35237" name="Rectangle 5"/>
          <p:cNvSpPr>
            <a:spLocks noChangeArrowheads="1"/>
          </p:cNvSpPr>
          <p:nvPr/>
        </p:nvSpPr>
        <p:spPr bwMode="auto">
          <a:xfrm>
            <a:off x="1184275" y="533400"/>
            <a:ext cx="7793038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algn="just"/>
            <a:r>
              <a:rPr lang="pt-BR" sz="3700" dirty="0" smtClean="0">
                <a:solidFill>
                  <a:srgbClr val="3333CC"/>
                </a:solidFill>
              </a:rPr>
              <a:t>Interpolação de Newton com </a:t>
            </a:r>
            <a:r>
              <a:rPr lang="pt-BR" sz="3700" dirty="0">
                <a:solidFill>
                  <a:srgbClr val="3333CC"/>
                </a:solidFill>
              </a:rPr>
              <a:t>D</a:t>
            </a:r>
            <a:r>
              <a:rPr lang="pt-BR" sz="3700" dirty="0" smtClean="0">
                <a:solidFill>
                  <a:srgbClr val="3333CC"/>
                </a:solidFill>
              </a:rPr>
              <a:t>iferenças </a:t>
            </a:r>
            <a:r>
              <a:rPr lang="pt-BR" sz="3700" dirty="0">
                <a:solidFill>
                  <a:srgbClr val="3333CC"/>
                </a:solidFill>
              </a:rPr>
              <a:t>D</a:t>
            </a:r>
            <a:r>
              <a:rPr lang="pt-BR" sz="3700" dirty="0" smtClean="0">
                <a:solidFill>
                  <a:srgbClr val="3333CC"/>
                </a:solidFill>
              </a:rPr>
              <a:t>ivididas II</a:t>
            </a:r>
            <a:endParaRPr lang="pt-BR" sz="3700" dirty="0">
              <a:solidFill>
                <a:srgbClr val="33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3586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17921-ACDA-430A-AB40-CAC1F853B887}" type="slidenum">
              <a:rPr lang="pt-BR"/>
              <a:pPr/>
              <a:t>19</a:t>
            </a:fld>
            <a:endParaRPr lang="pt-BR" dirty="0"/>
          </a:p>
        </p:txBody>
      </p:sp>
      <p:sp>
        <p:nvSpPr>
          <p:cNvPr id="73523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pt-BR" i="1">
                <a:solidFill>
                  <a:schemeClr val="folHlink"/>
                </a:solidFill>
              </a:rPr>
              <a:t/>
            </a:r>
            <a:br>
              <a:rPr lang="pt-BR" i="1">
                <a:solidFill>
                  <a:schemeClr val="folHlink"/>
                </a:solidFill>
              </a:rPr>
            </a:br>
            <a:endParaRPr lang="pt-BR" i="1">
              <a:solidFill>
                <a:schemeClr val="folHlink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35235" name="Rectangle 3"/>
              <p:cNvSpPr>
                <a:spLocks noGrp="1" noChangeArrowheads="1"/>
              </p:cNvSpPr>
              <p:nvPr>
                <p:ph type="body" sz="half" idx="1"/>
              </p:nvPr>
            </p:nvSpPr>
            <p:spPr>
              <a:xfrm>
                <a:off x="619125" y="2905123"/>
                <a:ext cx="7762875" cy="1866902"/>
              </a:xfrm>
              <a:noFill/>
              <a:ln/>
            </p:spPr>
            <p:txBody>
              <a:bodyPr anchor="b"/>
              <a:lstStyle/>
              <a:p>
                <a:pPr>
                  <a:spcBef>
                    <a:spcPct val="0"/>
                  </a:spcBef>
                  <a:buClr>
                    <a:srgbClr val="3333CC"/>
                  </a:buClr>
                </a:pPr>
                <a:r>
                  <a:rPr lang="pt-BR" dirty="0" smtClean="0">
                    <a:solidFill>
                      <a:schemeClr val="tx1"/>
                    </a:solidFill>
                    <a:effectLst/>
                  </a:rPr>
                  <a:t>Conhecido os valores que</a:t>
                </a:r>
                <a:r>
                  <a:rPr lang="pt-BR" dirty="0">
                    <a:solidFill>
                      <a:srgbClr val="0033CC"/>
                    </a:solidFill>
                    <a:effectLst/>
                  </a:rPr>
                  <a:t> </a:t>
                </a:r>
                <a14:m>
                  <m:oMath xmlns:m="http://schemas.openxmlformats.org/officeDocument/2006/math">
                    <m:r>
                      <a:rPr lang="pt-BR" i="1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𝒇</m:t>
                    </m:r>
                    <m:r>
                      <a:rPr lang="pt-BR" b="1" i="1" smtClean="0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(</m:t>
                    </m:r>
                    <m:r>
                      <a:rPr lang="pt-BR" b="1" i="1" smtClean="0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𝒙</m:t>
                    </m:r>
                    <m:r>
                      <a:rPr lang="pt-BR" b="1" i="1" smtClean="0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)</m:t>
                    </m:r>
                  </m:oMath>
                </a14:m>
                <a:r>
                  <a:rPr lang="pt-BR" dirty="0" smtClean="0">
                    <a:solidFill>
                      <a:schemeClr val="tx1"/>
                    </a:solidFill>
                    <a:effectLst/>
                  </a:rPr>
                  <a:t> assume nos pontos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BR" i="1" smtClean="0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</m:ctrlPr>
                      </m:sSubPr>
                      <m:e>
                        <m:r>
                          <a:rPr lang="pt-BR" b="1" i="1" smtClean="0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pt-BR" b="1" i="1" smtClean="0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  <m:t>𝟎</m:t>
                        </m:r>
                      </m:sub>
                    </m:sSub>
                    <m:r>
                      <a:rPr lang="pt-BR" b="1" i="1" smtClean="0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,</m:t>
                    </m:r>
                    <m:sSub>
                      <m:sSubPr>
                        <m:ctrlPr>
                          <a:rPr lang="pt-BR" b="1" i="1" smtClean="0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</m:ctrlPr>
                      </m:sSubPr>
                      <m:e>
                        <m:r>
                          <a:rPr lang="pt-BR" b="1" i="1" smtClean="0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pt-BR" b="1" i="1" smtClean="0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  <m:t>𝟏</m:t>
                        </m:r>
                      </m:sub>
                    </m:sSub>
                    <m:r>
                      <a:rPr lang="pt-BR" b="1" i="1" smtClean="0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,…</m:t>
                    </m:r>
                    <m:sSub>
                      <m:sSubPr>
                        <m:ctrlPr>
                          <a:rPr lang="pt-BR" b="1" i="1" smtClean="0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</m:ctrlPr>
                      </m:sSubPr>
                      <m:e>
                        <m:r>
                          <a:rPr lang="pt-BR" b="1" i="1" smtClean="0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pt-BR" b="1" i="1" smtClean="0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  <m:t>𝒏</m:t>
                        </m:r>
                      </m:sub>
                    </m:sSub>
                  </m:oMath>
                </a14:m>
                <a:r>
                  <a:rPr lang="pt-BR" dirty="0" smtClean="0">
                    <a:solidFill>
                      <a:schemeClr val="tx1"/>
                    </a:solidFill>
                    <a:effectLst/>
                  </a:rPr>
                  <a:t> pode-se construir a seguinte tabela:</a:t>
                </a:r>
              </a:p>
              <a:p>
                <a:pPr>
                  <a:spcBef>
                    <a:spcPct val="0"/>
                  </a:spcBef>
                  <a:buClr>
                    <a:srgbClr val="3333CC"/>
                  </a:buClr>
                </a:pPr>
                <a:endParaRPr lang="pt-BR" sz="220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  <a:p>
                <a:pPr>
                  <a:spcBef>
                    <a:spcPct val="0"/>
                  </a:spcBef>
                  <a:buClr>
                    <a:srgbClr val="3333CC"/>
                  </a:buClr>
                </a:pPr>
                <a:endParaRPr lang="pt-BR" sz="2200" dirty="0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  <a:p>
                <a:pPr marL="0" indent="0">
                  <a:spcBef>
                    <a:spcPct val="0"/>
                  </a:spcBef>
                  <a:buClr>
                    <a:srgbClr val="3333CC"/>
                  </a:buClr>
                  <a:buNone/>
                </a:pPr>
                <a:endParaRPr lang="pt-BR" sz="2200" dirty="0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  <a:p>
                <a:pPr>
                  <a:spcBef>
                    <a:spcPct val="0"/>
                  </a:spcBef>
                  <a:buClr>
                    <a:srgbClr val="3333CC"/>
                  </a:buClr>
                </a:pPr>
                <a:endParaRPr lang="pt-BR" sz="22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+mj-lt"/>
                </a:endParaRPr>
              </a:p>
              <a:p>
                <a:pPr marL="0" indent="0">
                  <a:spcBef>
                    <a:spcPct val="0"/>
                  </a:spcBef>
                  <a:buClr>
                    <a:srgbClr val="3333CC"/>
                  </a:buClr>
                  <a:buNone/>
                </a:pPr>
                <a:endParaRPr lang="pt-BR" sz="2200" dirty="0" smtClean="0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  <a:p>
                <a:pPr>
                  <a:spcBef>
                    <a:spcPct val="0"/>
                  </a:spcBef>
                  <a:buClr>
                    <a:srgbClr val="3333CC"/>
                  </a:buClr>
                </a:pPr>
                <a:endParaRPr lang="pt-BR" sz="2200" dirty="0"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735235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half" idx="1"/>
              </p:nvPr>
            </p:nvSpPr>
            <p:spPr>
              <a:xfrm>
                <a:off x="619125" y="2905123"/>
                <a:ext cx="7762875" cy="1866902"/>
              </a:xfrm>
              <a:blipFill rotWithShape="1">
                <a:blip r:embed="rId3"/>
                <a:stretch>
                  <a:fillRect l="-786" t="-84967" r="-1571"/>
                </a:stretch>
              </a:blipFill>
              <a:ln/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35237" name="Rectangle 5"/>
          <p:cNvSpPr>
            <a:spLocks noChangeArrowheads="1"/>
          </p:cNvSpPr>
          <p:nvPr/>
        </p:nvSpPr>
        <p:spPr bwMode="auto">
          <a:xfrm>
            <a:off x="1184275" y="533400"/>
            <a:ext cx="7793038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algn="just"/>
            <a:r>
              <a:rPr lang="pt-BR" sz="3700" dirty="0" smtClean="0">
                <a:solidFill>
                  <a:srgbClr val="3333CC"/>
                </a:solidFill>
              </a:rPr>
              <a:t>Interpolação de Newton com Diferenças </a:t>
            </a:r>
            <a:r>
              <a:rPr lang="pt-BR" sz="3700" dirty="0">
                <a:solidFill>
                  <a:srgbClr val="3333CC"/>
                </a:solidFill>
              </a:rPr>
              <a:t>D</a:t>
            </a:r>
            <a:r>
              <a:rPr lang="pt-BR" sz="3700" dirty="0" smtClean="0">
                <a:solidFill>
                  <a:srgbClr val="3333CC"/>
                </a:solidFill>
              </a:rPr>
              <a:t>ivididas III</a:t>
            </a:r>
            <a:endParaRPr lang="pt-BR" sz="3700" dirty="0">
              <a:solidFill>
                <a:srgbClr val="3333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ela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65735895"/>
                  </p:ext>
                </p:extLst>
              </p:nvPr>
            </p:nvGraphicFramePr>
            <p:xfrm>
              <a:off x="831850" y="2971800"/>
              <a:ext cx="7445375" cy="2992120"/>
            </p:xfrm>
            <a:graphic>
              <a:graphicData uri="http://schemas.openxmlformats.org/drawingml/2006/table">
                <a:tbl>
                  <a:tblPr firstRow="1" bandRow="1">
                    <a:tableStyleId>{21E4AEA4-8DFA-4A89-87EB-49C32662AFE0}</a:tableStyleId>
                  </a:tblPr>
                  <a:tblGrid>
                    <a:gridCol w="1016000"/>
                    <a:gridCol w="1222375"/>
                    <a:gridCol w="1397000"/>
                    <a:gridCol w="1752600"/>
                    <a:gridCol w="476250"/>
                    <a:gridCol w="1581150"/>
                  </a:tblGrid>
                  <a:tr h="3962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x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Ordem 0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Ordem 1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Ordem</a:t>
                          </a:r>
                          <a:r>
                            <a:rPr lang="pt-BR" baseline="0" dirty="0" smtClean="0">
                              <a:solidFill>
                                <a:schemeClr val="tx1"/>
                              </a:solidFill>
                            </a:rPr>
                            <a:t> 2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...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Ordem n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t-BR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𝑓</m:t>
                                </m:r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pt-BR" b="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0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𝑓</m:t>
                                </m:r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pt-BR" b="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0</m:t>
                                        </m:r>
                                      </m:sub>
                                    </m:s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𝑓</m:t>
                                </m:r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pt-BR" b="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0</m:t>
                                        </m:r>
                                      </m:sub>
                                    </m:s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...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𝑓</m:t>
                                </m:r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pt-BR" b="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0</m:t>
                                        </m:r>
                                      </m:sub>
                                    </m:s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,…,</m:t>
                                    </m:r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𝑛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t-BR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𝑓</m:t>
                                </m:r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pt-BR" b="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𝑓</m:t>
                                </m:r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pt-BR" b="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𝑓</m:t>
                                </m:r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pt-BR" b="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3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...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t-BR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𝑓</m:t>
                                </m:r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pt-BR" b="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𝑓</m:t>
                                </m:r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pt-BR" b="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3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𝑓</m:t>
                                </m:r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pt-BR" b="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3</m:t>
                                        </m:r>
                                      </m:sub>
                                    </m:s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4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...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...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...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...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...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...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t-BR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𝑛</m:t>
                                    </m:r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−2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𝑓</m:t>
                                </m:r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pt-BR" b="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𝑛</m:t>
                                        </m:r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−2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𝑓</m:t>
                                </m:r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pt-BR" b="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𝑛</m:t>
                                        </m:r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−2</m:t>
                                        </m:r>
                                      </m:sub>
                                    </m:s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𝑛</m:t>
                                        </m:r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−1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𝑓</m:t>
                                </m:r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pt-BR" b="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𝑛</m:t>
                                        </m:r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−2</m:t>
                                        </m:r>
                                      </m:sub>
                                    </m:s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𝑛</m:t>
                                        </m:r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−1</m:t>
                                        </m:r>
                                      </m:sub>
                                    </m:s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𝑛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...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t-BR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𝑛</m:t>
                                    </m:r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−1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𝑓</m:t>
                                </m:r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pt-BR" b="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𝑛</m:t>
                                        </m:r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−1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𝑓</m:t>
                                </m:r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pt-BR" b="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𝑛</m:t>
                                        </m:r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−1</m:t>
                                        </m:r>
                                      </m:sub>
                                    </m:s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𝑛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------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...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t-BR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𝑛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𝑓</m:t>
                                </m:r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pt-BR" b="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𝑛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------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------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...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ela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65735895"/>
                  </p:ext>
                </p:extLst>
              </p:nvPr>
            </p:nvGraphicFramePr>
            <p:xfrm>
              <a:off x="831850" y="2971800"/>
              <a:ext cx="7445375" cy="2992120"/>
            </p:xfrm>
            <a:graphic>
              <a:graphicData uri="http://schemas.openxmlformats.org/drawingml/2006/table">
                <a:tbl>
                  <a:tblPr firstRow="1" bandRow="1">
                    <a:tableStyleId>{21E4AEA4-8DFA-4A89-87EB-49C32662AFE0}</a:tableStyleId>
                  </a:tblPr>
                  <a:tblGrid>
                    <a:gridCol w="1016000"/>
                    <a:gridCol w="1222375"/>
                    <a:gridCol w="1397000"/>
                    <a:gridCol w="1752600"/>
                    <a:gridCol w="476250"/>
                    <a:gridCol w="1581150"/>
                  </a:tblGrid>
                  <a:tr h="3962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x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Ordem 0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Ordem 1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Ordem</a:t>
                          </a:r>
                          <a:r>
                            <a:rPr lang="pt-BR" baseline="0" dirty="0" smtClean="0">
                              <a:solidFill>
                                <a:schemeClr val="tx1"/>
                              </a:solidFill>
                            </a:rPr>
                            <a:t> 2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...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Ordem n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t="-114754" r="-631737" b="-6213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83500" t="-114754" r="-427500" b="-6213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159565" t="-114754" r="-271739" b="-6213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208014" t="-114754" r="-117770" b="-6213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...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370000" t="-114754" b="-621311"/>
                          </a:stretch>
                        </a:blip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t="-218333" r="-631737" b="-53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83500" t="-218333" r="-427500" b="-53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159565" t="-218333" r="-271739" b="-53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208014" t="-218333" r="-117770" b="-53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...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t="-313115" r="-631737" b="-4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83500" t="-313115" r="-427500" b="-4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159565" t="-313115" r="-271739" b="-4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208014" t="-313115" r="-117770" b="-4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...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...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...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...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...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...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t="-513115" r="-631737" b="-2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83500" t="-513115" r="-427500" b="-2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159565" t="-513115" r="-271739" b="-2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208014" t="-513115" r="-117770" b="-2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...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t="-623333" r="-631737" b="-12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83500" t="-623333" r="-427500" b="-12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159565" t="-623333" r="-271739" b="-12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------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...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t="-711475" r="-631737" b="-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83500" t="-711475" r="-427500" b="-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------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------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...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610223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ço Reservado para Número de Slide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3800" b="1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sz="3800" b="1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sz="3800" b="1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sz="3800" b="1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sz="3800" b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fld id="{4BE46C9A-0C4A-47FD-A2C5-B64F6AF3FD16}" type="slidenum">
              <a:rPr lang="pt-BR" sz="1600" smtClean="0"/>
              <a:pPr eaLnBrk="1" hangingPunct="1"/>
              <a:t>2</a:t>
            </a:fld>
            <a:endParaRPr lang="pt-BR" sz="1600" smtClean="0"/>
          </a:p>
        </p:txBody>
      </p:sp>
      <p:sp>
        <p:nvSpPr>
          <p:cNvPr id="7331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95300" y="1511300"/>
            <a:ext cx="8153400" cy="3806825"/>
          </a:xfrm>
        </p:spPr>
        <p:txBody>
          <a:bodyPr/>
          <a:lstStyle/>
          <a:p>
            <a:pPr eaLnBrk="1" hangingPunct="1">
              <a:spcBef>
                <a:spcPct val="0"/>
              </a:spcBef>
              <a:spcAft>
                <a:spcPts val="1200"/>
              </a:spcAft>
              <a:buClr>
                <a:srgbClr val="3333CC"/>
              </a:buClr>
              <a:defRPr/>
            </a:pPr>
            <a:r>
              <a:rPr lang="pt-BR" sz="2600" dirty="0" smtClean="0"/>
              <a:t>Interpolação Linear</a:t>
            </a:r>
          </a:p>
          <a:p>
            <a:pPr eaLnBrk="1" hangingPunct="1">
              <a:spcBef>
                <a:spcPct val="0"/>
              </a:spcBef>
              <a:spcAft>
                <a:spcPts val="1200"/>
              </a:spcAft>
              <a:buClr>
                <a:srgbClr val="3333CC"/>
              </a:buClr>
              <a:defRPr/>
            </a:pPr>
            <a:r>
              <a:rPr lang="pt-BR" sz="2600" dirty="0" smtClean="0"/>
              <a:t>Interpolação Quadrática</a:t>
            </a:r>
          </a:p>
          <a:p>
            <a:pPr eaLnBrk="1" hangingPunct="1">
              <a:spcBef>
                <a:spcPct val="0"/>
              </a:spcBef>
              <a:spcAft>
                <a:spcPts val="1200"/>
              </a:spcAft>
              <a:buClr>
                <a:srgbClr val="3333CC"/>
              </a:buClr>
              <a:defRPr/>
            </a:pPr>
            <a:r>
              <a:rPr lang="pt-BR" sz="2600" dirty="0" smtClean="0"/>
              <a:t>Interpolação de </a:t>
            </a:r>
            <a:r>
              <a:rPr lang="pt-BR" sz="2600" dirty="0" err="1" smtClean="0"/>
              <a:t>Lagrange</a:t>
            </a:r>
            <a:endParaRPr lang="pt-BR" sz="2600" dirty="0" smtClean="0"/>
          </a:p>
          <a:p>
            <a:pPr eaLnBrk="1" hangingPunct="1">
              <a:spcBef>
                <a:spcPct val="0"/>
              </a:spcBef>
              <a:spcAft>
                <a:spcPts val="1200"/>
              </a:spcAft>
              <a:buClr>
                <a:srgbClr val="3333CC"/>
              </a:buClr>
              <a:defRPr/>
            </a:pPr>
            <a:r>
              <a:rPr lang="pt-BR" sz="2600" dirty="0" smtClean="0"/>
              <a:t>Interpolação de Newton</a:t>
            </a:r>
          </a:p>
          <a:p>
            <a:pPr eaLnBrk="1" hangingPunct="1">
              <a:spcBef>
                <a:spcPct val="0"/>
              </a:spcBef>
              <a:spcAft>
                <a:spcPts val="1200"/>
              </a:spcAft>
              <a:buClr>
                <a:srgbClr val="3333CC"/>
              </a:buClr>
              <a:defRPr/>
            </a:pPr>
            <a:r>
              <a:rPr lang="pt-BR" sz="2600" dirty="0" smtClean="0"/>
              <a:t>Erros de Interpolação</a:t>
            </a:r>
          </a:p>
          <a:p>
            <a:pPr marL="0" indent="0" eaLnBrk="1" hangingPunct="1">
              <a:spcBef>
                <a:spcPct val="0"/>
              </a:spcBef>
              <a:buClr>
                <a:srgbClr val="3333CC"/>
              </a:buClr>
              <a:buFont typeface="Wingdings" pitchFamily="2" charset="2"/>
              <a:buNone/>
              <a:defRPr/>
            </a:pPr>
            <a:endParaRPr lang="pt-BR" dirty="0" smtClean="0"/>
          </a:p>
          <a:p>
            <a:pPr eaLnBrk="1" hangingPunct="1">
              <a:spcBef>
                <a:spcPct val="0"/>
              </a:spcBef>
              <a:buClr>
                <a:srgbClr val="3333CC"/>
              </a:buClr>
              <a:buSzTx/>
              <a:defRPr/>
            </a:pPr>
            <a:endParaRPr lang="pt-BR" sz="1200" b="0" dirty="0" smtClean="0"/>
          </a:p>
        </p:txBody>
      </p:sp>
      <p:sp>
        <p:nvSpPr>
          <p:cNvPr id="4100" name="Rectangle 3"/>
          <p:cNvSpPr>
            <a:spLocks noChangeArrowheads="1"/>
          </p:cNvSpPr>
          <p:nvPr/>
        </p:nvSpPr>
        <p:spPr bwMode="auto">
          <a:xfrm>
            <a:off x="1184275" y="533400"/>
            <a:ext cx="7793038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algn="just"/>
            <a:r>
              <a:rPr lang="pt-BR" sz="3700" dirty="0" smtClean="0">
                <a:solidFill>
                  <a:srgbClr val="3333CC"/>
                </a:solidFill>
              </a:rPr>
              <a:t>Roteiro</a:t>
            </a:r>
            <a:endParaRPr lang="pt-BR" sz="3700" dirty="0">
              <a:solidFill>
                <a:srgbClr val="33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1326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A71F1-9F7A-4C93-A05B-1D98558843C6}" type="slidenum">
              <a:rPr lang="pt-BR"/>
              <a:pPr/>
              <a:t>20</a:t>
            </a:fld>
            <a:endParaRPr lang="pt-BR"/>
          </a:p>
        </p:txBody>
      </p:sp>
      <p:sp>
        <p:nvSpPr>
          <p:cNvPr id="1120258" name="Rectangle 2"/>
          <p:cNvSpPr>
            <a:spLocks noChangeArrowheads="1"/>
          </p:cNvSpPr>
          <p:nvPr/>
        </p:nvSpPr>
        <p:spPr bwMode="auto">
          <a:xfrm>
            <a:off x="0" y="30241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pt-BR"/>
          </a:p>
        </p:txBody>
      </p:sp>
      <p:sp>
        <p:nvSpPr>
          <p:cNvPr id="1120259" name="Rectangle 3"/>
          <p:cNvSpPr>
            <a:spLocks noChangeArrowheads="1"/>
          </p:cNvSpPr>
          <p:nvPr/>
        </p:nvSpPr>
        <p:spPr bwMode="auto">
          <a:xfrm>
            <a:off x="0" y="30241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pt-BR"/>
          </a:p>
        </p:txBody>
      </p:sp>
      <p:sp>
        <p:nvSpPr>
          <p:cNvPr id="1120261" name="Rectangle 5"/>
          <p:cNvSpPr>
            <a:spLocks noChangeArrowheads="1"/>
          </p:cNvSpPr>
          <p:nvPr/>
        </p:nvSpPr>
        <p:spPr bwMode="auto">
          <a:xfrm>
            <a:off x="1184275" y="533400"/>
            <a:ext cx="7793038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algn="just"/>
            <a:r>
              <a:rPr lang="pt-BR" sz="3700" dirty="0" smtClean="0">
                <a:solidFill>
                  <a:srgbClr val="3333CC"/>
                </a:solidFill>
              </a:rPr>
              <a:t>Interpolação </a:t>
            </a:r>
            <a:r>
              <a:rPr lang="pt-BR" sz="3700" dirty="0">
                <a:solidFill>
                  <a:srgbClr val="3333CC"/>
                </a:solidFill>
              </a:rPr>
              <a:t>de Newton com D</a:t>
            </a:r>
            <a:r>
              <a:rPr lang="pt-BR" sz="3700" dirty="0" smtClean="0">
                <a:solidFill>
                  <a:srgbClr val="3333CC"/>
                </a:solidFill>
              </a:rPr>
              <a:t>iferenças </a:t>
            </a:r>
            <a:r>
              <a:rPr lang="pt-BR" sz="3700" dirty="0">
                <a:solidFill>
                  <a:srgbClr val="3333CC"/>
                </a:solidFill>
              </a:rPr>
              <a:t>D</a:t>
            </a:r>
            <a:r>
              <a:rPr lang="pt-BR" sz="3700" dirty="0" smtClean="0">
                <a:solidFill>
                  <a:srgbClr val="3333CC"/>
                </a:solidFill>
              </a:rPr>
              <a:t>ivididas IV</a:t>
            </a:r>
            <a:endParaRPr lang="pt-BR" sz="3700" dirty="0">
              <a:solidFill>
                <a:srgbClr val="3333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0262" name="Rectangle 6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94506" y="1506538"/>
                <a:ext cx="8154988" cy="4649787"/>
              </a:xfrm>
            </p:spPr>
            <p:txBody>
              <a:bodyPr/>
              <a:lstStyle/>
              <a:p>
                <a:pPr>
                  <a:spcAft>
                    <a:spcPts val="1200"/>
                  </a:spcAft>
                </a:pPr>
                <a:r>
                  <a:rPr lang="pt-BR" dirty="0" smtClean="0">
                    <a:solidFill>
                      <a:schemeClr val="bg1">
                        <a:lumMod val="50000"/>
                      </a:schemeClr>
                    </a:solidFill>
                  </a:rPr>
                  <a:t>Exemplo 04</a:t>
                </a:r>
                <a:r>
                  <a:rPr lang="pt-BR" dirty="0" smtClean="0"/>
                  <a:t>: Determinar </a:t>
                </a:r>
                <a:r>
                  <a:rPr lang="pt-BR" dirty="0"/>
                  <a:t>o polinômio interpolador de Newton de </a:t>
                </a:r>
                <a:r>
                  <a:rPr lang="pt-BR" dirty="0">
                    <a:solidFill>
                      <a:srgbClr val="FF6600"/>
                    </a:solidFill>
                  </a:rPr>
                  <a:t>segundo grau</a:t>
                </a:r>
                <a:r>
                  <a:rPr lang="pt-BR" dirty="0">
                    <a:solidFill>
                      <a:srgbClr val="0033CC"/>
                    </a:solidFill>
                  </a:rPr>
                  <a:t> </a:t>
                </a:r>
                <a:r>
                  <a:rPr lang="pt-BR" dirty="0"/>
                  <a:t>(</a:t>
                </a:r>
                <a:r>
                  <a:rPr lang="pt-BR" dirty="0">
                    <a:solidFill>
                      <a:srgbClr val="FF6600"/>
                    </a:solidFill>
                  </a:rPr>
                  <a:t>3 pontos</a:t>
                </a:r>
                <a:r>
                  <a:rPr lang="pt-BR" dirty="0"/>
                  <a:t>) para a função conhecida pelos pontos</a:t>
                </a:r>
                <a:r>
                  <a:rPr lang="pt-BR" dirty="0">
                    <a:solidFill>
                      <a:srgbClr val="0033CC"/>
                    </a:solidFill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𝟏</m:t>
                        </m:r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;</m:t>
                        </m:r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𝟐</m:t>
                        </m:r>
                      </m:e>
                    </m:d>
                    <m:r>
                      <a:rPr lang="pt-BR" i="1">
                        <a:solidFill>
                          <a:srgbClr val="0033CC"/>
                        </a:solidFill>
                        <a:latin typeface="Cambria Math"/>
                      </a:rPr>
                      <m:t>,</m:t>
                    </m:r>
                    <m:d>
                      <m:dPr>
                        <m:ctrlP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𝟎</m:t>
                        </m:r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;</m:t>
                        </m:r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𝟏</m:t>
                        </m:r>
                      </m:e>
                    </m:d>
                    <m:r>
                      <a:rPr lang="pt-BR" i="1">
                        <a:solidFill>
                          <a:srgbClr val="0033CC"/>
                        </a:solidFill>
                        <a:latin typeface="Cambria Math"/>
                      </a:rPr>
                      <m:t>,</m:t>
                    </m:r>
                    <m:d>
                      <m:dPr>
                        <m:ctrlP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𝟏</m:t>
                        </m:r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;</m:t>
                        </m:r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𝟐</m:t>
                        </m:r>
                      </m:e>
                    </m:d>
                    <m:r>
                      <a:rPr lang="pt-BR" i="1">
                        <a:solidFill>
                          <a:srgbClr val="0033CC"/>
                        </a:solidFill>
                        <a:latin typeface="Cambria Math"/>
                      </a:rPr>
                      <m:t>,</m:t>
                    </m:r>
                    <m:d>
                      <m:dPr>
                        <m:ctrlP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𝟐</m:t>
                        </m:r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;</m:t>
                        </m:r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𝟓</m:t>
                        </m:r>
                      </m:e>
                    </m:d>
                    <m:r>
                      <a:rPr lang="pt-BR" i="1">
                        <a:solidFill>
                          <a:srgbClr val="0033CC"/>
                        </a:solidFill>
                        <a:latin typeface="Cambria Math"/>
                      </a:rPr>
                      <m:t>,</m:t>
                    </m:r>
                    <m:d>
                      <m:dPr>
                        <m:ctrlP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𝟑</m:t>
                        </m:r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;</m:t>
                        </m:r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𝟏𝟎</m:t>
                        </m:r>
                      </m:e>
                    </m:d>
                  </m:oMath>
                </a14:m>
                <a:r>
                  <a:rPr lang="pt-BR" dirty="0"/>
                  <a:t>. </a:t>
                </a:r>
                <a:endParaRPr lang="pt-BR" dirty="0" smtClean="0"/>
              </a:p>
              <a:p>
                <a:pPr lvl="1">
                  <a:spcAft>
                    <a:spcPts val="1000"/>
                  </a:spcAft>
                </a:pPr>
                <a:r>
                  <a:rPr lang="pt-BR" sz="2600" dirty="0" smtClean="0"/>
                  <a:t>Solução:</a:t>
                </a:r>
              </a:p>
              <a:p>
                <a:pPr lvl="2">
                  <a:spcAft>
                    <a:spcPts val="800"/>
                  </a:spcAft>
                </a:pPr>
                <a:r>
                  <a:rPr lang="pt-BR" sz="2400" dirty="0" smtClean="0"/>
                  <a:t>O </a:t>
                </a:r>
                <a:r>
                  <a:rPr lang="pt-BR" sz="2400" dirty="0"/>
                  <a:t>polinômio interpolador será da forma</a:t>
                </a:r>
                <a:r>
                  <a:rPr lang="pt-BR" sz="2400" dirty="0" smtClean="0"/>
                  <a:t>:</a:t>
                </a:r>
              </a:p>
              <a:p>
                <a:pPr marL="1169987" lvl="2" indent="0">
                  <a:spcAft>
                    <a:spcPts val="8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24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4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𝑷</m:t>
                          </m:r>
                        </m:e>
                        <m:sub>
                          <m:r>
                            <a:rPr lang="pt-BR" sz="2400" b="1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𝟐</m:t>
                          </m:r>
                        </m:sub>
                      </m:sSub>
                      <m:d>
                        <m:dPr>
                          <m:ctrlPr>
                            <a:rPr lang="pt-BR" sz="24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4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pt-BR" sz="2400" i="1">
                          <a:solidFill>
                            <a:srgbClr val="0033CC"/>
                          </a:solidFill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pt-BR" sz="24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4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𝒂</m:t>
                          </m:r>
                        </m:e>
                        <m:sub>
                          <m:r>
                            <a:rPr lang="pt-BR" sz="24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𝟎</m:t>
                          </m:r>
                        </m:sub>
                      </m:sSub>
                      <m:r>
                        <a:rPr lang="pt-BR" sz="2400" i="1">
                          <a:solidFill>
                            <a:srgbClr val="0033CC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pt-BR" sz="24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4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𝒂</m:t>
                          </m:r>
                        </m:e>
                        <m:sub>
                          <m:r>
                            <a:rPr lang="pt-BR" sz="24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𝟏</m:t>
                          </m:r>
                        </m:sub>
                      </m:sSub>
                      <m:d>
                        <m:dPr>
                          <m:ctrlPr>
                            <a:rPr lang="pt-BR" sz="24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4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pt-BR" sz="24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pt-BR" sz="24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4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4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𝟎</m:t>
                              </m:r>
                            </m:sub>
                          </m:sSub>
                        </m:e>
                      </m:d>
                      <m:r>
                        <a:rPr lang="pt-BR" sz="2400" i="1">
                          <a:solidFill>
                            <a:srgbClr val="0033CC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pt-BR" sz="24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4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𝒂</m:t>
                          </m:r>
                        </m:e>
                        <m:sub>
                          <m:r>
                            <a:rPr lang="pt-BR" sz="24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𝟐</m:t>
                          </m:r>
                        </m:sub>
                      </m:sSub>
                      <m:d>
                        <m:dPr>
                          <m:ctrlPr>
                            <a:rPr lang="pt-BR" sz="24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4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pt-BR" sz="24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pt-BR" sz="24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4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4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𝟎</m:t>
                              </m:r>
                            </m:sub>
                          </m:sSub>
                        </m:e>
                      </m:d>
                      <m:d>
                        <m:dPr>
                          <m:ctrlPr>
                            <a:rPr lang="pt-BR" sz="24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4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pt-BR" sz="24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pt-BR" sz="24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4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4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𝟏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pt-BR" sz="2400" dirty="0" smtClean="0"/>
              </a:p>
              <a:p>
                <a:pPr lvl="2">
                  <a:spcAft>
                    <a:spcPts val="800"/>
                  </a:spcAft>
                </a:pPr>
                <a:r>
                  <a:rPr lang="pt-BR" sz="2400" dirty="0" smtClean="0"/>
                  <a:t>E para determinação do mesmo, </a:t>
                </a:r>
                <a:r>
                  <a:rPr lang="pt-BR" sz="2400" dirty="0"/>
                  <a:t>calcula-se os coeficientes desejados.</a:t>
                </a:r>
              </a:p>
              <a:p>
                <a:pPr marL="1169987" lvl="2" indent="0">
                  <a:buNone/>
                </a:pPr>
                <a:endParaRPr lang="pt-BR" dirty="0"/>
              </a:p>
              <a:p>
                <a:pPr lvl="1"/>
                <a:endParaRPr lang="pt-BR" dirty="0" smtClean="0"/>
              </a:p>
              <a:p>
                <a:pPr marL="627062" lvl="1" indent="0">
                  <a:buNone/>
                </a:pPr>
                <a:endParaRPr lang="pt-BR" dirty="0"/>
              </a:p>
            </p:txBody>
          </p:sp>
        </mc:Choice>
        <mc:Fallback xmlns="">
          <p:sp>
            <p:nvSpPr>
              <p:cNvPr id="1120262" name="Rectangle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94506" y="1506538"/>
                <a:ext cx="8154988" cy="4649787"/>
              </a:xfrm>
              <a:blipFill rotWithShape="1">
                <a:blip r:embed="rId3"/>
                <a:stretch>
                  <a:fillRect l="-673" t="-1311" r="-1570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96577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75D57-34E4-453C-A782-A723CE413FC9}" type="slidenum">
              <a:rPr lang="pt-BR"/>
              <a:pPr/>
              <a:t>21</a:t>
            </a:fld>
            <a:endParaRPr lang="pt-BR"/>
          </a:p>
        </p:txBody>
      </p:sp>
      <p:sp>
        <p:nvSpPr>
          <p:cNvPr id="1120258" name="Rectangle 2"/>
          <p:cNvSpPr>
            <a:spLocks noChangeArrowheads="1"/>
          </p:cNvSpPr>
          <p:nvPr/>
        </p:nvSpPr>
        <p:spPr bwMode="auto">
          <a:xfrm>
            <a:off x="0" y="30241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pt-BR"/>
          </a:p>
        </p:txBody>
      </p:sp>
      <p:sp>
        <p:nvSpPr>
          <p:cNvPr id="1120259" name="Rectangle 3"/>
          <p:cNvSpPr>
            <a:spLocks noChangeArrowheads="1"/>
          </p:cNvSpPr>
          <p:nvPr/>
        </p:nvSpPr>
        <p:spPr bwMode="auto">
          <a:xfrm>
            <a:off x="0" y="30241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pt-BR"/>
          </a:p>
        </p:txBody>
      </p:sp>
      <p:sp>
        <p:nvSpPr>
          <p:cNvPr id="1120261" name="Rectangle 5"/>
          <p:cNvSpPr>
            <a:spLocks noChangeArrowheads="1"/>
          </p:cNvSpPr>
          <p:nvPr/>
        </p:nvSpPr>
        <p:spPr bwMode="auto">
          <a:xfrm>
            <a:off x="1184275" y="533400"/>
            <a:ext cx="7793038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algn="just"/>
            <a:r>
              <a:rPr lang="pt-BR" sz="3700" dirty="0" smtClean="0">
                <a:solidFill>
                  <a:srgbClr val="3333CC"/>
                </a:solidFill>
              </a:rPr>
              <a:t>Interpolação </a:t>
            </a:r>
            <a:r>
              <a:rPr lang="pt-BR" sz="3700" dirty="0">
                <a:solidFill>
                  <a:srgbClr val="3333CC"/>
                </a:solidFill>
              </a:rPr>
              <a:t>de Newton com D</a:t>
            </a:r>
            <a:r>
              <a:rPr lang="pt-BR" sz="3700" dirty="0" smtClean="0">
                <a:solidFill>
                  <a:srgbClr val="3333CC"/>
                </a:solidFill>
              </a:rPr>
              <a:t>iferenças </a:t>
            </a:r>
            <a:r>
              <a:rPr lang="pt-BR" sz="3700" dirty="0">
                <a:solidFill>
                  <a:srgbClr val="3333CC"/>
                </a:solidFill>
              </a:rPr>
              <a:t>D</a:t>
            </a:r>
            <a:r>
              <a:rPr lang="pt-BR" sz="3700" dirty="0" smtClean="0">
                <a:solidFill>
                  <a:srgbClr val="3333CC"/>
                </a:solidFill>
              </a:rPr>
              <a:t>ivididas V</a:t>
            </a:r>
            <a:endParaRPr lang="pt-BR" sz="3700" dirty="0">
              <a:solidFill>
                <a:srgbClr val="3333CC"/>
              </a:solidFill>
            </a:endParaRPr>
          </a:p>
        </p:txBody>
      </p:sp>
      <p:sp>
        <p:nvSpPr>
          <p:cNvPr id="1120262" name="Rectangle 6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endParaRPr lang="pt-BR" sz="1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e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65409564"/>
                  </p:ext>
                </p:extLst>
              </p:nvPr>
            </p:nvGraphicFramePr>
            <p:xfrm>
              <a:off x="735012" y="1590675"/>
              <a:ext cx="8037513" cy="2250440"/>
            </p:xfrm>
            <a:graphic>
              <a:graphicData uri="http://schemas.openxmlformats.org/drawingml/2006/table">
                <a:tbl>
                  <a:tblPr firstRow="1" bandRow="1">
                    <a:tableStyleId>{21E4AEA4-8DFA-4A89-87EB-49C32662AFE0}</a:tableStyleId>
                  </a:tblPr>
                  <a:tblGrid>
                    <a:gridCol w="444812"/>
                    <a:gridCol w="444812"/>
                    <a:gridCol w="1175714"/>
                    <a:gridCol w="1190625"/>
                    <a:gridCol w="1266825"/>
                    <a:gridCol w="1552575"/>
                    <a:gridCol w="1962150"/>
                  </a:tblGrid>
                  <a:tr h="3962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t-BR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pt-BR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𝒊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Ordem 0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Ordem 1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Ordem</a:t>
                          </a:r>
                          <a:r>
                            <a:rPr lang="pt-BR" baseline="0" dirty="0" smtClean="0">
                              <a:solidFill>
                                <a:schemeClr val="tx1"/>
                              </a:solidFill>
                            </a:rPr>
                            <a:t> 2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Ordem</a:t>
                          </a:r>
                          <a:r>
                            <a:rPr lang="pt-BR" baseline="0" dirty="0" smtClean="0">
                              <a:solidFill>
                                <a:schemeClr val="tx1"/>
                              </a:solidFill>
                            </a:rPr>
                            <a:t> 3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Ordem 4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t-BR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t-BR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𝑓</m:t>
                                </m:r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pt-BR" b="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0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𝑓</m:t>
                                </m:r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pt-BR" b="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0</m:t>
                                        </m:r>
                                      </m:sub>
                                    </m:s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𝑓</m:t>
                                </m:r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pt-BR" b="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0</m:t>
                                        </m:r>
                                      </m:sub>
                                    </m:s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𝑓</m:t>
                                </m:r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pt-BR" b="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0</m:t>
                                        </m:r>
                                      </m:sub>
                                    </m:s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3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𝑓</m:t>
                                </m:r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pt-BR" b="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0</m:t>
                                        </m:r>
                                      </m:sub>
                                    </m:s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,</m:t>
                                        </m:r>
                                        <m:sSub>
                                          <m:sSubPr>
                                            <m:ctrlPr>
                                              <a:rPr lang="pt-BR" b="0" i="1" smtClean="0">
                                                <a:latin typeface="Cambria Math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pt-BR" b="0" i="1" smtClean="0">
                                                <a:latin typeface="Cambria Math"/>
                                              </a:rPr>
                                              <m:t>𝑥</m:t>
                                            </m:r>
                                          </m:e>
                                          <m:sub>
                                            <m:r>
                                              <a:rPr lang="pt-BR" b="0" i="1" smtClean="0">
                                                <a:latin typeface="Cambria Math"/>
                                              </a:rPr>
                                              <m:t>3</m:t>
                                            </m:r>
                                          </m:sub>
                                        </m:s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,</m:t>
                                        </m:r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4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t-BR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t-BR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𝑓</m:t>
                                </m:r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pt-BR" b="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𝑓</m:t>
                                </m:r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pt-BR" b="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𝑓</m:t>
                                </m:r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pt-BR" b="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3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𝑓</m:t>
                                </m:r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pt-BR" b="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4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t-BR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t-BR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𝑓</m:t>
                                </m:r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pt-BR" b="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𝑓</m:t>
                                </m:r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pt-BR" b="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3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𝑓</m:t>
                                </m:r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pt-BR" b="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3</m:t>
                                        </m:r>
                                      </m:sub>
                                    </m:s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4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t-BR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t-BR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𝑓</m:t>
                                </m:r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pt-BR" b="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3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𝑓</m:t>
                                </m:r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pt-BR" b="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3</m:t>
                                        </m:r>
                                      </m:sub>
                                    </m:s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4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------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t-BR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4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t-BR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4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𝑓</m:t>
                                </m:r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pt-BR" b="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4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------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------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e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65409564"/>
                  </p:ext>
                </p:extLst>
              </p:nvPr>
            </p:nvGraphicFramePr>
            <p:xfrm>
              <a:off x="735012" y="1590675"/>
              <a:ext cx="8037513" cy="2250440"/>
            </p:xfrm>
            <a:graphic>
              <a:graphicData uri="http://schemas.openxmlformats.org/drawingml/2006/table">
                <a:tbl>
                  <a:tblPr firstRow="1" bandRow="1">
                    <a:tableStyleId>{21E4AEA4-8DFA-4A89-87EB-49C32662AFE0}</a:tableStyleId>
                  </a:tblPr>
                  <a:tblGrid>
                    <a:gridCol w="444812"/>
                    <a:gridCol w="444812"/>
                    <a:gridCol w="1175714"/>
                    <a:gridCol w="1190625"/>
                    <a:gridCol w="1266825"/>
                    <a:gridCol w="1552575"/>
                    <a:gridCol w="1962150"/>
                  </a:tblGrid>
                  <a:tr h="396240"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1370" t="-7692" r="-1706849" b="-49076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101370" t="-7692" r="-1606849" b="-49076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Ordem 0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Ordem 1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Ordem</a:t>
                          </a:r>
                          <a:r>
                            <a:rPr lang="pt-BR" baseline="0" dirty="0" smtClean="0">
                              <a:solidFill>
                                <a:schemeClr val="tx1"/>
                              </a:solidFill>
                            </a:rPr>
                            <a:t> 2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Ordem</a:t>
                          </a:r>
                          <a:r>
                            <a:rPr lang="pt-BR" baseline="0" dirty="0" smtClean="0">
                              <a:solidFill>
                                <a:schemeClr val="tx1"/>
                              </a:solidFill>
                            </a:rPr>
                            <a:t> 3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Ordem 4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1370" t="-114754" r="-1706849" b="-4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101370" t="-114754" r="-1606849" b="-4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76166" t="-114754" r="-507772" b="-4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174359" t="-114754" r="-402564" b="-4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257212" t="-114754" r="-277404" b="-4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292520" t="-114754" r="-127165" b="-4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309627" t="-114754" r="-311" b="-422951"/>
                          </a:stretch>
                        </a:blip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1370" t="-214754" r="-1706849" b="-3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101370" t="-214754" r="-1606849" b="-3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76166" t="-214754" r="-507772" b="-3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174359" t="-214754" r="-402564" b="-3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257212" t="-214754" r="-277404" b="-3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292520" t="-214754" r="-127165" b="-3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1370" t="-320000" r="-1706849" b="-228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101370" t="-320000" r="-1606849" b="-228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76166" t="-320000" r="-507772" b="-228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174359" t="-320000" r="-402564" b="-228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257212" t="-320000" r="-277404" b="-228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1370" t="-413115" r="-1706849" b="-1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101370" t="-413115" r="-1606849" b="-1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76166" t="-413115" r="-507772" b="-1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174359" t="-413115" r="-402564" b="-1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------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1370" t="-513115" r="-1706849" b="-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101370" t="-513115" r="-1606849" b="-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76166" t="-513115" r="-507772" b="-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------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------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Tabela 9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50495349"/>
                  </p:ext>
                </p:extLst>
              </p:nvPr>
            </p:nvGraphicFramePr>
            <p:xfrm>
              <a:off x="705643" y="4124325"/>
              <a:ext cx="8037513" cy="2250440"/>
            </p:xfrm>
            <a:graphic>
              <a:graphicData uri="http://schemas.openxmlformats.org/drawingml/2006/table">
                <a:tbl>
                  <a:tblPr firstRow="1" bandRow="1">
                    <a:tableStyleId>{21E4AEA4-8DFA-4A89-87EB-49C32662AFE0}</a:tableStyleId>
                  </a:tblPr>
                  <a:tblGrid>
                    <a:gridCol w="444812"/>
                    <a:gridCol w="444812"/>
                    <a:gridCol w="1175714"/>
                    <a:gridCol w="1190625"/>
                    <a:gridCol w="1266825"/>
                    <a:gridCol w="1552575"/>
                    <a:gridCol w="1962150"/>
                  </a:tblGrid>
                  <a:tr h="3962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t-BR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pt-BR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𝒊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Ordem 0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Ordem 1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Ordem</a:t>
                          </a:r>
                          <a:r>
                            <a:rPr lang="pt-BR" baseline="0" dirty="0" smtClean="0">
                              <a:solidFill>
                                <a:schemeClr val="tx1"/>
                              </a:solidFill>
                            </a:rPr>
                            <a:t> 2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Ordem</a:t>
                          </a:r>
                          <a:r>
                            <a:rPr lang="pt-BR" baseline="0" dirty="0" smtClean="0">
                              <a:solidFill>
                                <a:schemeClr val="tx1"/>
                              </a:solidFill>
                            </a:rPr>
                            <a:t> 3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Ordem 4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t-BR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−1</m:t>
                                </m:r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2</m:t>
                                </m:r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−1</m:t>
                                </m:r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t-BR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t-BR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i="1" smtClean="0">
                                    <a:latin typeface="Cambria Math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2</m:t>
                                </m:r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3</m:t>
                                </m:r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t-BR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i="1" smtClean="0">
                                    <a:latin typeface="Cambria Math"/>
                                  </a:rPr>
                                  <m:t>2</m:t>
                                </m:r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5</m:t>
                                </m:r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5</m:t>
                                </m:r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------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t-BR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4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i="1" smtClean="0">
                                    <a:latin typeface="Cambria Math"/>
                                  </a:rPr>
                                  <m:t>3</m:t>
                                </m:r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10</m:t>
                                </m:r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------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------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Tabela 9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50495349"/>
                  </p:ext>
                </p:extLst>
              </p:nvPr>
            </p:nvGraphicFramePr>
            <p:xfrm>
              <a:off x="705643" y="4124325"/>
              <a:ext cx="8037513" cy="2250440"/>
            </p:xfrm>
            <a:graphic>
              <a:graphicData uri="http://schemas.openxmlformats.org/drawingml/2006/table">
                <a:tbl>
                  <a:tblPr firstRow="1" bandRow="1">
                    <a:tableStyleId>{21E4AEA4-8DFA-4A89-87EB-49C32662AFE0}</a:tableStyleId>
                  </a:tblPr>
                  <a:tblGrid>
                    <a:gridCol w="444812"/>
                    <a:gridCol w="444812"/>
                    <a:gridCol w="1175714"/>
                    <a:gridCol w="1190625"/>
                    <a:gridCol w="1266825"/>
                    <a:gridCol w="1552575"/>
                    <a:gridCol w="1962150"/>
                  </a:tblGrid>
                  <a:tr h="396240"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1370" t="-7692" r="-1706849" b="-49076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101370" t="-7692" r="-1606849" b="-49076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Ordem 0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Ordem 1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Ordem</a:t>
                          </a:r>
                          <a:r>
                            <a:rPr lang="pt-BR" baseline="0" dirty="0" smtClean="0">
                              <a:solidFill>
                                <a:schemeClr val="tx1"/>
                              </a:solidFill>
                            </a:rPr>
                            <a:t> 2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Ordem</a:t>
                          </a:r>
                          <a:r>
                            <a:rPr lang="pt-BR" baseline="0" dirty="0" smtClean="0">
                              <a:solidFill>
                                <a:schemeClr val="tx1"/>
                              </a:solidFill>
                            </a:rPr>
                            <a:t> 3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Ordem 4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1370" t="-114754" r="-1706849" b="-4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101370" t="-114754" r="-1606849" b="-4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76166" t="-114754" r="-507772" b="-4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174359" t="-114754" r="-402564" b="-4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257212" t="-114754" r="-277404" b="-4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292520" t="-114754" r="-127165" b="-4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309627" t="-114754" r="-311" b="-422951"/>
                          </a:stretch>
                        </a:blip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1370" t="-214754" r="-1706849" b="-3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101370" t="-214754" r="-1606849" b="-3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76166" t="-214754" r="-507772" b="-3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174359" t="-214754" r="-402564" b="-3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257212" t="-214754" r="-277404" b="-3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292520" t="-214754" r="-127165" b="-3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1370" t="-320000" r="-1706849" b="-228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101370" t="-320000" r="-1606849" b="-228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76166" t="-320000" r="-507772" b="-228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174359" t="-320000" r="-402564" b="-228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257212" t="-320000" r="-277404" b="-228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1370" t="-413115" r="-1706849" b="-1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101370" t="-413115" r="-1606849" b="-1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76166" t="-413115" r="-507772" b="-1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174359" t="-413115" r="-402564" b="-1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------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1370" t="-513115" r="-1706849" b="-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101370" t="-513115" r="-1606849" b="-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76166" t="-513115" r="-507772" b="-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------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------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608882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75D57-34E4-453C-A782-A723CE413FC9}" type="slidenum">
              <a:rPr lang="pt-BR"/>
              <a:pPr/>
              <a:t>22</a:t>
            </a:fld>
            <a:endParaRPr lang="pt-BR"/>
          </a:p>
        </p:txBody>
      </p:sp>
      <p:sp>
        <p:nvSpPr>
          <p:cNvPr id="1120258" name="Rectangle 2"/>
          <p:cNvSpPr>
            <a:spLocks noChangeArrowheads="1"/>
          </p:cNvSpPr>
          <p:nvPr/>
        </p:nvSpPr>
        <p:spPr bwMode="auto">
          <a:xfrm>
            <a:off x="0" y="30241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pt-BR"/>
          </a:p>
        </p:txBody>
      </p:sp>
      <p:sp>
        <p:nvSpPr>
          <p:cNvPr id="1120259" name="Rectangle 3"/>
          <p:cNvSpPr>
            <a:spLocks noChangeArrowheads="1"/>
          </p:cNvSpPr>
          <p:nvPr/>
        </p:nvSpPr>
        <p:spPr bwMode="auto">
          <a:xfrm>
            <a:off x="0" y="30241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pt-BR"/>
          </a:p>
        </p:txBody>
      </p:sp>
      <p:sp>
        <p:nvSpPr>
          <p:cNvPr id="1120261" name="Rectangle 5"/>
          <p:cNvSpPr>
            <a:spLocks noChangeArrowheads="1"/>
          </p:cNvSpPr>
          <p:nvPr/>
        </p:nvSpPr>
        <p:spPr bwMode="auto">
          <a:xfrm>
            <a:off x="1184275" y="533400"/>
            <a:ext cx="7793038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algn="just"/>
            <a:r>
              <a:rPr lang="pt-BR" sz="3700" dirty="0" smtClean="0">
                <a:solidFill>
                  <a:srgbClr val="3333CC"/>
                </a:solidFill>
              </a:rPr>
              <a:t>Interpolação de Newton com </a:t>
            </a:r>
            <a:r>
              <a:rPr lang="pt-BR" sz="3700" dirty="0">
                <a:solidFill>
                  <a:srgbClr val="3333CC"/>
                </a:solidFill>
              </a:rPr>
              <a:t>D</a:t>
            </a:r>
            <a:r>
              <a:rPr lang="pt-BR" sz="3700" dirty="0" smtClean="0">
                <a:solidFill>
                  <a:srgbClr val="3333CC"/>
                </a:solidFill>
              </a:rPr>
              <a:t>iferenças </a:t>
            </a:r>
            <a:r>
              <a:rPr lang="pt-BR" sz="3700" dirty="0">
                <a:solidFill>
                  <a:srgbClr val="3333CC"/>
                </a:solidFill>
              </a:rPr>
              <a:t>D</a:t>
            </a:r>
            <a:r>
              <a:rPr lang="pt-BR" sz="3700" dirty="0" smtClean="0">
                <a:solidFill>
                  <a:srgbClr val="3333CC"/>
                </a:solidFill>
              </a:rPr>
              <a:t>ivididas VI</a:t>
            </a:r>
            <a:endParaRPr lang="pt-BR" sz="3700" dirty="0">
              <a:solidFill>
                <a:srgbClr val="3333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0262" name="Rectangle 6"/>
              <p:cNvSpPr>
                <a:spLocks noGrp="1" noChangeArrowheads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>
                  <a:spcAft>
                    <a:spcPts val="1200"/>
                  </a:spcAft>
                </a:pPr>
                <a:r>
                  <a:rPr lang="pt-BR" dirty="0" smtClean="0">
                    <a:effectLst/>
                    <a:latin typeface="+mj-lt"/>
                  </a:rPr>
                  <a:t>Completando-se a tabela, os valores dos coeficientes agora são conhecidos,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BR" i="1" smtClean="0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</m:ctrlPr>
                      </m:sSubPr>
                      <m:e>
                        <m:r>
                          <a:rPr lang="pt-BR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  <m:t>𝒂</m:t>
                        </m:r>
                      </m:e>
                      <m:sub>
                        <m:r>
                          <a:rPr lang="pt-BR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  <m:t>𝟎</m:t>
                        </m:r>
                      </m:sub>
                    </m:sSub>
                    <m:r>
                      <a:rPr lang="pt-BR" i="1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=</m:t>
                    </m:r>
                    <m:r>
                      <a:rPr lang="pt-BR" i="1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𝟐</m:t>
                    </m:r>
                    <m:r>
                      <a:rPr lang="pt-BR" i="1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,</m:t>
                    </m:r>
                    <m:sSub>
                      <m:sSubPr>
                        <m:ctrlPr>
                          <a:rPr lang="pt-BR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</m:ctrlPr>
                      </m:sSubPr>
                      <m:e>
                        <m:r>
                          <a:rPr lang="pt-BR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  <m:t>𝒂</m:t>
                        </m:r>
                      </m:e>
                      <m:sub>
                        <m:r>
                          <a:rPr lang="pt-BR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  <m:t>𝟏</m:t>
                        </m:r>
                      </m:sub>
                    </m:sSub>
                    <m:r>
                      <a:rPr lang="pt-BR" i="1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=−</m:t>
                    </m:r>
                    <m:r>
                      <a:rPr lang="pt-BR" i="1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𝟏</m:t>
                    </m:r>
                    <m:r>
                      <a:rPr lang="pt-BR" i="1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,</m:t>
                    </m:r>
                    <m:sSub>
                      <m:sSubPr>
                        <m:ctrlPr>
                          <a:rPr lang="pt-BR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</m:ctrlPr>
                      </m:sSubPr>
                      <m:e>
                        <m:r>
                          <a:rPr lang="pt-BR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  <m:t>𝒂</m:t>
                        </m:r>
                      </m:e>
                      <m:sub>
                        <m:r>
                          <a:rPr lang="pt-BR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  <m:t>𝟐</m:t>
                        </m:r>
                      </m:sub>
                    </m:sSub>
                    <m:r>
                      <a:rPr lang="pt-BR" i="1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=</m:t>
                    </m:r>
                    <m:r>
                      <a:rPr lang="pt-BR" i="1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𝟏</m:t>
                    </m:r>
                  </m:oMath>
                </a14:m>
                <a:r>
                  <a:rPr lang="pt-BR" i="1" dirty="0" smtClean="0">
                    <a:effectLst/>
                    <a:latin typeface="+mj-lt"/>
                  </a:rPr>
                  <a:t>, </a:t>
                </a:r>
                <a:r>
                  <a:rPr lang="pt-BR" dirty="0" smtClean="0">
                    <a:effectLst/>
                    <a:latin typeface="+mj-lt"/>
                  </a:rPr>
                  <a:t>e então substitui-se na fórmula do polinômio interpolador.</a:t>
                </a:r>
                <a:endParaRPr lang="pt-BR" sz="2600" i="1" dirty="0" smtClean="0">
                  <a:solidFill>
                    <a:srgbClr val="0033CC"/>
                  </a:solidFill>
                  <a:latin typeface="Cambria Math"/>
                </a:endParaRPr>
              </a:p>
              <a:p>
                <a:pPr marL="0" indent="0">
                  <a:spcAft>
                    <a:spcPts val="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2600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6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𝑷</m:t>
                          </m:r>
                        </m:e>
                        <m:sub>
                          <m:r>
                            <a:rPr lang="pt-BR" sz="2600" b="1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𝟐</m:t>
                          </m:r>
                        </m:sub>
                      </m:sSub>
                      <m:d>
                        <m:dPr>
                          <m:ctrlPr>
                            <a:rPr lang="pt-BR" sz="26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6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pt-BR" sz="2600" i="1">
                          <a:solidFill>
                            <a:srgbClr val="0033CC"/>
                          </a:solidFill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pt-BR" sz="26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6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𝒂</m:t>
                          </m:r>
                        </m:e>
                        <m:sub>
                          <m:r>
                            <a:rPr lang="pt-BR" sz="26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𝟎</m:t>
                          </m:r>
                        </m:sub>
                      </m:sSub>
                      <m:r>
                        <a:rPr lang="pt-BR" sz="2600" i="1">
                          <a:solidFill>
                            <a:srgbClr val="0033CC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pt-BR" sz="26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6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𝒂</m:t>
                          </m:r>
                        </m:e>
                        <m:sub>
                          <m:r>
                            <a:rPr lang="pt-BR" sz="26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𝟏</m:t>
                          </m:r>
                        </m:sub>
                      </m:sSub>
                      <m:d>
                        <m:dPr>
                          <m:ctrlPr>
                            <a:rPr lang="pt-BR" sz="26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6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pt-BR" sz="26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pt-BR" sz="26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6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6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𝟎</m:t>
                              </m:r>
                            </m:sub>
                          </m:sSub>
                        </m:e>
                      </m:d>
                      <m:r>
                        <a:rPr lang="pt-BR" sz="2600" i="1">
                          <a:solidFill>
                            <a:srgbClr val="0033CC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pt-BR" sz="26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6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𝒂</m:t>
                          </m:r>
                        </m:e>
                        <m:sub>
                          <m:r>
                            <a:rPr lang="pt-BR" sz="26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𝟐</m:t>
                          </m:r>
                        </m:sub>
                      </m:sSub>
                      <m:d>
                        <m:dPr>
                          <m:ctrlPr>
                            <a:rPr lang="pt-BR" sz="26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6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pt-BR" sz="26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pt-BR" sz="26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6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6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𝟎</m:t>
                              </m:r>
                            </m:sub>
                          </m:sSub>
                        </m:e>
                      </m:d>
                      <m:d>
                        <m:dPr>
                          <m:ctrlPr>
                            <a:rPr lang="pt-BR" sz="26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6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pt-BR" sz="26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pt-BR" sz="26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6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6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𝟏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pt-BR" sz="2600" dirty="0">
                  <a:solidFill>
                    <a:srgbClr val="0033CC"/>
                  </a:solidFill>
                </a:endParaRPr>
              </a:p>
              <a:p>
                <a:pPr marL="627062" lvl="1" indent="0">
                  <a:spcAft>
                    <a:spcPts val="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26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6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𝑷</m:t>
                          </m:r>
                        </m:e>
                        <m:sub>
                          <m:r>
                            <a:rPr lang="pt-BR" sz="2600" b="1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𝟐</m:t>
                          </m:r>
                        </m:sub>
                      </m:sSub>
                      <m:d>
                        <m:dPr>
                          <m:ctrlPr>
                            <a:rPr lang="pt-BR" sz="26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6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pt-BR" sz="2600" i="1">
                          <a:solidFill>
                            <a:srgbClr val="0033CC"/>
                          </a:solidFill>
                          <a:latin typeface="Cambria Math"/>
                        </a:rPr>
                        <m:t>=</m:t>
                      </m:r>
                      <m:r>
                        <a:rPr lang="pt-BR" sz="2600" i="1">
                          <a:solidFill>
                            <a:srgbClr val="0033CC"/>
                          </a:solidFill>
                          <a:latin typeface="Cambria Math"/>
                        </a:rPr>
                        <m:t>𝟐</m:t>
                      </m:r>
                      <m:r>
                        <a:rPr lang="pt-BR" sz="2600" i="1">
                          <a:solidFill>
                            <a:srgbClr val="0033CC"/>
                          </a:solidFill>
                          <a:latin typeface="Cambria Math"/>
                        </a:rPr>
                        <m:t>−</m:t>
                      </m:r>
                      <m:r>
                        <a:rPr lang="pt-BR" sz="2600" i="1">
                          <a:solidFill>
                            <a:srgbClr val="0033CC"/>
                          </a:solidFill>
                          <a:latin typeface="Cambria Math"/>
                        </a:rPr>
                        <m:t>𝟏</m:t>
                      </m:r>
                      <m:d>
                        <m:dPr>
                          <m:ctrlPr>
                            <a:rPr lang="pt-BR" sz="26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6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pt-BR" sz="26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pt-BR" sz="26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𝟏</m:t>
                          </m:r>
                        </m:e>
                      </m:d>
                      <m:r>
                        <a:rPr lang="pt-BR" sz="2600" i="1">
                          <a:solidFill>
                            <a:srgbClr val="0033CC"/>
                          </a:solidFill>
                          <a:latin typeface="Cambria Math"/>
                        </a:rPr>
                        <m:t>+</m:t>
                      </m:r>
                      <m:r>
                        <a:rPr lang="pt-BR" sz="2600" i="1">
                          <a:solidFill>
                            <a:srgbClr val="0033CC"/>
                          </a:solidFill>
                          <a:latin typeface="Cambria Math"/>
                        </a:rPr>
                        <m:t>𝟏</m:t>
                      </m:r>
                      <m:d>
                        <m:dPr>
                          <m:ctrlPr>
                            <a:rPr lang="pt-BR" sz="26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6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pt-BR" sz="26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pt-BR" sz="26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𝟏</m:t>
                          </m:r>
                        </m:e>
                      </m:d>
                      <m:d>
                        <m:dPr>
                          <m:ctrlPr>
                            <a:rPr lang="pt-BR" sz="26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6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pt-BR" sz="26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pt-BR" sz="26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𝟎</m:t>
                          </m:r>
                        </m:e>
                      </m:d>
                    </m:oMath>
                  </m:oMathPara>
                </a14:m>
                <a:endParaRPr lang="pt-BR" sz="2600" dirty="0">
                  <a:solidFill>
                    <a:srgbClr val="0033CC"/>
                  </a:solidFill>
                </a:endParaRPr>
              </a:p>
              <a:p>
                <a:pPr marL="627062" lvl="1" indent="0">
                  <a:spcAft>
                    <a:spcPts val="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26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6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𝑷</m:t>
                          </m:r>
                        </m:e>
                        <m:sub>
                          <m:r>
                            <a:rPr lang="pt-BR" sz="2600" b="1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𝟐</m:t>
                          </m:r>
                        </m:sub>
                      </m:sSub>
                      <m:d>
                        <m:dPr>
                          <m:ctrlPr>
                            <a:rPr lang="pt-BR" sz="26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6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pt-BR" sz="2600" i="1">
                          <a:solidFill>
                            <a:srgbClr val="0033CC"/>
                          </a:solidFill>
                          <a:latin typeface="Cambria Math"/>
                        </a:rPr>
                        <m:t>=</m:t>
                      </m:r>
                      <m:r>
                        <a:rPr lang="pt-BR" sz="2600" i="1">
                          <a:solidFill>
                            <a:srgbClr val="0033CC"/>
                          </a:solidFill>
                          <a:latin typeface="Cambria Math"/>
                        </a:rPr>
                        <m:t>𝟐</m:t>
                      </m:r>
                      <m:r>
                        <a:rPr lang="pt-BR" sz="2600" i="1">
                          <a:solidFill>
                            <a:srgbClr val="0033CC"/>
                          </a:solidFill>
                          <a:latin typeface="Cambria Math"/>
                        </a:rPr>
                        <m:t>−</m:t>
                      </m:r>
                      <m:r>
                        <a:rPr lang="pt-BR" sz="2600" i="1">
                          <a:solidFill>
                            <a:srgbClr val="0033CC"/>
                          </a:solidFill>
                          <a:latin typeface="Cambria Math"/>
                        </a:rPr>
                        <m:t>𝒙</m:t>
                      </m:r>
                      <m:r>
                        <a:rPr lang="pt-BR" sz="2600" i="1">
                          <a:solidFill>
                            <a:srgbClr val="0033CC"/>
                          </a:solidFill>
                          <a:latin typeface="Cambria Math"/>
                        </a:rPr>
                        <m:t>−</m:t>
                      </m:r>
                      <m:r>
                        <a:rPr lang="pt-BR" sz="2600" i="1">
                          <a:solidFill>
                            <a:srgbClr val="0033CC"/>
                          </a:solidFill>
                          <a:latin typeface="Cambria Math"/>
                        </a:rPr>
                        <m:t>𝟏</m:t>
                      </m:r>
                      <m:r>
                        <a:rPr lang="pt-BR" sz="2600" i="1">
                          <a:solidFill>
                            <a:srgbClr val="0033CC"/>
                          </a:solidFill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pt-BR" sz="26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pt-BR" sz="26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pt-BR" sz="26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pt-BR" sz="2600" i="1">
                          <a:solidFill>
                            <a:srgbClr val="0033CC"/>
                          </a:solidFill>
                          <a:latin typeface="Cambria Math"/>
                        </a:rPr>
                        <m:t>+</m:t>
                      </m:r>
                      <m:r>
                        <a:rPr lang="pt-BR" sz="2600" i="1">
                          <a:solidFill>
                            <a:srgbClr val="0033CC"/>
                          </a:solidFill>
                          <a:latin typeface="Cambria Math"/>
                        </a:rPr>
                        <m:t>𝒙</m:t>
                      </m:r>
                    </m:oMath>
                  </m:oMathPara>
                </a14:m>
                <a:endParaRPr lang="pt-BR" sz="2600" dirty="0">
                  <a:solidFill>
                    <a:srgbClr val="0033CC"/>
                  </a:solidFill>
                </a:endParaRPr>
              </a:p>
              <a:p>
                <a:pPr marL="627062" lvl="1" indent="0">
                  <a:spcAft>
                    <a:spcPts val="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26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6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𝑷</m:t>
                          </m:r>
                        </m:e>
                        <m:sub>
                          <m:r>
                            <a:rPr lang="pt-BR" sz="2600" b="1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𝟐</m:t>
                          </m:r>
                        </m:sub>
                      </m:sSub>
                      <m:d>
                        <m:dPr>
                          <m:ctrlPr>
                            <a:rPr lang="pt-BR" sz="26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6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pt-BR" sz="2600" i="1">
                          <a:solidFill>
                            <a:srgbClr val="0033CC"/>
                          </a:solidFill>
                          <a:latin typeface="Cambria Math"/>
                        </a:rPr>
                        <m:t>=</m:t>
                      </m:r>
                      <m:r>
                        <a:rPr lang="pt-BR" sz="2600" i="1">
                          <a:solidFill>
                            <a:srgbClr val="0033CC"/>
                          </a:solidFill>
                          <a:latin typeface="Cambria Math"/>
                        </a:rPr>
                        <m:t>𝒙</m:t>
                      </m:r>
                      <m:r>
                        <a:rPr lang="pt-BR" sz="2600" i="1">
                          <a:solidFill>
                            <a:srgbClr val="0033CC"/>
                          </a:solidFill>
                          <a:latin typeface="Cambria Math"/>
                        </a:rPr>
                        <m:t>²+</m:t>
                      </m:r>
                      <m:r>
                        <a:rPr lang="pt-BR" sz="2600" i="1">
                          <a:solidFill>
                            <a:srgbClr val="0033CC"/>
                          </a:solidFill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pt-BR" sz="2600" dirty="0">
                  <a:solidFill>
                    <a:srgbClr val="0033CC"/>
                  </a:solidFill>
                </a:endParaRPr>
              </a:p>
              <a:p>
                <a:pPr lvl="1"/>
                <a:endParaRPr lang="pt-BR" sz="1000" dirty="0"/>
              </a:p>
            </p:txBody>
          </p:sp>
        </mc:Choice>
        <mc:Fallback xmlns="">
          <p:sp>
            <p:nvSpPr>
              <p:cNvPr id="1120262" name="Rectangle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 rotWithShape="1">
                <a:blip r:embed="rId3"/>
                <a:stretch>
                  <a:fillRect l="-673" t="-1312" r="-1570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52164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259F-2BE4-4F01-ACDA-A9A022ED20DB}" type="slidenum">
              <a:rPr lang="pt-BR"/>
              <a:pPr/>
              <a:t>23</a:t>
            </a:fld>
            <a:endParaRPr lang="pt-B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33186" name="Rectangle 2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95300" y="1511300"/>
                <a:ext cx="8153400" cy="3806825"/>
              </a:xfrm>
              <a:noFill/>
              <a:ln/>
            </p:spPr>
            <p:txBody>
              <a:bodyPr/>
              <a:lstStyle/>
              <a:p>
                <a:pPr>
                  <a:spcBef>
                    <a:spcPct val="0"/>
                  </a:spcBef>
                  <a:spcAft>
                    <a:spcPts val="1200"/>
                  </a:spcAft>
                  <a:buClr>
                    <a:srgbClr val="3333CC"/>
                  </a:buClr>
                </a:pPr>
                <a:r>
                  <a:rPr lang="pt-BR" dirty="0" smtClean="0">
                    <a:solidFill>
                      <a:schemeClr val="tx1"/>
                    </a:solidFill>
                    <a:effectLst/>
                  </a:rPr>
                  <a:t>Interpolação de Gregory-Newton</a:t>
                </a:r>
              </a:p>
              <a:p>
                <a:pPr marL="1044575" lvl="1" indent="-417513">
                  <a:spcBef>
                    <a:spcPct val="0"/>
                  </a:spcBef>
                  <a:spcAft>
                    <a:spcPts val="1000"/>
                  </a:spcAft>
                  <a:buClr>
                    <a:srgbClr val="3333CC"/>
                  </a:buClr>
                  <a:buSzTx/>
                </a:pPr>
                <a:r>
                  <a:rPr lang="pt-BR" sz="2600" dirty="0" smtClean="0">
                    <a:effectLst/>
                  </a:rPr>
                  <a:t>É o caso de quando os pontos conhecidos são </a:t>
                </a:r>
                <a:r>
                  <a:rPr lang="pt-BR" sz="2600" dirty="0" smtClean="0">
                    <a:solidFill>
                      <a:srgbClr val="FF6600"/>
                    </a:solidFill>
                    <a:effectLst/>
                  </a:rPr>
                  <a:t>igualmente espaçados</a:t>
                </a:r>
                <a:r>
                  <a:rPr lang="pt-BR" sz="2600" dirty="0" smtClean="0">
                    <a:effectLst/>
                  </a:rPr>
                  <a:t>, ou seja:</a:t>
                </a:r>
              </a:p>
              <a:p>
                <a:pPr marL="0" indent="0">
                  <a:spcBef>
                    <a:spcPct val="0"/>
                  </a:spcBef>
                  <a:spcAft>
                    <a:spcPts val="1000"/>
                  </a:spcAft>
                  <a:buClr>
                    <a:srgbClr val="3333CC"/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2400" i="1" smtClean="0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𝒙</m:t>
                          </m:r>
                        </m:e>
                        <m:sub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𝟏</m:t>
                          </m:r>
                        </m:sub>
                      </m:sSub>
                      <m:r>
                        <a:rPr lang="pt-BR" sz="2400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𝒙</m:t>
                          </m:r>
                        </m:e>
                        <m:sub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𝟎</m:t>
                          </m:r>
                        </m:sub>
                      </m:sSub>
                      <m:r>
                        <a:rPr lang="pt-BR" sz="2400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𝒙</m:t>
                          </m:r>
                        </m:e>
                        <m:sub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𝟐</m:t>
                          </m:r>
                        </m:sub>
                      </m:sSub>
                      <m:r>
                        <a:rPr lang="pt-BR" sz="2400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𝒙</m:t>
                          </m:r>
                        </m:e>
                        <m:sub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𝟏</m:t>
                          </m:r>
                        </m:sub>
                      </m:sSub>
                      <m:r>
                        <a:rPr lang="pt-BR" sz="2400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𝒙</m:t>
                          </m:r>
                        </m:e>
                        <m:sub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𝟑</m:t>
                          </m:r>
                        </m:sub>
                      </m:sSub>
                      <m:r>
                        <a:rPr lang="pt-BR" sz="2400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𝒙</m:t>
                          </m:r>
                        </m:e>
                        <m:sub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𝟐</m:t>
                          </m:r>
                        </m:sub>
                      </m:sSub>
                      <m:r>
                        <a:rPr lang="pt-BR" sz="2400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=…=</m:t>
                      </m:r>
                      <m:sSub>
                        <m:sSubPr>
                          <m:ctrlP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𝒙</m:t>
                          </m:r>
                        </m:e>
                        <m:sub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𝒏</m:t>
                          </m:r>
                        </m:sub>
                      </m:sSub>
                      <m:r>
                        <a:rPr lang="pt-BR" sz="2400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𝒙</m:t>
                          </m:r>
                        </m:e>
                        <m:sub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𝒏</m:t>
                          </m:r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−</m:t>
                          </m:r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𝟏</m:t>
                          </m:r>
                        </m:sub>
                      </m:sSub>
                      <m:r>
                        <a:rPr lang="pt-BR" sz="2400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=</m:t>
                      </m:r>
                      <m:r>
                        <a:rPr lang="pt-BR" sz="2400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𝒉</m:t>
                      </m:r>
                    </m:oMath>
                  </m:oMathPara>
                </a14:m>
                <a:endParaRPr lang="pt-BR" sz="2400" dirty="0">
                  <a:solidFill>
                    <a:srgbClr val="0033CC"/>
                  </a:solidFill>
                  <a:effectLst/>
                  <a:latin typeface="Georgia" pitchFamily="18" charset="0"/>
                </a:endParaRPr>
              </a:p>
              <a:p>
                <a:pPr>
                  <a:spcBef>
                    <a:spcPct val="0"/>
                  </a:spcBef>
                  <a:spcAft>
                    <a:spcPts val="1200"/>
                  </a:spcAft>
                  <a:buClr>
                    <a:srgbClr val="3333CC"/>
                  </a:buClr>
                </a:pPr>
                <a:r>
                  <a:rPr lang="pt-BR" dirty="0" smtClean="0">
                    <a:effectLst/>
                  </a:rPr>
                  <a:t>Operadores de diferenças ordinárias ou finitas:</a:t>
                </a:r>
              </a:p>
              <a:p>
                <a:pPr marL="0" indent="0">
                  <a:spcBef>
                    <a:spcPct val="0"/>
                  </a:spcBef>
                  <a:buClr>
                    <a:srgbClr val="3333CC"/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  <a:ea typeface="Cambria Math"/>
                            </a:rPr>
                            <m:t>∆</m:t>
                          </m:r>
                        </m:e>
                        <m:sup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𝟎</m:t>
                          </m:r>
                        </m:sup>
                      </m:sSup>
                      <m:r>
                        <a:rPr lang="pt-BR" sz="2400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𝒇</m:t>
                      </m:r>
                      <m:d>
                        <m:dPr>
                          <m:ctrlP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pt-BR" sz="2400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=</m:t>
                      </m:r>
                      <m:r>
                        <a:rPr lang="pt-BR" sz="2400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𝒇</m:t>
                      </m:r>
                      <m:d>
                        <m:dPr>
                          <m:ctrlP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𝒙</m:t>
                          </m:r>
                        </m:e>
                      </m:d>
                    </m:oMath>
                  </m:oMathPara>
                </a14:m>
                <a:endParaRPr lang="pt-BR" sz="2400" i="1" dirty="0">
                  <a:solidFill>
                    <a:srgbClr val="0033CC"/>
                  </a:solidFill>
                  <a:effectLst/>
                  <a:latin typeface="Cambria Math"/>
                </a:endParaRPr>
              </a:p>
              <a:p>
                <a:pPr marL="0" indent="0">
                  <a:spcBef>
                    <a:spcPct val="0"/>
                  </a:spcBef>
                  <a:buClr>
                    <a:srgbClr val="3333CC"/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  <a:ea typeface="Cambria Math"/>
                            </a:rPr>
                            <m:t>∆</m:t>
                          </m:r>
                        </m:e>
                        <m:sup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  <a:ea typeface="Cambria Math"/>
                            </a:rPr>
                            <m:t>𝟏</m:t>
                          </m:r>
                        </m:sup>
                      </m:sSup>
                      <m:r>
                        <a:rPr lang="pt-BR" sz="2400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𝒇</m:t>
                      </m:r>
                      <m:d>
                        <m:dPr>
                          <m:ctrlP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pt-BR" sz="2400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=</m:t>
                      </m:r>
                      <m:r>
                        <a:rPr lang="pt-BR" sz="2400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𝒇</m:t>
                      </m:r>
                      <m:d>
                        <m:dPr>
                          <m:ctrlP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𝒙</m:t>
                          </m:r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+</m:t>
                          </m:r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𝒉</m:t>
                          </m:r>
                        </m:e>
                      </m:d>
                      <m:r>
                        <a:rPr lang="pt-BR" sz="2400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−</m:t>
                      </m:r>
                      <m:r>
                        <a:rPr lang="pt-BR" sz="2400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𝒇</m:t>
                      </m:r>
                      <m:r>
                        <a:rPr lang="pt-BR" sz="2400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(</m:t>
                      </m:r>
                      <m:r>
                        <a:rPr lang="pt-BR" sz="2400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𝒙</m:t>
                      </m:r>
                      <m:r>
                        <a:rPr lang="pt-BR" sz="2400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pt-BR" sz="2400" dirty="0">
                  <a:solidFill>
                    <a:srgbClr val="0033CC"/>
                  </a:solidFill>
                  <a:effectLst/>
                </a:endParaRPr>
              </a:p>
              <a:p>
                <a:pPr marL="0" indent="0">
                  <a:spcBef>
                    <a:spcPct val="0"/>
                  </a:spcBef>
                  <a:buClr>
                    <a:srgbClr val="3333CC"/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  <a:ea typeface="Cambria Math"/>
                            </a:rPr>
                            <m:t>∆</m:t>
                          </m:r>
                        </m:e>
                        <m:sup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  <a:ea typeface="Cambria Math"/>
                            </a:rPr>
                            <m:t>𝟐</m:t>
                          </m:r>
                        </m:sup>
                      </m:sSup>
                      <m:r>
                        <a:rPr lang="pt-BR" sz="2400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𝒇</m:t>
                      </m:r>
                      <m:d>
                        <m:dPr>
                          <m:ctrlP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pt-BR" sz="2400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  <a:ea typeface="Cambria Math"/>
                            </a:rPr>
                            <m:t>∆</m:t>
                          </m:r>
                        </m:e>
                        <m:sup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  <a:ea typeface="Cambria Math"/>
                            </a:rPr>
                            <m:t>𝟏</m:t>
                          </m:r>
                        </m:sup>
                      </m:sSup>
                      <m:r>
                        <a:rPr lang="pt-BR" sz="2400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𝒇</m:t>
                      </m:r>
                      <m:d>
                        <m:dPr>
                          <m:ctrlP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𝒙</m:t>
                          </m:r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+</m:t>
                          </m:r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𝒉</m:t>
                          </m:r>
                        </m:e>
                      </m:d>
                      <m:r>
                        <a:rPr lang="pt-BR" sz="2400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−</m:t>
                      </m:r>
                      <m:sSup>
                        <m:sSupPr>
                          <m:ctrlP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  <a:ea typeface="Cambria Math"/>
                            </a:rPr>
                            <m:t>∆</m:t>
                          </m:r>
                        </m:e>
                        <m:sup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  <a:ea typeface="Cambria Math"/>
                            </a:rPr>
                            <m:t>𝟏</m:t>
                          </m:r>
                        </m:sup>
                      </m:sSup>
                      <m:r>
                        <a:rPr lang="pt-BR" sz="2400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𝒇</m:t>
                      </m:r>
                      <m:r>
                        <a:rPr lang="pt-BR" sz="2400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(</m:t>
                      </m:r>
                      <m:r>
                        <a:rPr lang="pt-BR" sz="2400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𝒙</m:t>
                      </m:r>
                      <m:r>
                        <a:rPr lang="pt-BR" sz="2400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pt-BR" sz="2400" i="1" dirty="0" smtClean="0">
                  <a:solidFill>
                    <a:srgbClr val="0033CC"/>
                  </a:solidFill>
                  <a:effectLst/>
                  <a:latin typeface="Cambria Math"/>
                </a:endParaRPr>
              </a:p>
              <a:p>
                <a:pPr marL="0" indent="0">
                  <a:spcBef>
                    <a:spcPct val="0"/>
                  </a:spcBef>
                  <a:buClr>
                    <a:srgbClr val="3333CC"/>
                  </a:buClr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pt-BR" sz="2400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</m:ctrlPr>
                      </m:sSupPr>
                      <m:e>
                        <m:r>
                          <a:rPr lang="pt-BR" sz="2400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  <a:ea typeface="Cambria Math"/>
                          </a:rPr>
                          <m:t>∆</m:t>
                        </m:r>
                      </m:e>
                      <m:sup>
                        <m:r>
                          <a:rPr lang="pt-BR" sz="2400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  <a:ea typeface="Cambria Math"/>
                          </a:rPr>
                          <m:t>𝟑</m:t>
                        </m:r>
                      </m:sup>
                    </m:sSup>
                    <m:r>
                      <a:rPr lang="pt-BR" sz="2400" i="1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𝒇</m:t>
                    </m:r>
                    <m:d>
                      <m:dPr>
                        <m:ctrlPr>
                          <a:rPr lang="pt-BR" sz="2400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</m:ctrlPr>
                      </m:dPr>
                      <m:e>
                        <m:r>
                          <a:rPr lang="pt-BR" sz="2400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pt-BR" sz="2400" i="1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pt-BR" sz="2400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</m:ctrlPr>
                      </m:sSupPr>
                      <m:e>
                        <m:r>
                          <a:rPr lang="pt-BR" sz="2400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  <a:ea typeface="Cambria Math"/>
                          </a:rPr>
                          <m:t>∆</m:t>
                        </m:r>
                      </m:e>
                      <m:sup>
                        <m:r>
                          <a:rPr lang="pt-BR" sz="2400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  <a:ea typeface="Cambria Math"/>
                          </a:rPr>
                          <m:t>𝟐</m:t>
                        </m:r>
                      </m:sup>
                    </m:sSup>
                    <m:r>
                      <a:rPr lang="pt-BR" sz="2400" i="1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𝒇</m:t>
                    </m:r>
                    <m:d>
                      <m:dPr>
                        <m:ctrlPr>
                          <a:rPr lang="pt-BR" sz="2400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</m:ctrlPr>
                      </m:dPr>
                      <m:e>
                        <m:r>
                          <a:rPr lang="pt-BR" sz="2400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  <m:t>𝒙</m:t>
                        </m:r>
                        <m:r>
                          <a:rPr lang="pt-BR" sz="2400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  <m:t>+</m:t>
                        </m:r>
                        <m:r>
                          <a:rPr lang="pt-BR" sz="2400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  <m:t>𝒉</m:t>
                        </m:r>
                      </m:e>
                    </m:d>
                    <m:r>
                      <a:rPr lang="pt-BR" sz="2400" i="1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−</m:t>
                    </m:r>
                    <m:sSup>
                      <m:sSupPr>
                        <m:ctrlPr>
                          <a:rPr lang="pt-BR" sz="2400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</m:ctrlPr>
                      </m:sSupPr>
                      <m:e>
                        <m:r>
                          <a:rPr lang="pt-BR" sz="2400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  <a:ea typeface="Cambria Math"/>
                          </a:rPr>
                          <m:t>∆</m:t>
                        </m:r>
                      </m:e>
                      <m:sup>
                        <m:r>
                          <a:rPr lang="pt-BR" sz="2400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  <a:ea typeface="Cambria Math"/>
                          </a:rPr>
                          <m:t>𝟐</m:t>
                        </m:r>
                      </m:sup>
                    </m:sSup>
                    <m:r>
                      <a:rPr lang="pt-BR" sz="2400" i="1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𝒇</m:t>
                    </m:r>
                    <m:r>
                      <a:rPr lang="pt-BR" sz="2400" i="1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(</m:t>
                    </m:r>
                    <m:r>
                      <a:rPr lang="pt-BR" sz="2400" i="1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𝒙</m:t>
                    </m:r>
                    <m:r>
                      <a:rPr lang="pt-BR" sz="2400" i="1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)</m:t>
                    </m:r>
                  </m:oMath>
                </a14:m>
                <a:r>
                  <a:rPr lang="pt-BR" sz="2400" i="1" dirty="0" smtClean="0">
                    <a:solidFill>
                      <a:srgbClr val="0033CC"/>
                    </a:solidFill>
                    <a:effectLst/>
                    <a:latin typeface="Cambria Math"/>
                  </a:rPr>
                  <a:t> ...</a:t>
                </a:r>
                <a:endParaRPr lang="pt-BR" sz="2400" i="1" dirty="0">
                  <a:solidFill>
                    <a:srgbClr val="0033CC"/>
                  </a:solidFill>
                  <a:effectLst/>
                  <a:latin typeface="Cambria Math"/>
                </a:endParaRPr>
              </a:p>
              <a:p>
                <a:pPr marL="0" indent="0">
                  <a:spcBef>
                    <a:spcPct val="0"/>
                  </a:spcBef>
                  <a:buClr>
                    <a:srgbClr val="3333CC"/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  <a:ea typeface="Cambria Math"/>
                            </a:rPr>
                            <m:t>∆</m:t>
                          </m:r>
                        </m:e>
                        <m:sup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  <a:ea typeface="Cambria Math"/>
                            </a:rPr>
                            <m:t>𝒏</m:t>
                          </m:r>
                        </m:sup>
                      </m:sSup>
                      <m:r>
                        <a:rPr lang="pt-BR" sz="2400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𝒇</m:t>
                      </m:r>
                      <m:d>
                        <m:dPr>
                          <m:ctrlP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pt-BR" sz="2400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  <a:ea typeface="Cambria Math"/>
                            </a:rPr>
                            <m:t>∆</m:t>
                          </m:r>
                        </m:e>
                        <m:sup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  <a:ea typeface="Cambria Math"/>
                            </a:rPr>
                            <m:t>𝒏</m:t>
                          </m:r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  <a:ea typeface="Cambria Math"/>
                            </a:rPr>
                            <m:t>𝟏</m:t>
                          </m:r>
                        </m:sup>
                      </m:sSup>
                      <m:r>
                        <a:rPr lang="pt-BR" sz="2400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𝒇</m:t>
                      </m:r>
                      <m:d>
                        <m:dPr>
                          <m:ctrlP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𝒙</m:t>
                          </m:r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+</m:t>
                          </m:r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𝒉</m:t>
                          </m:r>
                        </m:e>
                      </m:d>
                      <m:r>
                        <a:rPr lang="pt-BR" sz="2400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−</m:t>
                      </m:r>
                      <m:sSup>
                        <m:sSupPr>
                          <m:ctrlPr>
                            <a:rPr lang="pt-BR" sz="2400" i="1" smtClean="0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  <a:ea typeface="Cambria Math"/>
                            </a:rPr>
                            <m:t>∆</m:t>
                          </m:r>
                        </m:e>
                        <m:sup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  <a:ea typeface="Cambria Math"/>
                            </a:rPr>
                            <m:t>𝒏</m:t>
                          </m:r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  <a:ea typeface="Cambria Math"/>
                            </a:rPr>
                            <m:t>𝟏</m:t>
                          </m:r>
                        </m:sup>
                      </m:sSup>
                      <m:r>
                        <a:rPr lang="pt-BR" sz="2400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𝒇</m:t>
                      </m:r>
                      <m:r>
                        <a:rPr lang="pt-BR" sz="2400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(</m:t>
                      </m:r>
                      <m:r>
                        <a:rPr lang="pt-BR" sz="2400" b="1" i="1" smtClean="0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𝒙</m:t>
                      </m:r>
                      <m:r>
                        <a:rPr lang="pt-BR" sz="2400" b="1" i="1" smtClean="0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pt-BR" sz="2200" dirty="0">
                  <a:effectLst/>
                </a:endParaRPr>
              </a:p>
            </p:txBody>
          </p:sp>
        </mc:Choice>
        <mc:Fallback xmlns="">
          <p:sp>
            <p:nvSpPr>
              <p:cNvPr id="733186" name="Rectang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95300" y="1511300"/>
                <a:ext cx="8153400" cy="3806825"/>
              </a:xfrm>
              <a:blipFill rotWithShape="1">
                <a:blip r:embed="rId3"/>
                <a:stretch>
                  <a:fillRect l="-673" t="-1603" r="-1495" b="-29167"/>
                </a:stretch>
              </a:blipFill>
              <a:ln/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33187" name="Rectangle 3"/>
          <p:cNvSpPr>
            <a:spLocks noChangeArrowheads="1"/>
          </p:cNvSpPr>
          <p:nvPr/>
        </p:nvSpPr>
        <p:spPr bwMode="auto">
          <a:xfrm>
            <a:off x="1184275" y="533400"/>
            <a:ext cx="7793038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algn="just"/>
            <a:r>
              <a:rPr lang="pt-BR" sz="3700" dirty="0" smtClean="0">
                <a:solidFill>
                  <a:srgbClr val="3333CC"/>
                </a:solidFill>
              </a:rPr>
              <a:t>Interpolação de Newton com </a:t>
            </a:r>
            <a:r>
              <a:rPr lang="pt-BR" sz="3700" dirty="0">
                <a:solidFill>
                  <a:srgbClr val="3333CC"/>
                </a:solidFill>
              </a:rPr>
              <a:t>D</a:t>
            </a:r>
            <a:r>
              <a:rPr lang="pt-BR" sz="3700" dirty="0" smtClean="0">
                <a:solidFill>
                  <a:srgbClr val="3333CC"/>
                </a:solidFill>
              </a:rPr>
              <a:t>iferenças </a:t>
            </a:r>
            <a:r>
              <a:rPr lang="pt-BR" sz="3700" dirty="0">
                <a:solidFill>
                  <a:srgbClr val="3333CC"/>
                </a:solidFill>
              </a:rPr>
              <a:t>F</a:t>
            </a:r>
            <a:r>
              <a:rPr lang="pt-BR" sz="3700" dirty="0" smtClean="0">
                <a:solidFill>
                  <a:srgbClr val="3333CC"/>
                </a:solidFill>
              </a:rPr>
              <a:t>initas I</a:t>
            </a:r>
            <a:endParaRPr lang="pt-BR" sz="3700" dirty="0">
              <a:solidFill>
                <a:srgbClr val="33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373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6781800" y="6334125"/>
            <a:ext cx="1905000" cy="457200"/>
          </a:xfrm>
        </p:spPr>
        <p:txBody>
          <a:bodyPr/>
          <a:lstStyle/>
          <a:p>
            <a:fld id="{C9217921-ACDA-430A-AB40-CAC1F853B887}" type="slidenum">
              <a:rPr lang="pt-BR"/>
              <a:pPr/>
              <a:t>24</a:t>
            </a:fld>
            <a:endParaRPr lang="pt-BR" dirty="0"/>
          </a:p>
        </p:txBody>
      </p:sp>
      <p:sp>
        <p:nvSpPr>
          <p:cNvPr id="73523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pt-BR" i="1">
                <a:solidFill>
                  <a:schemeClr val="folHlink"/>
                </a:solidFill>
              </a:rPr>
              <a:t/>
            </a:r>
            <a:br>
              <a:rPr lang="pt-BR" i="1">
                <a:solidFill>
                  <a:schemeClr val="folHlink"/>
                </a:solidFill>
              </a:rPr>
            </a:br>
            <a:endParaRPr lang="pt-BR" i="1">
              <a:solidFill>
                <a:schemeClr val="folHlink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35235" name="Rectangle 3"/>
              <p:cNvSpPr>
                <a:spLocks noGrp="1" noChangeArrowheads="1"/>
              </p:cNvSpPr>
              <p:nvPr>
                <p:ph type="body" sz="half" idx="1"/>
              </p:nvPr>
            </p:nvSpPr>
            <p:spPr>
              <a:xfrm>
                <a:off x="609600" y="2876548"/>
                <a:ext cx="7762875" cy="1866902"/>
              </a:xfrm>
              <a:noFill/>
              <a:ln/>
            </p:spPr>
            <p:txBody>
              <a:bodyPr anchor="b"/>
              <a:lstStyle/>
              <a:p>
                <a:pPr>
                  <a:spcBef>
                    <a:spcPct val="0"/>
                  </a:spcBef>
                  <a:buClr>
                    <a:srgbClr val="3333CC"/>
                  </a:buClr>
                </a:pPr>
                <a:r>
                  <a:rPr lang="pt-BR" dirty="0" smtClean="0">
                    <a:solidFill>
                      <a:schemeClr val="tx1"/>
                    </a:solidFill>
                    <a:effectLst/>
                  </a:rPr>
                  <a:t>Conhecido os valores que</a:t>
                </a:r>
                <a:r>
                  <a:rPr lang="pt-BR" dirty="0">
                    <a:solidFill>
                      <a:srgbClr val="0033CC"/>
                    </a:solidFill>
                    <a:effectLst/>
                  </a:rPr>
                  <a:t> </a:t>
                </a:r>
                <a14:m>
                  <m:oMath xmlns:m="http://schemas.openxmlformats.org/officeDocument/2006/math">
                    <m:r>
                      <a:rPr lang="pt-BR" i="1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𝒇</m:t>
                    </m:r>
                    <m:r>
                      <a:rPr lang="pt-BR" b="1" i="1" smtClean="0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(</m:t>
                    </m:r>
                    <m:r>
                      <a:rPr lang="pt-BR" b="1" i="1" smtClean="0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𝒙</m:t>
                    </m:r>
                    <m:r>
                      <a:rPr lang="pt-BR" b="1" i="1" smtClean="0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)</m:t>
                    </m:r>
                  </m:oMath>
                </a14:m>
                <a:r>
                  <a:rPr lang="pt-BR" dirty="0" smtClean="0">
                    <a:solidFill>
                      <a:schemeClr val="tx1"/>
                    </a:solidFill>
                    <a:effectLst/>
                  </a:rPr>
                  <a:t> assume nos pontos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BR" i="1" smtClean="0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</m:ctrlPr>
                      </m:sSubPr>
                      <m:e>
                        <m:r>
                          <a:rPr lang="pt-BR" b="1" i="1" smtClean="0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pt-BR" b="1" i="1" smtClean="0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  <m:t>𝟎</m:t>
                        </m:r>
                      </m:sub>
                    </m:sSub>
                    <m:r>
                      <a:rPr lang="pt-BR" b="1" i="1" smtClean="0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,</m:t>
                    </m:r>
                    <m:sSub>
                      <m:sSubPr>
                        <m:ctrlPr>
                          <a:rPr lang="pt-BR" b="1" i="1" smtClean="0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</m:ctrlPr>
                      </m:sSubPr>
                      <m:e>
                        <m:r>
                          <a:rPr lang="pt-BR" b="1" i="1" smtClean="0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pt-BR" b="1" i="1" smtClean="0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  <m:t>𝟏</m:t>
                        </m:r>
                      </m:sub>
                    </m:sSub>
                    <m:r>
                      <a:rPr lang="pt-BR" b="1" i="1" smtClean="0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,…</m:t>
                    </m:r>
                    <m:sSub>
                      <m:sSubPr>
                        <m:ctrlPr>
                          <a:rPr lang="pt-BR" b="1" i="1" smtClean="0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</m:ctrlPr>
                      </m:sSubPr>
                      <m:e>
                        <m:r>
                          <a:rPr lang="pt-BR" b="1" i="1" smtClean="0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pt-BR" b="1" i="1" smtClean="0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  <m:t>𝒏</m:t>
                        </m:r>
                      </m:sub>
                    </m:sSub>
                  </m:oMath>
                </a14:m>
                <a:r>
                  <a:rPr lang="pt-BR" dirty="0" smtClean="0">
                    <a:solidFill>
                      <a:schemeClr val="tx1"/>
                    </a:solidFill>
                    <a:effectLst/>
                  </a:rPr>
                  <a:t> , constrói-se a seguinte tabela:</a:t>
                </a:r>
              </a:p>
              <a:p>
                <a:pPr>
                  <a:spcBef>
                    <a:spcPct val="0"/>
                  </a:spcBef>
                  <a:buClr>
                    <a:srgbClr val="3333CC"/>
                  </a:buClr>
                </a:pPr>
                <a:endParaRPr lang="pt-BR" sz="220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  <a:p>
                <a:pPr>
                  <a:spcBef>
                    <a:spcPct val="0"/>
                  </a:spcBef>
                  <a:buClr>
                    <a:srgbClr val="3333CC"/>
                  </a:buClr>
                </a:pPr>
                <a:endParaRPr lang="pt-BR" sz="2200" dirty="0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  <a:p>
                <a:pPr marL="0" indent="0">
                  <a:spcBef>
                    <a:spcPct val="0"/>
                  </a:spcBef>
                  <a:buClr>
                    <a:srgbClr val="3333CC"/>
                  </a:buClr>
                  <a:buNone/>
                </a:pPr>
                <a:endParaRPr lang="pt-BR" sz="2200" dirty="0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  <a:p>
                <a:pPr>
                  <a:spcBef>
                    <a:spcPct val="0"/>
                  </a:spcBef>
                  <a:buClr>
                    <a:srgbClr val="3333CC"/>
                  </a:buClr>
                </a:pPr>
                <a:endParaRPr lang="pt-BR" sz="22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+mj-lt"/>
                </a:endParaRPr>
              </a:p>
              <a:p>
                <a:pPr marL="0" indent="0">
                  <a:spcBef>
                    <a:spcPct val="0"/>
                  </a:spcBef>
                  <a:buClr>
                    <a:srgbClr val="3333CC"/>
                  </a:buClr>
                  <a:buNone/>
                </a:pPr>
                <a:endParaRPr lang="pt-BR" sz="2200" dirty="0" smtClean="0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  <a:p>
                <a:pPr>
                  <a:spcBef>
                    <a:spcPct val="0"/>
                  </a:spcBef>
                  <a:buClr>
                    <a:srgbClr val="3333CC"/>
                  </a:buClr>
                </a:pPr>
                <a:endParaRPr lang="pt-BR" sz="2200" dirty="0"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735235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half" idx="1"/>
              </p:nvPr>
            </p:nvSpPr>
            <p:spPr>
              <a:xfrm>
                <a:off x="609600" y="2876548"/>
                <a:ext cx="7762875" cy="1866902"/>
              </a:xfrm>
              <a:blipFill rotWithShape="1">
                <a:blip r:embed="rId3"/>
                <a:stretch>
                  <a:fillRect l="-707" t="-84967" r="-1571"/>
                </a:stretch>
              </a:blipFill>
              <a:ln/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35237" name="Rectangle 5"/>
          <p:cNvSpPr>
            <a:spLocks noChangeArrowheads="1"/>
          </p:cNvSpPr>
          <p:nvPr/>
        </p:nvSpPr>
        <p:spPr bwMode="auto">
          <a:xfrm>
            <a:off x="1184275" y="533400"/>
            <a:ext cx="7793038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algn="just"/>
            <a:r>
              <a:rPr lang="pt-BR" sz="3700" dirty="0" smtClean="0">
                <a:solidFill>
                  <a:srgbClr val="3333CC"/>
                </a:solidFill>
              </a:rPr>
              <a:t>Interpolação de Newton com </a:t>
            </a:r>
            <a:r>
              <a:rPr lang="pt-BR" sz="3700" dirty="0">
                <a:solidFill>
                  <a:srgbClr val="3333CC"/>
                </a:solidFill>
              </a:rPr>
              <a:t>D</a:t>
            </a:r>
            <a:r>
              <a:rPr lang="pt-BR" sz="3700" dirty="0" smtClean="0">
                <a:solidFill>
                  <a:srgbClr val="3333CC"/>
                </a:solidFill>
              </a:rPr>
              <a:t>iferenças Finitas II</a:t>
            </a:r>
            <a:endParaRPr lang="pt-BR" sz="3700" dirty="0">
              <a:solidFill>
                <a:srgbClr val="3333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ela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48195412"/>
                  </p:ext>
                </p:extLst>
              </p:nvPr>
            </p:nvGraphicFramePr>
            <p:xfrm>
              <a:off x="850900" y="2905125"/>
              <a:ext cx="7445375" cy="2992120"/>
            </p:xfrm>
            <a:graphic>
              <a:graphicData uri="http://schemas.openxmlformats.org/drawingml/2006/table">
                <a:tbl>
                  <a:tblPr firstRow="1" bandRow="1">
                    <a:tableStyleId>{21E4AEA4-8DFA-4A89-87EB-49C32662AFE0}</a:tableStyleId>
                  </a:tblPr>
                  <a:tblGrid>
                    <a:gridCol w="1016000"/>
                    <a:gridCol w="1222375"/>
                    <a:gridCol w="1397000"/>
                    <a:gridCol w="1752600"/>
                    <a:gridCol w="476250"/>
                    <a:gridCol w="1581150"/>
                  </a:tblGrid>
                  <a:tr h="3962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x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Ordem 0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Ordem 1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Ordem</a:t>
                          </a:r>
                          <a:r>
                            <a:rPr lang="pt-BR" baseline="0" dirty="0" smtClean="0">
                              <a:solidFill>
                                <a:schemeClr val="tx1"/>
                              </a:solidFill>
                            </a:rPr>
                            <a:t> 2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...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Ordem n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t-BR" b="0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b="0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pt-BR" b="0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pt-BR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𝑓</m:t>
                                </m:r>
                                <m:d>
                                  <m:dPr>
                                    <m:ctrlPr>
                                      <a:rPr lang="pt-BR" b="0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0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pt-BR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pt-BR" sz="1800" b="0" i="1" smtClean="0">
                                      <a:solidFill>
                                        <a:schemeClr val="tx1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pt-BR" sz="1800" b="0" i="1" smtClean="0">
                                      <a:solidFill>
                                        <a:schemeClr val="tx1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  <a:ea typeface="Cambria Math"/>
                                    </a:rPr>
                                    <m:t>∆</m:t>
                                  </m:r>
                                </m:e>
                                <m:sup>
                                  <m:r>
                                    <a:rPr lang="pt-BR" sz="1800" b="0" i="1" smtClean="0">
                                      <a:solidFill>
                                        <a:schemeClr val="tx1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  <a:ea typeface="Cambria Math"/>
                                    </a:rPr>
                                    <m:t>1</m:t>
                                  </m:r>
                                </m:sup>
                              </m:sSup>
                              <m:r>
                                <a:rPr lang="pt-BR" sz="1800" b="0" i="1" smtClean="0">
                                  <a:solidFill>
                                    <a:schemeClr val="tx1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𝑓</m:t>
                              </m:r>
                            </m:oMath>
                          </a14:m>
                          <a:r>
                            <a:rPr lang="pt-BR" sz="1800" b="0" i="0" dirty="0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+mj-lt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pt-BR" sz="1800" b="0" i="1" dirty="0" smtClean="0">
                                      <a:solidFill>
                                        <a:schemeClr val="tx1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1800" b="0" i="1" dirty="0" smtClean="0">
                                      <a:solidFill>
                                        <a:schemeClr val="tx1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pt-BR" sz="1800" b="0" i="1" dirty="0" smtClean="0">
                                      <a:solidFill>
                                        <a:schemeClr val="tx1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0</m:t>
                                  </m:r>
                                </m:sub>
                              </m:sSub>
                            </m:oMath>
                          </a14:m>
                          <a:r>
                            <a:rPr lang="pt-BR" sz="1800" b="0" i="0" dirty="0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+mj-lt"/>
                            </a:rPr>
                            <a:t>)</a:t>
                          </a:r>
                          <a:endParaRPr lang="pt-BR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pt-BR" sz="1800" b="0" i="1" smtClean="0">
                                      <a:solidFill>
                                        <a:schemeClr val="tx1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pt-BR" sz="1800" b="0" i="1" smtClean="0">
                                      <a:solidFill>
                                        <a:schemeClr val="tx1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  <a:ea typeface="Cambria Math"/>
                                    </a:rPr>
                                    <m:t>∆</m:t>
                                  </m:r>
                                </m:e>
                                <m:sup>
                                  <m:r>
                                    <a:rPr lang="pt-BR" sz="1800" b="0" i="1" smtClean="0">
                                      <a:solidFill>
                                        <a:schemeClr val="tx1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pt-BR" sz="1800" b="0" i="1" smtClean="0">
                                  <a:solidFill>
                                    <a:schemeClr val="tx1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𝑓</m:t>
                              </m:r>
                            </m:oMath>
                          </a14:m>
                          <a:r>
                            <a:rPr lang="pt-BR" sz="1800" b="0" i="0" dirty="0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+mj-lt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pt-BR" sz="1800" b="0" i="1" dirty="0" smtClean="0">
                                      <a:solidFill>
                                        <a:schemeClr val="tx1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1800" b="0" i="1" dirty="0" smtClean="0">
                                      <a:solidFill>
                                        <a:schemeClr val="tx1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pt-BR" sz="1800" b="0" i="1" dirty="0" smtClean="0">
                                      <a:solidFill>
                                        <a:schemeClr val="tx1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0</m:t>
                                  </m:r>
                                </m:sub>
                              </m:sSub>
                            </m:oMath>
                          </a14:m>
                          <a:r>
                            <a:rPr lang="pt-BR" sz="1800" b="0" i="0" dirty="0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+mj-lt"/>
                            </a:rPr>
                            <a:t>)</a:t>
                          </a:r>
                          <a:endParaRPr lang="pt-BR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...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pt-BR" sz="1800" b="0" i="1" smtClean="0">
                                        <a:solidFill>
                                          <a:schemeClr val="tx1"/>
                                        </a:solidFill>
                                        <a:effectLst>
                                          <a:outerShdw blurRad="38100" dist="38100" dir="2700000" algn="tl">
                                            <a:srgbClr val="C0C0C0"/>
                                          </a:outerShdw>
                                        </a:effectLst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pt-BR" sz="1800" b="0" i="1" smtClean="0">
                                        <a:solidFill>
                                          <a:schemeClr val="tx1"/>
                                        </a:solidFill>
                                        <a:effectLst>
                                          <a:outerShdw blurRad="38100" dist="38100" dir="2700000" algn="tl">
                                            <a:srgbClr val="C0C0C0"/>
                                          </a:outerShdw>
                                        </a:effectLst>
                                        <a:latin typeface="Cambria Math"/>
                                        <a:ea typeface="Cambria Math"/>
                                      </a:rPr>
                                      <m:t>∆</m:t>
                                    </m:r>
                                  </m:e>
                                  <m:sup>
                                    <m:r>
                                      <a:rPr lang="pt-BR" sz="1800" b="0" i="1" smtClean="0">
                                        <a:solidFill>
                                          <a:schemeClr val="tx1"/>
                                        </a:solidFill>
                                        <a:effectLst>
                                          <a:outerShdw blurRad="38100" dist="38100" dir="2700000" algn="tl">
                                            <a:srgbClr val="C0C0C0"/>
                                          </a:outerShdw>
                                        </a:effectLst>
                                        <a:latin typeface="Cambria Math"/>
                                        <a:ea typeface="Cambria Math"/>
                                      </a:rPr>
                                      <m:t>𝑛</m:t>
                                    </m:r>
                                  </m:sup>
                                </m:sSup>
                                <m:r>
                                  <a:rPr lang="pt-BR" sz="1800" b="0" i="1" smtClean="0">
                                    <a:solidFill>
                                      <a:schemeClr val="tx1"/>
                                    </a:solidFill>
                                    <a:effectLst>
                                      <a:outerShdw blurRad="38100" dist="38100" dir="2700000" algn="tl">
                                        <a:srgbClr val="C0C0C0"/>
                                      </a:outerShdw>
                                    </a:effectLst>
                                    <a:latin typeface="Cambria Math"/>
                                  </a:rPr>
                                  <m:t>𝑓</m:t>
                                </m:r>
                                <m:r>
                                  <m:rPr>
                                    <m:nor/>
                                  </m:rPr>
                                  <a:rPr lang="pt-BR" sz="1800" b="0" i="0" kern="1200" dirty="0" smtClean="0">
                                    <a:solidFill>
                                      <a:schemeClr val="tx1"/>
                                    </a:solidFill>
                                    <a:effectLst>
                                      <a:outerShdw blurRad="38100" dist="38100" dir="2700000" algn="tl">
                                        <a:srgbClr val="C0C0C0"/>
                                      </a:outerShdw>
                                    </a:effectLst>
                                    <a:latin typeface="+mn-lt"/>
                                    <a:ea typeface="+mn-ea"/>
                                    <a:cs typeface="+mn-cs"/>
                                  </a:rPr>
                                  <m:t>(</m:t>
                                </m:r>
                                <m:sSub>
                                  <m:sSubPr>
                                    <m:ctrlPr>
                                      <a:rPr lang="pt-BR" sz="1800" b="0" i="1" dirty="0" smtClean="0">
                                        <a:solidFill>
                                          <a:schemeClr val="tx1"/>
                                        </a:solidFill>
                                        <a:effectLst>
                                          <a:outerShdw blurRad="38100" dist="38100" dir="2700000" algn="tl">
                                            <a:srgbClr val="C0C0C0"/>
                                          </a:outerShdw>
                                        </a:effectLst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sz="1800" b="0" i="1" dirty="0" smtClean="0">
                                        <a:solidFill>
                                          <a:schemeClr val="tx1"/>
                                        </a:solidFill>
                                        <a:effectLst>
                                          <a:outerShdw blurRad="38100" dist="38100" dir="2700000" algn="tl">
                                            <a:srgbClr val="C0C0C0"/>
                                          </a:outerShdw>
                                        </a:effectLst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pt-BR" sz="1800" b="0" i="1" dirty="0" smtClean="0">
                                        <a:solidFill>
                                          <a:schemeClr val="tx1"/>
                                        </a:solidFill>
                                        <a:effectLst>
                                          <a:outerShdw blurRad="38100" dist="38100" dir="2700000" algn="tl">
                                            <a:srgbClr val="C0C0C0"/>
                                          </a:outerShdw>
                                        </a:effectLst>
                                        <a:latin typeface="Cambria Math"/>
                                      </a:rPr>
                                      <m:t>0</m:t>
                                    </m:r>
                                  </m:sub>
                                </m:sSub>
                                <m:r>
                                  <m:rPr>
                                    <m:nor/>
                                  </m:rPr>
                                  <a:rPr lang="pt-BR" sz="1800" b="0" i="0" kern="1200" dirty="0" smtClean="0">
                                    <a:solidFill>
                                      <a:schemeClr val="tx1"/>
                                    </a:solidFill>
                                    <a:effectLst>
                                      <a:outerShdw blurRad="38100" dist="38100" dir="2700000" algn="tl">
                                        <a:srgbClr val="C0C0C0"/>
                                      </a:outerShdw>
                                    </a:effectLst>
                                    <a:latin typeface="+mn-lt"/>
                                    <a:ea typeface="+mn-ea"/>
                                    <a:cs typeface="+mn-cs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pt-BR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t-BR" b="0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b="0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pt-BR" b="0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pt-BR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𝑓</m:t>
                                </m:r>
                                <m:d>
                                  <m:dPr>
                                    <m:ctrlPr>
                                      <a:rPr lang="pt-BR" b="0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pt-BR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pt-BR" sz="1800" b="0" i="1" smtClean="0">
                                        <a:solidFill>
                                          <a:schemeClr val="tx1"/>
                                        </a:solidFill>
                                        <a:effectLst>
                                          <a:outerShdw blurRad="38100" dist="38100" dir="2700000" algn="tl">
                                            <a:srgbClr val="C0C0C0"/>
                                          </a:outerShdw>
                                        </a:effectLst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pt-BR" sz="1800" b="0" i="1" smtClean="0">
                                        <a:solidFill>
                                          <a:schemeClr val="tx1"/>
                                        </a:solidFill>
                                        <a:effectLst>
                                          <a:outerShdw blurRad="38100" dist="38100" dir="2700000" algn="tl">
                                            <a:srgbClr val="C0C0C0"/>
                                          </a:outerShdw>
                                        </a:effectLst>
                                        <a:latin typeface="Cambria Math"/>
                                        <a:ea typeface="Cambria Math"/>
                                      </a:rPr>
                                      <m:t>∆</m:t>
                                    </m:r>
                                  </m:e>
                                  <m:sup>
                                    <m:r>
                                      <a:rPr lang="pt-BR" sz="1800" b="0" i="1" smtClean="0">
                                        <a:solidFill>
                                          <a:schemeClr val="tx1"/>
                                        </a:solidFill>
                                        <a:effectLst>
                                          <a:outerShdw blurRad="38100" dist="38100" dir="2700000" algn="tl">
                                            <a:srgbClr val="C0C0C0"/>
                                          </a:outerShdw>
                                        </a:effectLst>
                                        <a:latin typeface="Cambria Math"/>
                                        <a:ea typeface="Cambria Math"/>
                                      </a:rPr>
                                      <m:t>1</m:t>
                                    </m:r>
                                  </m:sup>
                                </m:sSup>
                                <m:r>
                                  <a:rPr lang="pt-BR" sz="1800" b="0" i="1" smtClean="0">
                                    <a:solidFill>
                                      <a:schemeClr val="tx1"/>
                                    </a:solidFill>
                                    <a:effectLst>
                                      <a:outerShdw blurRad="38100" dist="38100" dir="2700000" algn="tl">
                                        <a:srgbClr val="C0C0C0"/>
                                      </a:outerShdw>
                                    </a:effectLst>
                                    <a:latin typeface="Cambria Math"/>
                                  </a:rPr>
                                  <m:t>𝑓</m:t>
                                </m:r>
                                <m:d>
                                  <m:dPr>
                                    <m:ctrlPr>
                                      <a:rPr lang="pt-BR" sz="1800" b="0" i="1" smtClean="0">
                                        <a:solidFill>
                                          <a:schemeClr val="tx1"/>
                                        </a:solidFill>
                                        <a:effectLst>
                                          <a:outerShdw blurRad="38100" dist="38100" dir="2700000" algn="tl">
                                            <a:srgbClr val="C0C0C0"/>
                                          </a:outerShdw>
                                        </a:effectLst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pt-BR" sz="1800" b="0" i="1" smtClean="0">
                                            <a:solidFill>
                                              <a:schemeClr val="tx1"/>
                                            </a:solidFill>
                                            <a:effectLst>
                                              <a:outerShdw blurRad="38100" dist="38100" dir="2700000" algn="tl">
                                                <a:srgbClr val="C0C0C0"/>
                                              </a:outerShdw>
                                            </a:effectLst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sz="1800" b="0" i="1" smtClean="0">
                                            <a:solidFill>
                                              <a:schemeClr val="tx1"/>
                                            </a:solidFill>
                                            <a:effectLst>
                                              <a:outerShdw blurRad="38100" dist="38100" dir="2700000" algn="tl">
                                                <a:srgbClr val="C0C0C0"/>
                                              </a:outerShdw>
                                            </a:effectLst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sz="1800" b="0" i="1" smtClean="0">
                                            <a:solidFill>
                                              <a:schemeClr val="tx1"/>
                                            </a:solidFill>
                                            <a:effectLst>
                                              <a:outerShdw blurRad="38100" dist="38100" dir="2700000" algn="tl">
                                                <a:srgbClr val="C0C0C0"/>
                                              </a:outerShdw>
                                            </a:effectLst>
                                            <a:latin typeface="Cambria Math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pt-BR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pt-BR" sz="1800" b="0" i="1" smtClean="0">
                                        <a:solidFill>
                                          <a:schemeClr val="tx1"/>
                                        </a:solidFill>
                                        <a:effectLst>
                                          <a:outerShdw blurRad="38100" dist="38100" dir="2700000" algn="tl">
                                            <a:srgbClr val="C0C0C0"/>
                                          </a:outerShdw>
                                        </a:effectLst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pt-BR" sz="1800" b="0" i="1" smtClean="0">
                                        <a:solidFill>
                                          <a:schemeClr val="tx1"/>
                                        </a:solidFill>
                                        <a:effectLst>
                                          <a:outerShdw blurRad="38100" dist="38100" dir="2700000" algn="tl">
                                            <a:srgbClr val="C0C0C0"/>
                                          </a:outerShdw>
                                        </a:effectLst>
                                        <a:latin typeface="Cambria Math"/>
                                        <a:ea typeface="Cambria Math"/>
                                      </a:rPr>
                                      <m:t>∆</m:t>
                                    </m:r>
                                  </m:e>
                                  <m:sup>
                                    <m:r>
                                      <a:rPr lang="pt-BR" sz="1800" b="0" i="1" smtClean="0">
                                        <a:solidFill>
                                          <a:schemeClr val="tx1"/>
                                        </a:solidFill>
                                        <a:effectLst>
                                          <a:outerShdw blurRad="38100" dist="38100" dir="2700000" algn="tl">
                                            <a:srgbClr val="C0C0C0"/>
                                          </a:outerShdw>
                                        </a:effectLst>
                                        <a:latin typeface="Cambria Math"/>
                                        <a:ea typeface="Cambria Math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pt-BR" sz="1800" b="0" i="1" smtClean="0">
                                    <a:solidFill>
                                      <a:schemeClr val="tx1"/>
                                    </a:solidFill>
                                    <a:effectLst>
                                      <a:outerShdw blurRad="38100" dist="38100" dir="2700000" algn="tl">
                                        <a:srgbClr val="C0C0C0"/>
                                      </a:outerShdw>
                                    </a:effectLst>
                                    <a:latin typeface="Cambria Math"/>
                                  </a:rPr>
                                  <m:t>𝑓</m:t>
                                </m:r>
                                <m:d>
                                  <m:dPr>
                                    <m:ctrlPr>
                                      <a:rPr lang="pt-BR" sz="1800" b="0" i="1" smtClean="0">
                                        <a:solidFill>
                                          <a:schemeClr val="tx1"/>
                                        </a:solidFill>
                                        <a:effectLst>
                                          <a:outerShdw blurRad="38100" dist="38100" dir="2700000" algn="tl">
                                            <a:srgbClr val="C0C0C0"/>
                                          </a:outerShdw>
                                        </a:effectLst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pt-BR" sz="1800" b="0" i="1" smtClean="0">
                                            <a:solidFill>
                                              <a:schemeClr val="tx1"/>
                                            </a:solidFill>
                                            <a:effectLst>
                                              <a:outerShdw blurRad="38100" dist="38100" dir="2700000" algn="tl">
                                                <a:srgbClr val="C0C0C0"/>
                                              </a:outerShdw>
                                            </a:effectLst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sz="1800" b="0" i="1" smtClean="0">
                                            <a:solidFill>
                                              <a:schemeClr val="tx1"/>
                                            </a:solidFill>
                                            <a:effectLst>
                                              <a:outerShdw blurRad="38100" dist="38100" dir="2700000" algn="tl">
                                                <a:srgbClr val="C0C0C0"/>
                                              </a:outerShdw>
                                            </a:effectLst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sz="1800" b="0" i="1" smtClean="0">
                                            <a:solidFill>
                                              <a:schemeClr val="tx1"/>
                                            </a:solidFill>
                                            <a:effectLst>
                                              <a:outerShdw blurRad="38100" dist="38100" dir="2700000" algn="tl">
                                                <a:srgbClr val="C0C0C0"/>
                                              </a:outerShdw>
                                            </a:effectLst>
                                            <a:latin typeface="Cambria Math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pt-BR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...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t-BR" b="0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b="0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pt-BR" b="0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pt-BR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𝑓</m:t>
                                </m:r>
                                <m:d>
                                  <m:dPr>
                                    <m:ctrlPr>
                                      <a:rPr lang="pt-BR" b="0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pt-BR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pt-BR" sz="1800" b="0" i="1" smtClean="0">
                                        <a:solidFill>
                                          <a:schemeClr val="tx1"/>
                                        </a:solidFill>
                                        <a:effectLst>
                                          <a:outerShdw blurRad="38100" dist="38100" dir="2700000" algn="tl">
                                            <a:srgbClr val="C0C0C0"/>
                                          </a:outerShdw>
                                        </a:effectLst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pt-BR" sz="1800" b="0" i="1" smtClean="0">
                                        <a:solidFill>
                                          <a:schemeClr val="tx1"/>
                                        </a:solidFill>
                                        <a:effectLst>
                                          <a:outerShdw blurRad="38100" dist="38100" dir="2700000" algn="tl">
                                            <a:srgbClr val="C0C0C0"/>
                                          </a:outerShdw>
                                        </a:effectLst>
                                        <a:latin typeface="Cambria Math"/>
                                        <a:ea typeface="Cambria Math"/>
                                      </a:rPr>
                                      <m:t>∆</m:t>
                                    </m:r>
                                  </m:e>
                                  <m:sup>
                                    <m:r>
                                      <a:rPr lang="pt-BR" sz="1800" b="0" i="1" smtClean="0">
                                        <a:solidFill>
                                          <a:schemeClr val="tx1"/>
                                        </a:solidFill>
                                        <a:effectLst>
                                          <a:outerShdw blurRad="38100" dist="38100" dir="2700000" algn="tl">
                                            <a:srgbClr val="C0C0C0"/>
                                          </a:outerShdw>
                                        </a:effectLst>
                                        <a:latin typeface="Cambria Math"/>
                                        <a:ea typeface="Cambria Math"/>
                                      </a:rPr>
                                      <m:t>1</m:t>
                                    </m:r>
                                  </m:sup>
                                </m:sSup>
                                <m:r>
                                  <a:rPr lang="pt-BR" sz="1800" b="0" i="1" smtClean="0">
                                    <a:solidFill>
                                      <a:schemeClr val="tx1"/>
                                    </a:solidFill>
                                    <a:effectLst>
                                      <a:outerShdw blurRad="38100" dist="38100" dir="2700000" algn="tl">
                                        <a:srgbClr val="C0C0C0"/>
                                      </a:outerShdw>
                                    </a:effectLst>
                                    <a:latin typeface="Cambria Math"/>
                                  </a:rPr>
                                  <m:t>𝑓</m:t>
                                </m:r>
                                <m:d>
                                  <m:dPr>
                                    <m:ctrlPr>
                                      <a:rPr lang="pt-BR" sz="1800" b="0" i="1" smtClean="0">
                                        <a:solidFill>
                                          <a:schemeClr val="tx1"/>
                                        </a:solidFill>
                                        <a:effectLst>
                                          <a:outerShdw blurRad="38100" dist="38100" dir="2700000" algn="tl">
                                            <a:srgbClr val="C0C0C0"/>
                                          </a:outerShdw>
                                        </a:effectLst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pt-BR" sz="1800" b="0" i="1" smtClean="0">
                                            <a:solidFill>
                                              <a:schemeClr val="tx1"/>
                                            </a:solidFill>
                                            <a:effectLst>
                                              <a:outerShdw blurRad="38100" dist="38100" dir="2700000" algn="tl">
                                                <a:srgbClr val="C0C0C0"/>
                                              </a:outerShdw>
                                            </a:effectLst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sz="1800" b="0" i="1" smtClean="0">
                                            <a:solidFill>
                                              <a:schemeClr val="tx1"/>
                                            </a:solidFill>
                                            <a:effectLst>
                                              <a:outerShdw blurRad="38100" dist="38100" dir="2700000" algn="tl">
                                                <a:srgbClr val="C0C0C0"/>
                                              </a:outerShdw>
                                            </a:effectLst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sz="1800" b="0" i="1" smtClean="0">
                                            <a:solidFill>
                                              <a:schemeClr val="tx1"/>
                                            </a:solidFill>
                                            <a:effectLst>
                                              <a:outerShdw blurRad="38100" dist="38100" dir="2700000" algn="tl">
                                                <a:srgbClr val="C0C0C0"/>
                                              </a:outerShdw>
                                            </a:effectLst>
                                            <a:latin typeface="Cambria Math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pt-BR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pt-BR" sz="1800" b="0" i="1" smtClean="0">
                                        <a:solidFill>
                                          <a:schemeClr val="tx1"/>
                                        </a:solidFill>
                                        <a:effectLst>
                                          <a:outerShdw blurRad="38100" dist="38100" dir="2700000" algn="tl">
                                            <a:srgbClr val="C0C0C0"/>
                                          </a:outerShdw>
                                        </a:effectLst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pt-BR" sz="1800" b="0" i="1" smtClean="0">
                                        <a:solidFill>
                                          <a:schemeClr val="tx1"/>
                                        </a:solidFill>
                                        <a:effectLst>
                                          <a:outerShdw blurRad="38100" dist="38100" dir="2700000" algn="tl">
                                            <a:srgbClr val="C0C0C0"/>
                                          </a:outerShdw>
                                        </a:effectLst>
                                        <a:latin typeface="Cambria Math"/>
                                        <a:ea typeface="Cambria Math"/>
                                      </a:rPr>
                                      <m:t>∆</m:t>
                                    </m:r>
                                  </m:e>
                                  <m:sup>
                                    <m:r>
                                      <a:rPr lang="pt-BR" sz="1800" b="0" i="1" smtClean="0">
                                        <a:solidFill>
                                          <a:schemeClr val="tx1"/>
                                        </a:solidFill>
                                        <a:effectLst>
                                          <a:outerShdw blurRad="38100" dist="38100" dir="2700000" algn="tl">
                                            <a:srgbClr val="C0C0C0"/>
                                          </a:outerShdw>
                                        </a:effectLst>
                                        <a:latin typeface="Cambria Math"/>
                                        <a:ea typeface="Cambria Math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pt-BR" sz="1800" b="0" i="1" smtClean="0">
                                    <a:solidFill>
                                      <a:schemeClr val="tx1"/>
                                    </a:solidFill>
                                    <a:effectLst>
                                      <a:outerShdw blurRad="38100" dist="38100" dir="2700000" algn="tl">
                                        <a:srgbClr val="C0C0C0"/>
                                      </a:outerShdw>
                                    </a:effectLst>
                                    <a:latin typeface="Cambria Math"/>
                                  </a:rPr>
                                  <m:t>𝑓</m:t>
                                </m:r>
                                <m:d>
                                  <m:dPr>
                                    <m:ctrlPr>
                                      <a:rPr lang="pt-BR" sz="1800" b="0" i="1" smtClean="0">
                                        <a:solidFill>
                                          <a:schemeClr val="tx1"/>
                                        </a:solidFill>
                                        <a:effectLst>
                                          <a:outerShdw blurRad="38100" dist="38100" dir="2700000" algn="tl">
                                            <a:srgbClr val="C0C0C0"/>
                                          </a:outerShdw>
                                        </a:effectLst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pt-BR" sz="1800" b="0" i="1" smtClean="0">
                                            <a:solidFill>
                                              <a:schemeClr val="tx1"/>
                                            </a:solidFill>
                                            <a:effectLst>
                                              <a:outerShdw blurRad="38100" dist="38100" dir="2700000" algn="tl">
                                                <a:srgbClr val="C0C0C0"/>
                                              </a:outerShdw>
                                            </a:effectLst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sz="1800" b="0" i="1" smtClean="0">
                                            <a:solidFill>
                                              <a:schemeClr val="tx1"/>
                                            </a:solidFill>
                                            <a:effectLst>
                                              <a:outerShdw blurRad="38100" dist="38100" dir="2700000" algn="tl">
                                                <a:srgbClr val="C0C0C0"/>
                                              </a:outerShdw>
                                            </a:effectLst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sz="1800" b="0" i="1" smtClean="0">
                                            <a:solidFill>
                                              <a:schemeClr val="tx1"/>
                                            </a:solidFill>
                                            <a:effectLst>
                                              <a:outerShdw blurRad="38100" dist="38100" dir="2700000" algn="tl">
                                                <a:srgbClr val="C0C0C0"/>
                                              </a:outerShdw>
                                            </a:effectLst>
                                            <a:latin typeface="Cambria Math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pt-BR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...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b="0" dirty="0" smtClean="0">
                              <a:solidFill>
                                <a:schemeClr val="tx1"/>
                              </a:solidFill>
                            </a:rPr>
                            <a:t>...</a:t>
                          </a:r>
                          <a:endParaRPr lang="pt-BR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b="0" dirty="0" smtClean="0">
                              <a:solidFill>
                                <a:schemeClr val="tx1"/>
                              </a:solidFill>
                            </a:rPr>
                            <a:t>...</a:t>
                          </a:r>
                          <a:endParaRPr lang="pt-BR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b="0" dirty="0" smtClean="0">
                              <a:solidFill>
                                <a:schemeClr val="tx1"/>
                              </a:solidFill>
                            </a:rPr>
                            <a:t>...</a:t>
                          </a:r>
                          <a:endParaRPr lang="pt-BR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b="0" dirty="0" smtClean="0">
                              <a:solidFill>
                                <a:schemeClr val="tx1"/>
                              </a:solidFill>
                            </a:rPr>
                            <a:t>...</a:t>
                          </a:r>
                          <a:endParaRPr lang="pt-BR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...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t-BR" b="0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b="0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pt-BR" b="0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𝑛</m:t>
                                    </m:r>
                                    <m:r>
                                      <a:rPr lang="pt-BR" b="0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−2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pt-BR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𝑓</m:t>
                                </m:r>
                                <m:d>
                                  <m:dPr>
                                    <m:ctrlPr>
                                      <a:rPr lang="pt-BR" b="0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𝑛</m:t>
                                        </m:r>
                                        <m:r>
                                          <a:rPr lang="pt-BR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−2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pt-BR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pt-BR" sz="1800" b="0" i="1" smtClean="0">
                                        <a:solidFill>
                                          <a:schemeClr val="tx1"/>
                                        </a:solidFill>
                                        <a:effectLst>
                                          <a:outerShdw blurRad="38100" dist="38100" dir="2700000" algn="tl">
                                            <a:srgbClr val="C0C0C0"/>
                                          </a:outerShdw>
                                        </a:effectLst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pt-BR" sz="1800" b="0" i="1" smtClean="0">
                                        <a:solidFill>
                                          <a:schemeClr val="tx1"/>
                                        </a:solidFill>
                                        <a:effectLst>
                                          <a:outerShdw blurRad="38100" dist="38100" dir="2700000" algn="tl">
                                            <a:srgbClr val="C0C0C0"/>
                                          </a:outerShdw>
                                        </a:effectLst>
                                        <a:latin typeface="Cambria Math"/>
                                        <a:ea typeface="Cambria Math"/>
                                      </a:rPr>
                                      <m:t>∆</m:t>
                                    </m:r>
                                  </m:e>
                                  <m:sup>
                                    <m:r>
                                      <a:rPr lang="pt-BR" sz="1800" b="0" i="1" smtClean="0">
                                        <a:solidFill>
                                          <a:schemeClr val="tx1"/>
                                        </a:solidFill>
                                        <a:effectLst>
                                          <a:outerShdw blurRad="38100" dist="38100" dir="2700000" algn="tl">
                                            <a:srgbClr val="C0C0C0"/>
                                          </a:outerShdw>
                                        </a:effectLst>
                                        <a:latin typeface="Cambria Math"/>
                                        <a:ea typeface="Cambria Math"/>
                                      </a:rPr>
                                      <m:t>1</m:t>
                                    </m:r>
                                  </m:sup>
                                </m:sSup>
                                <m:r>
                                  <a:rPr lang="pt-BR" sz="1800" b="0" i="1" smtClean="0">
                                    <a:solidFill>
                                      <a:schemeClr val="tx1"/>
                                    </a:solidFill>
                                    <a:effectLst>
                                      <a:outerShdw blurRad="38100" dist="38100" dir="2700000" algn="tl">
                                        <a:srgbClr val="C0C0C0"/>
                                      </a:outerShdw>
                                    </a:effectLst>
                                    <a:latin typeface="Cambria Math"/>
                                  </a:rPr>
                                  <m:t>𝑓</m:t>
                                </m:r>
                                <m:d>
                                  <m:dPr>
                                    <m:ctrlPr>
                                      <a:rPr lang="pt-BR" sz="1800" b="0" i="1" smtClean="0">
                                        <a:solidFill>
                                          <a:schemeClr val="tx1"/>
                                        </a:solidFill>
                                        <a:effectLst>
                                          <a:outerShdw blurRad="38100" dist="38100" dir="2700000" algn="tl">
                                            <a:srgbClr val="C0C0C0"/>
                                          </a:outerShdw>
                                        </a:effectLst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pt-BR" sz="1800" b="0" i="1" smtClean="0">
                                            <a:solidFill>
                                              <a:schemeClr val="tx1"/>
                                            </a:solidFill>
                                            <a:effectLst>
                                              <a:outerShdw blurRad="38100" dist="38100" dir="2700000" algn="tl">
                                                <a:srgbClr val="C0C0C0"/>
                                              </a:outerShdw>
                                            </a:effectLst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sz="1800" b="0" i="1" smtClean="0">
                                            <a:solidFill>
                                              <a:schemeClr val="tx1"/>
                                            </a:solidFill>
                                            <a:effectLst>
                                              <a:outerShdw blurRad="38100" dist="38100" dir="2700000" algn="tl">
                                                <a:srgbClr val="C0C0C0"/>
                                              </a:outerShdw>
                                            </a:effectLst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sz="1800" b="0" i="1" smtClean="0">
                                            <a:solidFill>
                                              <a:schemeClr val="tx1"/>
                                            </a:solidFill>
                                            <a:effectLst>
                                              <a:outerShdw blurRad="38100" dist="38100" dir="2700000" algn="tl">
                                                <a:srgbClr val="C0C0C0"/>
                                              </a:outerShdw>
                                            </a:effectLst>
                                            <a:latin typeface="Cambria Math"/>
                                          </a:rPr>
                                          <m:t>𝑛</m:t>
                                        </m:r>
                                        <m:r>
                                          <a:rPr lang="pt-BR" sz="1800" b="0" i="1" smtClean="0">
                                            <a:solidFill>
                                              <a:schemeClr val="tx1"/>
                                            </a:solidFill>
                                            <a:effectLst>
                                              <a:outerShdw blurRad="38100" dist="38100" dir="2700000" algn="tl">
                                                <a:srgbClr val="C0C0C0"/>
                                              </a:outerShdw>
                                            </a:effectLst>
                                            <a:latin typeface="Cambria Math"/>
                                          </a:rPr>
                                          <m:t>−2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pt-BR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pt-BR" sz="1800" b="0" i="1" smtClean="0">
                                        <a:solidFill>
                                          <a:schemeClr val="tx1"/>
                                        </a:solidFill>
                                        <a:effectLst>
                                          <a:outerShdw blurRad="38100" dist="38100" dir="2700000" algn="tl">
                                            <a:srgbClr val="C0C0C0"/>
                                          </a:outerShdw>
                                        </a:effectLst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pt-BR" sz="1800" b="0" i="1" smtClean="0">
                                        <a:solidFill>
                                          <a:schemeClr val="tx1"/>
                                        </a:solidFill>
                                        <a:effectLst>
                                          <a:outerShdw blurRad="38100" dist="38100" dir="2700000" algn="tl">
                                            <a:srgbClr val="C0C0C0"/>
                                          </a:outerShdw>
                                        </a:effectLst>
                                        <a:latin typeface="Cambria Math"/>
                                        <a:ea typeface="Cambria Math"/>
                                      </a:rPr>
                                      <m:t>∆</m:t>
                                    </m:r>
                                  </m:e>
                                  <m:sup>
                                    <m:r>
                                      <a:rPr lang="pt-BR" sz="1800" b="0" i="1" smtClean="0">
                                        <a:solidFill>
                                          <a:schemeClr val="tx1"/>
                                        </a:solidFill>
                                        <a:effectLst>
                                          <a:outerShdw blurRad="38100" dist="38100" dir="2700000" algn="tl">
                                            <a:srgbClr val="C0C0C0"/>
                                          </a:outerShdw>
                                        </a:effectLst>
                                        <a:latin typeface="Cambria Math"/>
                                        <a:ea typeface="Cambria Math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pt-BR" sz="1800" b="0" i="1" smtClean="0">
                                    <a:solidFill>
                                      <a:schemeClr val="tx1"/>
                                    </a:solidFill>
                                    <a:effectLst>
                                      <a:outerShdw blurRad="38100" dist="38100" dir="2700000" algn="tl">
                                        <a:srgbClr val="C0C0C0"/>
                                      </a:outerShdw>
                                    </a:effectLst>
                                    <a:latin typeface="Cambria Math"/>
                                  </a:rPr>
                                  <m:t>𝑓</m:t>
                                </m:r>
                                <m:d>
                                  <m:dPr>
                                    <m:ctrlPr>
                                      <a:rPr lang="pt-BR" sz="1800" b="0" i="1" smtClean="0">
                                        <a:solidFill>
                                          <a:schemeClr val="tx1"/>
                                        </a:solidFill>
                                        <a:effectLst>
                                          <a:outerShdw blurRad="38100" dist="38100" dir="2700000" algn="tl">
                                            <a:srgbClr val="C0C0C0"/>
                                          </a:outerShdw>
                                        </a:effectLst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pt-BR" sz="1800" b="0" i="1" smtClean="0">
                                            <a:solidFill>
                                              <a:schemeClr val="tx1"/>
                                            </a:solidFill>
                                            <a:effectLst>
                                              <a:outerShdw blurRad="38100" dist="38100" dir="2700000" algn="tl">
                                                <a:srgbClr val="C0C0C0"/>
                                              </a:outerShdw>
                                            </a:effectLst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sz="1800" b="0" i="1" smtClean="0">
                                            <a:solidFill>
                                              <a:schemeClr val="tx1"/>
                                            </a:solidFill>
                                            <a:effectLst>
                                              <a:outerShdw blurRad="38100" dist="38100" dir="2700000" algn="tl">
                                                <a:srgbClr val="C0C0C0"/>
                                              </a:outerShdw>
                                            </a:effectLst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sz="1800" b="0" i="1" smtClean="0">
                                            <a:solidFill>
                                              <a:schemeClr val="tx1"/>
                                            </a:solidFill>
                                            <a:effectLst>
                                              <a:outerShdw blurRad="38100" dist="38100" dir="2700000" algn="tl">
                                                <a:srgbClr val="C0C0C0"/>
                                              </a:outerShdw>
                                            </a:effectLst>
                                            <a:latin typeface="Cambria Math"/>
                                          </a:rPr>
                                          <m:t>𝑛</m:t>
                                        </m:r>
                                        <m:r>
                                          <a:rPr lang="pt-BR" sz="1800" b="0" i="1" smtClean="0">
                                            <a:solidFill>
                                              <a:schemeClr val="tx1"/>
                                            </a:solidFill>
                                            <a:effectLst>
                                              <a:outerShdw blurRad="38100" dist="38100" dir="2700000" algn="tl">
                                                <a:srgbClr val="C0C0C0"/>
                                              </a:outerShdw>
                                            </a:effectLst>
                                            <a:latin typeface="Cambria Math"/>
                                          </a:rPr>
                                          <m:t>−2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pt-BR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...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t-BR" b="0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b="0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pt-BR" b="0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𝑛</m:t>
                                    </m:r>
                                    <m:r>
                                      <a:rPr lang="pt-BR" b="0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−1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pt-BR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𝑓</m:t>
                                </m:r>
                                <m:d>
                                  <m:dPr>
                                    <m:ctrlPr>
                                      <a:rPr lang="pt-BR" b="0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𝑛</m:t>
                                        </m:r>
                                        <m:r>
                                          <a:rPr lang="pt-BR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−1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pt-BR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pt-BR" sz="1800" b="0" i="1" smtClean="0">
                                        <a:solidFill>
                                          <a:schemeClr val="tx1"/>
                                        </a:solidFill>
                                        <a:effectLst>
                                          <a:outerShdw blurRad="38100" dist="38100" dir="2700000" algn="tl">
                                            <a:srgbClr val="C0C0C0"/>
                                          </a:outerShdw>
                                        </a:effectLst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pt-BR" sz="1800" b="0" i="1" smtClean="0">
                                        <a:solidFill>
                                          <a:schemeClr val="tx1"/>
                                        </a:solidFill>
                                        <a:effectLst>
                                          <a:outerShdw blurRad="38100" dist="38100" dir="2700000" algn="tl">
                                            <a:srgbClr val="C0C0C0"/>
                                          </a:outerShdw>
                                        </a:effectLst>
                                        <a:latin typeface="Cambria Math"/>
                                        <a:ea typeface="Cambria Math"/>
                                      </a:rPr>
                                      <m:t>∆</m:t>
                                    </m:r>
                                  </m:e>
                                  <m:sup>
                                    <m:r>
                                      <a:rPr lang="pt-BR" sz="1800" b="0" i="1" smtClean="0">
                                        <a:solidFill>
                                          <a:schemeClr val="tx1"/>
                                        </a:solidFill>
                                        <a:effectLst>
                                          <a:outerShdw blurRad="38100" dist="38100" dir="2700000" algn="tl">
                                            <a:srgbClr val="C0C0C0"/>
                                          </a:outerShdw>
                                        </a:effectLst>
                                        <a:latin typeface="Cambria Math"/>
                                        <a:ea typeface="Cambria Math"/>
                                      </a:rPr>
                                      <m:t>1</m:t>
                                    </m:r>
                                  </m:sup>
                                </m:sSup>
                                <m:r>
                                  <a:rPr lang="pt-BR" sz="1800" b="0" i="1" smtClean="0">
                                    <a:solidFill>
                                      <a:schemeClr val="tx1"/>
                                    </a:solidFill>
                                    <a:effectLst>
                                      <a:outerShdw blurRad="38100" dist="38100" dir="2700000" algn="tl">
                                        <a:srgbClr val="C0C0C0"/>
                                      </a:outerShdw>
                                    </a:effectLst>
                                    <a:latin typeface="Cambria Math"/>
                                  </a:rPr>
                                  <m:t>𝑓</m:t>
                                </m:r>
                                <m:d>
                                  <m:dPr>
                                    <m:ctrlPr>
                                      <a:rPr lang="pt-BR" sz="1800" b="0" i="1" smtClean="0">
                                        <a:solidFill>
                                          <a:schemeClr val="tx1"/>
                                        </a:solidFill>
                                        <a:effectLst>
                                          <a:outerShdw blurRad="38100" dist="38100" dir="2700000" algn="tl">
                                            <a:srgbClr val="C0C0C0"/>
                                          </a:outerShdw>
                                        </a:effectLst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pt-BR" sz="1800" b="0" i="1" smtClean="0">
                                            <a:solidFill>
                                              <a:schemeClr val="tx1"/>
                                            </a:solidFill>
                                            <a:effectLst>
                                              <a:outerShdw blurRad="38100" dist="38100" dir="2700000" algn="tl">
                                                <a:srgbClr val="C0C0C0"/>
                                              </a:outerShdw>
                                            </a:effectLst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sz="1800" b="0" i="1" smtClean="0">
                                            <a:solidFill>
                                              <a:schemeClr val="tx1"/>
                                            </a:solidFill>
                                            <a:effectLst>
                                              <a:outerShdw blurRad="38100" dist="38100" dir="2700000" algn="tl">
                                                <a:srgbClr val="C0C0C0"/>
                                              </a:outerShdw>
                                            </a:effectLst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sz="1800" b="0" i="1" smtClean="0">
                                            <a:solidFill>
                                              <a:schemeClr val="tx1"/>
                                            </a:solidFill>
                                            <a:effectLst>
                                              <a:outerShdw blurRad="38100" dist="38100" dir="2700000" algn="tl">
                                                <a:srgbClr val="C0C0C0"/>
                                              </a:outerShdw>
                                            </a:effectLst>
                                            <a:latin typeface="Cambria Math"/>
                                          </a:rPr>
                                          <m:t>𝑛</m:t>
                                        </m:r>
                                        <m:r>
                                          <a:rPr lang="pt-BR" sz="1800" b="0" i="1" smtClean="0">
                                            <a:solidFill>
                                              <a:schemeClr val="tx1"/>
                                            </a:solidFill>
                                            <a:effectLst>
                                              <a:outerShdw blurRad="38100" dist="38100" dir="2700000" algn="tl">
                                                <a:srgbClr val="C0C0C0"/>
                                              </a:outerShdw>
                                            </a:effectLst>
                                            <a:latin typeface="Cambria Math"/>
                                          </a:rPr>
                                          <m:t>−1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pt-BR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b="0" dirty="0" smtClean="0">
                              <a:solidFill>
                                <a:schemeClr val="tx1"/>
                              </a:solidFill>
                            </a:rPr>
                            <a:t>------</a:t>
                          </a:r>
                          <a:endParaRPr lang="pt-BR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...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t-BR" b="0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b="0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pt-BR" b="0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𝑛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pt-BR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𝑓</m:t>
                                </m:r>
                                <m:d>
                                  <m:dPr>
                                    <m:ctrlPr>
                                      <a:rPr lang="pt-BR" b="0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𝑛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pt-BR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b="0" dirty="0" smtClean="0">
                              <a:solidFill>
                                <a:schemeClr val="tx1"/>
                              </a:solidFill>
                            </a:rPr>
                            <a:t>------</a:t>
                          </a:r>
                          <a:endParaRPr lang="pt-BR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b="0" dirty="0" smtClean="0">
                              <a:solidFill>
                                <a:schemeClr val="tx1"/>
                              </a:solidFill>
                            </a:rPr>
                            <a:t>------</a:t>
                          </a:r>
                          <a:endParaRPr lang="pt-BR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...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ela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48195412"/>
                  </p:ext>
                </p:extLst>
              </p:nvPr>
            </p:nvGraphicFramePr>
            <p:xfrm>
              <a:off x="850900" y="2905125"/>
              <a:ext cx="7445375" cy="2992120"/>
            </p:xfrm>
            <a:graphic>
              <a:graphicData uri="http://schemas.openxmlformats.org/drawingml/2006/table">
                <a:tbl>
                  <a:tblPr firstRow="1" bandRow="1">
                    <a:tableStyleId>{21E4AEA4-8DFA-4A89-87EB-49C32662AFE0}</a:tableStyleId>
                  </a:tblPr>
                  <a:tblGrid>
                    <a:gridCol w="1016000"/>
                    <a:gridCol w="1222375"/>
                    <a:gridCol w="1397000"/>
                    <a:gridCol w="1752600"/>
                    <a:gridCol w="476250"/>
                    <a:gridCol w="1581150"/>
                  </a:tblGrid>
                  <a:tr h="3962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x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Ordem 0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Ordem 1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Ordem</a:t>
                          </a:r>
                          <a:r>
                            <a:rPr lang="pt-BR" baseline="0" dirty="0" smtClean="0">
                              <a:solidFill>
                                <a:schemeClr val="tx1"/>
                              </a:solidFill>
                            </a:rPr>
                            <a:t> 2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...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Ordem n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599" t="-114754" r="-631138" b="-6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84000" t="-114754" r="-427000" b="-6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160699" t="-114754" r="-272926" b="-6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207292" t="-114754" r="-117014" b="-6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...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371815" t="-114754" b="-622951"/>
                          </a:stretch>
                        </a:blip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599" t="-218333" r="-631138" b="-53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84000" t="-218333" r="-427000" b="-53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160699" t="-218333" r="-272926" b="-53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207292" t="-218333" r="-117014" b="-53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...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599" t="-313115" r="-631138" b="-4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84000" t="-313115" r="-427000" b="-4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160699" t="-313115" r="-272926" b="-4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207292" t="-313115" r="-117014" b="-4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...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b="0" dirty="0" smtClean="0">
                              <a:solidFill>
                                <a:schemeClr val="tx1"/>
                              </a:solidFill>
                            </a:rPr>
                            <a:t>...</a:t>
                          </a:r>
                          <a:endParaRPr lang="pt-BR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b="0" dirty="0" smtClean="0">
                              <a:solidFill>
                                <a:schemeClr val="tx1"/>
                              </a:solidFill>
                            </a:rPr>
                            <a:t>...</a:t>
                          </a:r>
                          <a:endParaRPr lang="pt-BR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b="0" dirty="0" smtClean="0">
                              <a:solidFill>
                                <a:schemeClr val="tx1"/>
                              </a:solidFill>
                            </a:rPr>
                            <a:t>...</a:t>
                          </a:r>
                          <a:endParaRPr lang="pt-BR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b="0" dirty="0" smtClean="0">
                              <a:solidFill>
                                <a:schemeClr val="tx1"/>
                              </a:solidFill>
                            </a:rPr>
                            <a:t>...</a:t>
                          </a:r>
                          <a:endParaRPr lang="pt-BR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...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599" t="-513115" r="-631138" b="-2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84000" t="-513115" r="-427000" b="-2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160699" t="-513115" r="-272926" b="-2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207292" t="-513115" r="-117014" b="-2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...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599" t="-623333" r="-631138" b="-128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84000" t="-623333" r="-427000" b="-128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160699" t="-623333" r="-272926" b="-128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b="0" dirty="0" smtClean="0">
                              <a:solidFill>
                                <a:schemeClr val="tx1"/>
                              </a:solidFill>
                            </a:rPr>
                            <a:t>------</a:t>
                          </a:r>
                          <a:endParaRPr lang="pt-BR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...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599" t="-711475" r="-631138" b="-262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84000" t="-711475" r="-427000" b="-262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b="0" dirty="0" smtClean="0">
                              <a:solidFill>
                                <a:schemeClr val="tx1"/>
                              </a:solidFill>
                            </a:rPr>
                            <a:t>------</a:t>
                          </a:r>
                          <a:endParaRPr lang="pt-BR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b="0" dirty="0" smtClean="0">
                              <a:solidFill>
                                <a:schemeClr val="tx1"/>
                              </a:solidFill>
                            </a:rPr>
                            <a:t>------</a:t>
                          </a:r>
                          <a:endParaRPr lang="pt-BR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...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888095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17921-ACDA-430A-AB40-CAC1F853B887}" type="slidenum">
              <a:rPr lang="pt-BR"/>
              <a:pPr/>
              <a:t>25</a:t>
            </a:fld>
            <a:endParaRPr lang="pt-BR" dirty="0"/>
          </a:p>
        </p:txBody>
      </p:sp>
      <p:sp>
        <p:nvSpPr>
          <p:cNvPr id="73523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pt-BR" i="1">
                <a:solidFill>
                  <a:schemeClr val="folHlink"/>
                </a:solidFill>
              </a:rPr>
              <a:t/>
            </a:r>
            <a:br>
              <a:rPr lang="pt-BR" i="1">
                <a:solidFill>
                  <a:schemeClr val="folHlink"/>
                </a:solidFill>
              </a:rPr>
            </a:br>
            <a:endParaRPr lang="pt-BR" i="1">
              <a:solidFill>
                <a:schemeClr val="folHlink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35235" name="Rectangle 3"/>
              <p:cNvSpPr>
                <a:spLocks noGrp="1" noChangeArrowheads="1"/>
              </p:cNvSpPr>
              <p:nvPr>
                <p:ph type="body" sz="half" idx="1"/>
              </p:nvPr>
            </p:nvSpPr>
            <p:spPr>
              <a:xfrm>
                <a:off x="285751" y="1171575"/>
                <a:ext cx="8858249" cy="5429252"/>
              </a:xfrm>
              <a:noFill/>
              <a:ln/>
            </p:spPr>
            <p:txBody>
              <a:bodyPr anchor="b"/>
              <a:lstStyle/>
              <a:p>
                <a:pPr>
                  <a:spcBef>
                    <a:spcPct val="0"/>
                  </a:spcBef>
                  <a:spcAft>
                    <a:spcPts val="1200"/>
                  </a:spcAft>
                  <a:buClr>
                    <a:srgbClr val="3333CC"/>
                  </a:buClr>
                </a:pPr>
                <a:r>
                  <a:rPr lang="pt-BR" sz="2600" dirty="0" smtClean="0">
                    <a:solidFill>
                      <a:schemeClr val="tx1"/>
                    </a:solidFill>
                  </a:rPr>
                  <a:t> </a:t>
                </a:r>
                <a:r>
                  <a:rPr lang="pt-BR" dirty="0" smtClean="0">
                    <a:solidFill>
                      <a:schemeClr val="tx1"/>
                    </a:solidFill>
                  </a:rPr>
                  <a:t>Relação entre diferenças divididas e diferenças finitas.</a:t>
                </a:r>
                <a:endParaRPr lang="pt-BR" sz="2200" b="1" i="1" dirty="0" smtClean="0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ambria Math"/>
                </a:endParaRPr>
              </a:p>
              <a:p>
                <a:pPr marL="0" indent="0">
                  <a:spcBef>
                    <a:spcPct val="0"/>
                  </a:spcBef>
                  <a:buClr>
                    <a:srgbClr val="3333CC"/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pt-BR" sz="2200" b="1" i="1" smtClean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</a:rPr>
                        <m:t>𝒇</m:t>
                      </m:r>
                      <m:d>
                        <m:dPr>
                          <m:begChr m:val="["/>
                          <m:endChr m:val="]"/>
                          <m:ctrlPr>
                            <a:rPr lang="pt-BR" sz="2200" b="1" i="1" smtClean="0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pt-BR" sz="2200" b="1" i="1" smtClean="0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b="1" i="1" smtClean="0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b="1" i="1" smtClean="0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𝒐</m:t>
                              </m:r>
                            </m:sub>
                          </m:sSub>
                        </m:e>
                      </m:d>
                      <m:r>
                        <a:rPr lang="pt-BR" sz="2200" b="1" i="1" smtClean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</a:rPr>
                        <m:t>=</m:t>
                      </m:r>
                      <m:r>
                        <a:rPr lang="pt-BR" sz="2200" b="1" i="1" smtClean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</a:rPr>
                        <m:t>𝒇</m:t>
                      </m:r>
                      <m:d>
                        <m:dPr>
                          <m:ctrlPr>
                            <a:rPr lang="pt-BR" sz="2200" b="1" i="1" smtClean="0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pt-BR" sz="2200" b="1" i="1" smtClean="0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b="1" i="1" smtClean="0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b="1" i="1" smtClean="0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𝟎</m:t>
                              </m:r>
                            </m:sub>
                          </m:sSub>
                        </m:e>
                      </m:d>
                      <m:r>
                        <a:rPr lang="pt-BR" sz="2200" b="1" i="1" smtClean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pt-BR" sz="2200" b="1" i="1" smtClean="0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200" b="1" i="1" smtClean="0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𝒂</m:t>
                          </m:r>
                        </m:e>
                        <m:sub>
                          <m:r>
                            <a:rPr lang="pt-BR" sz="2200" b="1" i="1" smtClean="0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𝟎</m:t>
                          </m:r>
                        </m:sub>
                      </m:sSub>
                    </m:oMath>
                  </m:oMathPara>
                </a14:m>
                <a:endParaRPr lang="pt-BR" sz="2200" b="1" i="1" dirty="0" smtClean="0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ambria Math"/>
                </a:endParaRPr>
              </a:p>
              <a:p>
                <a:pPr marL="0" indent="0">
                  <a:spcBef>
                    <a:spcPct val="0"/>
                  </a:spcBef>
                  <a:buClr>
                    <a:srgbClr val="3333CC"/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pt-BR" sz="2200" b="1" i="1" smtClean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</a:rPr>
                        <m:t>𝒇</m:t>
                      </m:r>
                      <m:d>
                        <m:dPr>
                          <m:begChr m:val="["/>
                          <m:endChr m:val="]"/>
                          <m:ctrlPr>
                            <a:rPr lang="pt-BR" sz="2200" b="1" i="1" smtClean="0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pt-BR" sz="2200" b="1" i="1" smtClean="0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b="1" i="1" smtClean="0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b="1" i="1" smtClean="0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𝟎</m:t>
                              </m:r>
                            </m:sub>
                          </m:sSub>
                          <m:r>
                            <a:rPr lang="pt-BR" sz="2200" b="1" i="1" smtClean="0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,</m:t>
                          </m:r>
                          <m:sSub>
                            <m:sSubPr>
                              <m:ctrlPr>
                                <a:rPr lang="pt-BR" sz="2200" b="1" i="1" smtClean="0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b="1" i="1" smtClean="0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b="1" i="1" smtClean="0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𝟏</m:t>
                              </m:r>
                            </m:sub>
                          </m:sSub>
                        </m:e>
                      </m:d>
                      <m:r>
                        <a:rPr lang="pt-BR" sz="2200" b="1" i="1" smtClean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pt-BR" sz="2200" b="1" i="1" smtClean="0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pt-BR" sz="2200" b="1" i="1" smtClean="0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𝒇</m:t>
                          </m:r>
                          <m:d>
                            <m:dPr>
                              <m:ctrlPr>
                                <a:rPr lang="pt-BR" sz="2200" b="1" i="1" smtClean="0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pt-BR" sz="2200" b="1" i="1" smtClean="0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200" b="1" i="1" smtClean="0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pt-BR" sz="2200" b="1" i="1" smtClean="0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</m:d>
                          <m:r>
                            <a:rPr lang="pt-BR" sz="2200" b="1" i="1" smtClean="0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−</m:t>
                          </m:r>
                          <m:r>
                            <a:rPr lang="pt-BR" sz="2200" b="1" i="1" smtClean="0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𝒇</m:t>
                          </m:r>
                          <m:r>
                            <a:rPr lang="pt-BR" sz="2200" b="1" i="1" smtClean="0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(</m:t>
                          </m:r>
                          <m:sSub>
                            <m:sSubPr>
                              <m:ctrlPr>
                                <a:rPr lang="pt-BR" sz="2200" b="1" i="1" smtClean="0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b="1" i="1" smtClean="0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b="1" i="1" smtClean="0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𝟎</m:t>
                              </m:r>
                            </m:sub>
                          </m:sSub>
                          <m:r>
                            <a:rPr lang="pt-BR" sz="2200" b="1" i="1" smtClean="0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)</m:t>
                          </m:r>
                        </m:num>
                        <m:den>
                          <m:sSub>
                            <m:sSubPr>
                              <m:ctrlPr>
                                <a:rPr lang="pt-BR" sz="2200" b="1" i="1" smtClean="0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b="1" i="1" smtClean="0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b="1" i="1" smtClean="0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𝟏</m:t>
                              </m:r>
                            </m:sub>
                          </m:sSub>
                          <m:r>
                            <a:rPr lang="pt-BR" sz="2200" b="1" i="1" smtClean="0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pt-BR" sz="2200" b="1" i="1" smtClean="0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b="1" i="1" smtClean="0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b="1" i="1" smtClean="0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𝟎</m:t>
                              </m:r>
                            </m:sub>
                          </m:sSub>
                        </m:den>
                      </m:f>
                      <m:r>
                        <a:rPr lang="pt-BR" sz="2200" b="1" i="1" smtClean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𝒇</m:t>
                          </m:r>
                          <m:d>
                            <m:d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pt-BR" sz="2200" b="1" i="1" smtClean="0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𝟎</m:t>
                                  </m:r>
                                </m:sub>
                              </m:sSub>
                              <m:r>
                                <a:rPr lang="pt-BR" sz="2200" b="1" i="1" smtClean="0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+</m:t>
                              </m:r>
                              <m:r>
                                <a:rPr lang="pt-BR" sz="2200" b="1" i="1" smtClean="0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𝒉</m:t>
                              </m:r>
                            </m:e>
                          </m:d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−</m:t>
                          </m:r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𝒇</m:t>
                          </m:r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(</m:t>
                          </m:r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𝟎</m:t>
                              </m:r>
                            </m:sub>
                          </m:sSub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)</m:t>
                          </m:r>
                        </m:num>
                        <m:den>
                          <m:r>
                            <a:rPr lang="pt-BR" sz="2200" b="1" i="1" smtClean="0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𝒉</m:t>
                          </m:r>
                        </m:den>
                      </m:f>
                      <m:r>
                        <a:rPr lang="pt-BR" sz="2200" b="1" i="1" smtClean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pt-BR" sz="2200" b="1" i="1" smtClean="0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pt-BR" sz="2200" b="1" i="1" smtClean="0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  <a:ea typeface="Cambria Math"/>
                            </a:rPr>
                            <m:t>∆</m:t>
                          </m:r>
                          <m:r>
                            <a:rPr lang="pt-BR" sz="2200" b="1" i="1" smtClean="0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  <a:ea typeface="Cambria Math"/>
                            </a:rPr>
                            <m:t>𝒇</m:t>
                          </m:r>
                          <m:r>
                            <a:rPr lang="pt-BR" sz="2200" b="1" i="1" smtClean="0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  <a:ea typeface="Cambria Math"/>
                            </a:rPr>
                            <m:t>(</m:t>
                          </m:r>
                          <m:sSub>
                            <m:sSubPr>
                              <m:ctrlPr>
                                <a:rPr lang="pt-BR" sz="2200" b="1" i="1" smtClean="0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b="1" i="1" smtClean="0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b="1" i="1" smtClean="0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  <m:t>𝟎</m:t>
                              </m:r>
                            </m:sub>
                          </m:sSub>
                          <m:r>
                            <a:rPr lang="pt-BR" sz="2200" b="1" i="1" smtClean="0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  <a:ea typeface="Cambria Math"/>
                            </a:rPr>
                            <m:t>)</m:t>
                          </m:r>
                        </m:num>
                        <m:den>
                          <m:r>
                            <a:rPr lang="pt-BR" sz="2200" b="1" i="1" smtClean="0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𝒉</m:t>
                          </m:r>
                        </m:den>
                      </m:f>
                      <m:r>
                        <a:rPr lang="pt-BR" sz="2200" b="1" i="1" smtClean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𝒂</m:t>
                          </m:r>
                        </m:e>
                        <m:sub>
                          <m:r>
                            <a:rPr lang="pt-BR" sz="2200" b="1" i="1" smtClean="0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lang="pt-BR" sz="2200" b="1" dirty="0" smtClean="0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  <a:p>
                <a:pPr marL="0" indent="0">
                  <a:spcBef>
                    <a:spcPct val="0"/>
                  </a:spcBef>
                  <a:buClr>
                    <a:srgbClr val="3333CC"/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pt-BR" sz="2200" i="1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</a:rPr>
                        <m:t>𝒇</m:t>
                      </m:r>
                      <m:d>
                        <m:dPr>
                          <m:begChr m:val="["/>
                          <m:endChr m:val="]"/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𝟎</m:t>
                              </m:r>
                            </m:sub>
                          </m:sSub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,</m:t>
                          </m:r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𝟏</m:t>
                              </m:r>
                            </m:sub>
                          </m:sSub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,</m:t>
                          </m:r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𝟐</m:t>
                              </m:r>
                            </m:sub>
                          </m:sSub>
                        </m:e>
                      </m:d>
                      <m:r>
                        <a:rPr lang="pt-BR" sz="220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𝒇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𝟏</m:t>
                                  </m:r>
                                </m:sub>
                              </m:s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𝟐</m:t>
                                  </m:r>
                                </m:sub>
                              </m:sSub>
                            </m:e>
                          </m:d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−</m:t>
                          </m:r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𝒇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𝟎</m:t>
                                  </m:r>
                                </m:sub>
                              </m:s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</m:d>
                        </m:num>
                        <m:den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𝟐</m:t>
                              </m:r>
                            </m:sub>
                          </m:sSub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𝟎</m:t>
                              </m:r>
                            </m:sub>
                          </m:sSub>
                        </m:den>
                      </m:f>
                      <m:r>
                        <a:rPr lang="pt-BR" sz="2200" b="1" i="1" smtClean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pt-BR" sz="2200" b="1" i="1" smtClean="0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fPr>
                        <m:num>
                          <m:f>
                            <m:f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  <m:t>∆</m:t>
                              </m:r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  <m:t>𝒇</m:t>
                              </m:r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  <a:ea typeface="Cambria Math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pt-BR" sz="2200" b="1" i="1" smtClean="0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  <a:ea typeface="Cambria Math"/>
                                    </a:rPr>
                                    <m:t>𝟏</m:t>
                                  </m:r>
                                </m:sub>
                              </m:s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  <m:t>)</m:t>
                              </m:r>
                            </m:num>
                            <m:den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𝒉</m:t>
                              </m:r>
                            </m:den>
                          </m:f>
                          <m:r>
                            <a:rPr lang="pt-BR" sz="2200" b="1" i="1" smtClean="0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−</m:t>
                          </m:r>
                          <m:f>
                            <m:f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  <m:t>∆</m:t>
                              </m:r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  <m:t>𝒇</m:t>
                              </m:r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  <a:ea typeface="Cambria Math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pt-BR" sz="2200" b="1" i="1" smtClean="0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  <a:ea typeface="Cambria Math"/>
                                    </a:rPr>
                                    <m:t>𝟎</m:t>
                                  </m:r>
                                </m:sub>
                              </m:s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  <m:t>)</m:t>
                              </m:r>
                            </m:num>
                            <m:den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𝒉</m:t>
                              </m:r>
                            </m:den>
                          </m:f>
                        </m:num>
                        <m:den>
                          <m:r>
                            <a:rPr lang="pt-BR" sz="2200" b="1" i="1" smtClean="0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𝟐</m:t>
                          </m:r>
                          <m:r>
                            <a:rPr lang="pt-BR" sz="2200" b="1" i="1" smtClean="0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𝒉</m:t>
                          </m:r>
                        </m:den>
                      </m:f>
                      <m:r>
                        <a:rPr lang="pt-BR" sz="2200" b="1" i="1" smtClean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pt-BR" sz="2200" i="1" smtClean="0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pt-BR" sz="2200" i="1" smtClean="0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pt-BR" sz="2200" i="1" smtClean="0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  <m:t>∆</m:t>
                              </m:r>
                            </m:e>
                            <m:sup>
                              <m:r>
                                <a:rPr lang="pt-BR" sz="2200" b="1" i="1" smtClean="0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  <a:ea typeface="Cambria Math"/>
                            </a:rPr>
                            <m:t>𝒇</m:t>
                          </m:r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  <a:ea typeface="Cambria Math"/>
                            </a:rPr>
                            <m:t>(</m:t>
                          </m:r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  <m:t>𝟎</m:t>
                              </m:r>
                            </m:sub>
                          </m:sSub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  <a:ea typeface="Cambria Math"/>
                            </a:rPr>
                            <m:t>)</m:t>
                          </m:r>
                        </m:num>
                        <m:den>
                          <m:sSup>
                            <m:sSupPr>
                              <m:ctrlPr>
                                <a:rPr lang="pt-BR" sz="2200" i="1" smtClean="0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pt-BR" sz="2200" b="1" i="1" smtClean="0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  <m:t>𝟐</m:t>
                              </m:r>
                              <m:r>
                                <a:rPr lang="pt-BR" sz="2200" b="1" i="1" smtClean="0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  <m:t>𝒉</m:t>
                              </m:r>
                            </m:e>
                            <m:sup>
                              <m:r>
                                <a:rPr lang="pt-BR" sz="2200" b="1" i="1" smtClean="0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  <m:t>𝟐</m:t>
                              </m:r>
                            </m:sup>
                          </m:sSup>
                        </m:den>
                      </m:f>
                      <m:r>
                        <a:rPr lang="pt-BR" sz="2200" b="1" i="1" smtClean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sSub>
                        <m:sSub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𝒂</m:t>
                          </m:r>
                        </m:e>
                        <m:sub>
                          <m:r>
                            <a:rPr lang="pt-BR" sz="2200" b="1" i="1" smtClean="0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pt-BR" sz="2200" dirty="0" smtClean="0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  <a:p>
                <a:pPr marL="0" indent="0">
                  <a:spcBef>
                    <a:spcPct val="0"/>
                  </a:spcBef>
                  <a:buClr>
                    <a:srgbClr val="3333CC"/>
                  </a:buClr>
                  <a:buNone/>
                </a:pPr>
                <a:r>
                  <a:rPr lang="pt-BR" sz="2200" dirty="0" smtClean="0">
                    <a:solidFill>
                      <a:srgbClr val="0033CC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...</a:t>
                </a:r>
              </a:p>
              <a:p>
                <a:pPr marL="0" indent="0">
                  <a:spcBef>
                    <a:spcPct val="0"/>
                  </a:spcBef>
                  <a:buClr>
                    <a:srgbClr val="3333CC"/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pt-BR" sz="2200" i="1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</a:rPr>
                        <m:t>𝒇</m:t>
                      </m:r>
                      <m:d>
                        <m:dPr>
                          <m:begChr m:val="["/>
                          <m:endChr m:val="]"/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𝟎</m:t>
                              </m:r>
                            </m:sub>
                          </m:sSub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,…,</m:t>
                          </m:r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𝒏</m:t>
                              </m:r>
                            </m:sub>
                          </m:sSub>
                        </m:e>
                      </m:d>
                      <m:r>
                        <a:rPr lang="pt-BR" sz="2200" i="1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𝒇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𝟏</m:t>
                                  </m:r>
                                </m:sub>
                              </m:s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,…,</m:t>
                              </m:r>
                              <m:sSub>
                                <m:sSubPr>
                                  <m:ctrlP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𝒏</m:t>
                                  </m:r>
                                </m:sub>
                              </m:sSub>
                            </m:e>
                          </m:d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−</m:t>
                          </m:r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𝒇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𝟎</m:t>
                                  </m:r>
                                </m:sub>
                              </m:s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,…,</m:t>
                              </m:r>
                              <m:sSub>
                                <m:sSubPr>
                                  <m:ctrlP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𝒏</m:t>
                                  </m:r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</m:d>
                        </m:num>
                        <m:den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𝒏</m:t>
                              </m:r>
                            </m:sub>
                          </m:sSub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𝒐</m:t>
                              </m:r>
                            </m:sub>
                          </m:sSub>
                        </m:den>
                      </m:f>
                      <m:r>
                        <a:rPr lang="pt-BR" sz="2200" b="1" i="1" smtClean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pt-BR" sz="2200" b="1" i="1" smtClean="0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pt-BR" sz="2200" b="1" i="1" smtClean="0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pt-BR" sz="2200" b="1" i="1" smtClean="0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  <m:t>∆</m:t>
                              </m:r>
                            </m:e>
                            <m:sup>
                              <m:r>
                                <a:rPr lang="pt-BR" sz="2200" b="1" i="1" smtClean="0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𝒏</m:t>
                              </m:r>
                            </m:sup>
                          </m:sSup>
                          <m:r>
                            <a:rPr lang="pt-BR" sz="2200" b="1" i="1" smtClean="0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𝒇</m:t>
                          </m:r>
                          <m:d>
                            <m:dPr>
                              <m:ctrlPr>
                                <a:rPr lang="pt-BR" sz="2200" b="1" i="1" smtClean="0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pt-BR" sz="2200" b="1" i="1" smtClean="0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200" b="1" i="1" smtClean="0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pt-BR" sz="2200" b="1" i="1" smtClean="0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𝟎</m:t>
                                  </m:r>
                                </m:sub>
                              </m:sSub>
                            </m:e>
                          </m:d>
                        </m:num>
                        <m:den>
                          <m:r>
                            <a:rPr lang="pt-BR" sz="2200" b="1" i="1" smtClean="0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𝒏</m:t>
                          </m:r>
                          <m:r>
                            <a:rPr lang="pt-BR" sz="2200" b="1" i="1" smtClean="0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  <a:ea typeface="Cambria Math"/>
                            </a:rPr>
                            <m:t>!</m:t>
                          </m:r>
                          <m:sSup>
                            <m:sSupPr>
                              <m:ctrlPr>
                                <a:rPr lang="pt-BR" sz="2200" b="1" i="1" smtClean="0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pt-BR" sz="2200" b="1" i="1" smtClean="0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  <m:t>𝒉</m:t>
                              </m:r>
                            </m:e>
                            <m:sup>
                              <m:r>
                                <a:rPr lang="pt-BR" sz="2200" b="1" i="1" smtClean="0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  <m:t>𝒏</m:t>
                              </m:r>
                            </m:sup>
                          </m:sSup>
                        </m:den>
                      </m:f>
                      <m:r>
                        <a:rPr lang="pt-BR" sz="2200" b="1" i="1" smtClean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  <a:ea typeface="Cambria Math"/>
                        </a:rPr>
                        <m:t>=</m:t>
                      </m:r>
                      <m:sSub>
                        <m:sSub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𝒂</m:t>
                          </m:r>
                        </m:e>
                        <m:sub>
                          <m:r>
                            <a:rPr lang="pt-BR" sz="2200" b="1" i="1" smtClean="0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𝒏</m:t>
                          </m:r>
                        </m:sub>
                      </m:sSub>
                    </m:oMath>
                  </m:oMathPara>
                </a14:m>
                <a:endParaRPr lang="pt-BR" sz="2200" dirty="0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  <a:p>
                <a:pPr marL="0" indent="0">
                  <a:spcBef>
                    <a:spcPct val="0"/>
                  </a:spcBef>
                  <a:buClr>
                    <a:srgbClr val="3333CC"/>
                  </a:buClr>
                  <a:buNone/>
                </a:pPr>
                <a:endParaRPr lang="pt-BR" sz="2200" dirty="0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  <a:p>
                <a:pPr marL="0" indent="0">
                  <a:spcBef>
                    <a:spcPct val="0"/>
                  </a:spcBef>
                  <a:buClr>
                    <a:srgbClr val="3333CC"/>
                  </a:buClr>
                  <a:buNone/>
                </a:pPr>
                <a:endParaRPr lang="pt-BR" sz="2200" dirty="0" smtClean="0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  <a:p>
                <a:pPr>
                  <a:spcBef>
                    <a:spcPct val="0"/>
                  </a:spcBef>
                  <a:buClr>
                    <a:srgbClr val="3333CC"/>
                  </a:buClr>
                </a:pPr>
                <a:endParaRPr lang="pt-BR" sz="2200" dirty="0"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735235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half" idx="1"/>
              </p:nvPr>
            </p:nvSpPr>
            <p:spPr>
              <a:xfrm>
                <a:off x="285751" y="1171575"/>
                <a:ext cx="8858249" cy="5429252"/>
              </a:xfrm>
              <a:blipFill rotWithShape="1">
                <a:blip r:embed="rId3"/>
                <a:stretch>
                  <a:fillRect l="-895" r="-1376"/>
                </a:stretch>
              </a:blipFill>
              <a:ln/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35237" name="Rectangle 5"/>
          <p:cNvSpPr>
            <a:spLocks noChangeArrowheads="1"/>
          </p:cNvSpPr>
          <p:nvPr/>
        </p:nvSpPr>
        <p:spPr bwMode="auto">
          <a:xfrm>
            <a:off x="1184275" y="533400"/>
            <a:ext cx="7793038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algn="just"/>
            <a:r>
              <a:rPr lang="pt-BR" sz="3700" dirty="0" smtClean="0">
                <a:solidFill>
                  <a:srgbClr val="3333CC"/>
                </a:solidFill>
              </a:rPr>
              <a:t>Interpolação de Newton com Diferenças Finitas III</a:t>
            </a:r>
            <a:endParaRPr lang="pt-BR" sz="3700" dirty="0">
              <a:solidFill>
                <a:srgbClr val="33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862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17921-ACDA-430A-AB40-CAC1F853B887}" type="slidenum">
              <a:rPr lang="pt-BR"/>
              <a:pPr/>
              <a:t>26</a:t>
            </a:fld>
            <a:endParaRPr lang="pt-BR" dirty="0"/>
          </a:p>
        </p:txBody>
      </p:sp>
      <p:sp>
        <p:nvSpPr>
          <p:cNvPr id="73523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pt-BR" i="1" dirty="0">
                <a:solidFill>
                  <a:schemeClr val="folHlink"/>
                </a:solidFill>
              </a:rPr>
              <a:t/>
            </a:r>
            <a:br>
              <a:rPr lang="pt-BR" i="1" dirty="0">
                <a:solidFill>
                  <a:schemeClr val="folHlink"/>
                </a:solidFill>
              </a:rPr>
            </a:br>
            <a:endParaRPr lang="pt-BR" i="1" dirty="0">
              <a:solidFill>
                <a:schemeClr val="folHlink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35235" name="Rectangle 3"/>
              <p:cNvSpPr>
                <a:spLocks noGrp="1" noChangeArrowheads="1"/>
              </p:cNvSpPr>
              <p:nvPr>
                <p:ph type="body" sz="half" idx="1"/>
              </p:nvPr>
            </p:nvSpPr>
            <p:spPr>
              <a:xfrm>
                <a:off x="600075" y="2143123"/>
                <a:ext cx="7762875" cy="5572128"/>
              </a:xfrm>
              <a:noFill/>
              <a:ln/>
            </p:spPr>
            <p:txBody>
              <a:bodyPr anchor="b"/>
              <a:lstStyle/>
              <a:p>
                <a:pPr>
                  <a:spcBef>
                    <a:spcPct val="0"/>
                  </a:spcBef>
                  <a:spcAft>
                    <a:spcPts val="1200"/>
                  </a:spcAft>
                  <a:buClr>
                    <a:srgbClr val="3333CC"/>
                  </a:buClr>
                </a:pPr>
                <a:r>
                  <a:rPr lang="pt-BR" dirty="0" smtClean="0">
                    <a:effectLst/>
                  </a:rPr>
                  <a:t>Então</a:t>
                </a:r>
                <a:r>
                  <a:rPr lang="pt-BR" dirty="0" smtClean="0">
                    <a:solidFill>
                      <a:schemeClr val="tx1"/>
                    </a:solidFill>
                    <a:effectLst/>
                  </a:rPr>
                  <a:t> fórmula do polinômio interpolador de Newton com diferenças finitas é:</a:t>
                </a:r>
                <a:endParaRPr lang="pt-BR" sz="2600" dirty="0" smtClean="0">
                  <a:solidFill>
                    <a:schemeClr val="tx1"/>
                  </a:solidFill>
                  <a:effectLst/>
                </a:endParaRPr>
              </a:p>
              <a:p>
                <a:pPr marL="0" indent="0" algn="l">
                  <a:spcBef>
                    <a:spcPct val="0"/>
                  </a:spcBef>
                  <a:buClr>
                    <a:srgbClr val="3333CC"/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𝑷</m:t>
                          </m:r>
                        </m:e>
                        <m:sub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𝒏</m:t>
                          </m:r>
                        </m:sub>
                      </m:sSub>
                      <m:d>
                        <m:dPr>
                          <m:ctrlP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pt-BR" sz="2400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=</m:t>
                      </m:r>
                      <m:r>
                        <a:rPr lang="pt-BR" sz="2400" b="1" i="1" smtClean="0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𝒇</m:t>
                      </m:r>
                      <m:r>
                        <a:rPr lang="pt-BR" sz="2400" b="1" i="1" smtClean="0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(</m:t>
                      </m:r>
                      <m:sSub>
                        <m:sSubPr>
                          <m:ctrlPr>
                            <a:rPr lang="pt-BR" sz="2400" b="1" i="1" smtClean="0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400" b="1" i="1" smtClean="0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𝒙</m:t>
                          </m:r>
                        </m:e>
                        <m:sub>
                          <m:r>
                            <a:rPr lang="pt-BR" sz="2400" b="1" i="1" smtClean="0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𝟎</m:t>
                          </m:r>
                        </m:sub>
                      </m:sSub>
                      <m:r>
                        <a:rPr lang="pt-BR" sz="2400" b="1" i="1" smtClean="0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)</m:t>
                      </m:r>
                      <m:r>
                        <a:rPr lang="pt-BR" sz="2400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𝒂</m:t>
                          </m:r>
                        </m:e>
                        <m:sub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𝟏</m:t>
                          </m:r>
                        </m:sub>
                      </m:sSub>
                      <m:d>
                        <m:dPr>
                          <m:ctrlP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𝒙</m:t>
                          </m:r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pt-BR" sz="24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4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4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  <m:t>𝟎</m:t>
                              </m:r>
                            </m:sub>
                          </m:sSub>
                        </m:e>
                      </m:d>
                      <m:r>
                        <a:rPr lang="pt-BR" sz="2400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𝒂</m:t>
                          </m:r>
                        </m:e>
                        <m:sub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𝟐</m:t>
                          </m:r>
                        </m:sub>
                      </m:sSub>
                      <m:d>
                        <m:dPr>
                          <m:ctrlP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𝒙</m:t>
                          </m:r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pt-BR" sz="24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4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4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  <m:t>𝟎</m:t>
                              </m:r>
                            </m:sub>
                          </m:sSub>
                        </m:e>
                      </m:d>
                      <m:d>
                        <m:dPr>
                          <m:ctrlP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𝒙</m:t>
                          </m:r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pt-BR" sz="24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4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4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  <m:t>𝟏</m:t>
                              </m:r>
                            </m:sub>
                          </m:sSub>
                        </m:e>
                      </m:d>
                      <m:r>
                        <a:rPr lang="pt-BR" sz="2400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𝒂</m:t>
                          </m:r>
                        </m:e>
                        <m:sub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𝟑</m:t>
                          </m:r>
                        </m:sub>
                      </m:sSub>
                      <m:d>
                        <m:dPr>
                          <m:ctrlP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𝒙</m:t>
                          </m:r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pt-BR" sz="24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4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4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  <m:t>𝟎</m:t>
                              </m:r>
                            </m:sub>
                          </m:sSub>
                        </m:e>
                      </m:d>
                      <m:d>
                        <m:dPr>
                          <m:ctrlP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𝒙</m:t>
                          </m:r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pt-BR" sz="24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4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4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  <m:t>𝟏</m:t>
                              </m:r>
                            </m:sub>
                          </m:sSub>
                        </m:e>
                      </m:d>
                      <m:d>
                        <m:dPr>
                          <m:ctrlP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𝒙</m:t>
                          </m:r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pt-BR" sz="24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4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4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  <m:t>𝟐</m:t>
                              </m:r>
                            </m:sub>
                          </m:sSub>
                        </m:e>
                      </m:d>
                      <m:r>
                        <a:rPr lang="pt-BR" sz="2400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+…+</m:t>
                      </m:r>
                      <m:sSub>
                        <m:sSubPr>
                          <m:ctrlP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𝒂</m:t>
                          </m:r>
                        </m:e>
                        <m:sub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𝒏</m:t>
                          </m:r>
                        </m:sub>
                      </m:sSub>
                      <m:d>
                        <m:dPr>
                          <m:ctrlP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𝒙</m:t>
                          </m:r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pt-BR" sz="24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4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4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  <m:t>𝟎</m:t>
                              </m:r>
                            </m:sub>
                          </m:sSub>
                        </m:e>
                      </m:d>
                      <m:d>
                        <m:dPr>
                          <m:ctrlP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𝒙</m:t>
                          </m:r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pt-BR" sz="24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4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4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  <m:t>𝟏</m:t>
                              </m:r>
                            </m:sub>
                          </m:sSub>
                        </m:e>
                      </m:d>
                      <m:r>
                        <a:rPr lang="pt-BR" sz="2400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…</m:t>
                      </m:r>
                      <m:d>
                        <m:dPr>
                          <m:ctrlP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𝒙</m:t>
                          </m:r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pt-BR" sz="24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4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4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  <m:t>𝒏</m:t>
                              </m:r>
                              <m:r>
                                <a:rPr lang="pt-BR" sz="24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  <m:t>−</m:t>
                              </m:r>
                              <m:r>
                                <a:rPr lang="pt-BR" sz="24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  <m:t>𝟏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pt-BR" sz="2200" dirty="0" smtClean="0">
                  <a:effectLst/>
                </a:endParaRPr>
              </a:p>
              <a:p>
                <a:pPr marL="0" indent="0" algn="l">
                  <a:spcBef>
                    <a:spcPct val="0"/>
                  </a:spcBef>
                  <a:buClr>
                    <a:srgbClr val="3333CC"/>
                  </a:buClr>
                  <a:buNone/>
                </a:pPr>
                <a:endParaRPr lang="pt-BR" sz="2200" dirty="0">
                  <a:effectLst/>
                </a:endParaRPr>
              </a:p>
              <a:p>
                <a:pPr marL="0" indent="0">
                  <a:spcBef>
                    <a:spcPct val="0"/>
                  </a:spcBef>
                  <a:buClr>
                    <a:srgbClr val="3333CC"/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𝑷</m:t>
                          </m:r>
                        </m:e>
                        <m:sub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𝒏</m:t>
                          </m:r>
                        </m:sub>
                      </m:sSub>
                      <m:d>
                        <m:d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pt-BR" sz="2200" i="1">
                          <a:solidFill>
                            <a:srgbClr val="0033CC"/>
                          </a:solidFill>
                          <a:latin typeface="Cambria Math"/>
                        </a:rPr>
                        <m:t>=</m:t>
                      </m:r>
                      <m:r>
                        <a:rPr lang="pt-BR" sz="2200" i="1">
                          <a:solidFill>
                            <a:srgbClr val="0033CC"/>
                          </a:solidFill>
                          <a:latin typeface="Cambria Math"/>
                        </a:rPr>
                        <m:t>𝒇</m:t>
                      </m:r>
                      <m:d>
                        <m:d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𝟎</m:t>
                              </m:r>
                            </m:sub>
                          </m:sSub>
                        </m:e>
                      </m:d>
                      <m:r>
                        <a:rPr lang="pt-BR" sz="2200" i="1">
                          <a:solidFill>
                            <a:srgbClr val="0033CC"/>
                          </a:solidFill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  <a:ea typeface="Cambria Math"/>
                            </a:rPr>
                            <m:t>∆</m:t>
                          </m:r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  <a:ea typeface="Cambria Math"/>
                            </a:rPr>
                            <m:t>𝒇</m:t>
                          </m:r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  <a:ea typeface="Cambria Math"/>
                            </a:rPr>
                            <m:t>(</m:t>
                          </m:r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  <a:ea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  <a:ea typeface="Cambria Math"/>
                                </a:rPr>
                                <m:t>𝟎</m:t>
                              </m:r>
                            </m:sub>
                          </m:sSub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  <a:ea typeface="Cambria Math"/>
                            </a:rPr>
                            <m:t>)</m:t>
                          </m:r>
                        </m:num>
                        <m:den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𝒉</m:t>
                          </m:r>
                        </m:den>
                      </m:f>
                      <m:d>
                        <m:d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𝟎</m:t>
                              </m:r>
                            </m:sub>
                          </m:sSub>
                        </m:e>
                      </m:d>
                      <m:r>
                        <a:rPr lang="pt-BR" sz="2200" i="1">
                          <a:solidFill>
                            <a:srgbClr val="0033CC"/>
                          </a:solidFill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  <a:ea typeface="Cambria Math"/>
                                </a:rPr>
                                <m:t>∆</m:t>
                              </m:r>
                            </m:e>
                            <m:sup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  <a:ea typeface="Cambria Math"/>
                            </a:rPr>
                            <m:t>𝒇</m:t>
                          </m:r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  <a:ea typeface="Cambria Math"/>
                            </a:rPr>
                            <m:t>(</m:t>
                          </m:r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  <a:ea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  <a:ea typeface="Cambria Math"/>
                                </a:rPr>
                                <m:t>𝟎</m:t>
                              </m:r>
                            </m:sub>
                          </m:sSub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  <a:ea typeface="Cambria Math"/>
                            </a:rPr>
                            <m:t>)</m:t>
                          </m:r>
                        </m:num>
                        <m:den>
                          <m:sSup>
                            <m:sSup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  <a:ea typeface="Cambria Math"/>
                                </a:rPr>
                                <m:t>𝟐</m:t>
                              </m:r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  <a:ea typeface="Cambria Math"/>
                                </a:rPr>
                                <m:t>𝒉</m:t>
                              </m:r>
                            </m:e>
                            <m:sup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  <a:ea typeface="Cambria Math"/>
                                </a:rPr>
                                <m:t>𝟐</m:t>
                              </m:r>
                            </m:sup>
                          </m:sSup>
                        </m:den>
                      </m:f>
                      <m:d>
                        <m:d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𝟎</m:t>
                              </m:r>
                            </m:sub>
                          </m:sSub>
                        </m:e>
                      </m:d>
                      <m:d>
                        <m:d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𝟏</m:t>
                              </m:r>
                            </m:sub>
                          </m:sSub>
                        </m:e>
                      </m:d>
                      <m:r>
                        <a:rPr lang="pt-BR" sz="2200" i="1">
                          <a:solidFill>
                            <a:srgbClr val="0033CC"/>
                          </a:solidFill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  <a:ea typeface="Cambria Math"/>
                                </a:rPr>
                                <m:t>∆</m:t>
                              </m:r>
                            </m:e>
                            <m:sup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  <a:ea typeface="Cambria Math"/>
                                </a:rPr>
                                <m:t>𝟑</m:t>
                              </m:r>
                            </m:sup>
                          </m:sSup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  <a:ea typeface="Cambria Math"/>
                            </a:rPr>
                            <m:t>𝒇</m:t>
                          </m:r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  <a:ea typeface="Cambria Math"/>
                            </a:rPr>
                            <m:t>(</m:t>
                          </m:r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  <a:ea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  <a:ea typeface="Cambria Math"/>
                                </a:rPr>
                                <m:t>𝟎</m:t>
                              </m:r>
                            </m:sub>
                          </m:sSub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  <a:ea typeface="Cambria Math"/>
                            </a:rPr>
                            <m:t>)</m:t>
                          </m:r>
                        </m:num>
                        <m:den>
                          <m:sSup>
                            <m:sSup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  <a:ea typeface="Cambria Math"/>
                                </a:rPr>
                                <m:t>𝟔</m:t>
                              </m:r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  <a:ea typeface="Cambria Math"/>
                                </a:rPr>
                                <m:t>𝒉</m:t>
                              </m:r>
                            </m:e>
                            <m:sup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  <a:ea typeface="Cambria Math"/>
                                </a:rPr>
                                <m:t>𝟑</m:t>
                              </m:r>
                            </m:sup>
                          </m:sSup>
                        </m:den>
                      </m:f>
                      <m:d>
                        <m:d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𝟎</m:t>
                              </m:r>
                            </m:sub>
                          </m:sSub>
                        </m:e>
                      </m:d>
                      <m:d>
                        <m:d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𝟏</m:t>
                              </m:r>
                            </m:sub>
                          </m:sSub>
                        </m:e>
                      </m:d>
                      <m:d>
                        <m:d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b>
                          </m:sSub>
                        </m:e>
                      </m:d>
                      <m:r>
                        <a:rPr lang="pt-BR" sz="2200" i="1">
                          <a:solidFill>
                            <a:srgbClr val="0033CC"/>
                          </a:solidFill>
                          <a:latin typeface="Cambria Math"/>
                        </a:rPr>
                        <m:t>+…+</m:t>
                      </m:r>
                      <m:f>
                        <m:f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  <a:ea typeface="Cambria Math"/>
                                </a:rPr>
                                <m:t>∆</m:t>
                              </m:r>
                            </m:e>
                            <m:sup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𝒏</m:t>
                              </m:r>
                            </m:sup>
                          </m:sSup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𝒇</m:t>
                          </m:r>
                          <m:d>
                            <m:d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𝟎</m:t>
                                  </m:r>
                                </m:sub>
                              </m:sSub>
                            </m:e>
                          </m:d>
                        </m:num>
                        <m:den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𝒏</m:t>
                          </m:r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  <a:ea typeface="Cambria Math"/>
                            </a:rPr>
                            <m:t>!</m:t>
                          </m:r>
                          <m:sSup>
                            <m:sSup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  <a:ea typeface="Cambria Math"/>
                                </a:rPr>
                                <m:t>𝒉</m:t>
                              </m:r>
                            </m:e>
                            <m:sup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  <a:ea typeface="Cambria Math"/>
                                </a:rPr>
                                <m:t>𝒏</m:t>
                              </m:r>
                            </m:sup>
                          </m:sSup>
                        </m:den>
                      </m:f>
                      <m:d>
                        <m:d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𝟎</m:t>
                              </m:r>
                            </m:sub>
                          </m:sSub>
                        </m:e>
                      </m:d>
                      <m:d>
                        <m:d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𝟏</m:t>
                              </m:r>
                            </m:sub>
                          </m:sSub>
                        </m:e>
                      </m:d>
                      <m:r>
                        <a:rPr lang="pt-BR" sz="2200" i="1">
                          <a:solidFill>
                            <a:srgbClr val="0033CC"/>
                          </a:solidFill>
                          <a:latin typeface="Cambria Math"/>
                        </a:rPr>
                        <m:t>…</m:t>
                      </m:r>
                      <m:d>
                        <m:d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𝒏</m:t>
                              </m:r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−</m:t>
                              </m:r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𝟏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pt-BR" sz="2200" dirty="0">
                  <a:solidFill>
                    <a:srgbClr val="0033CC"/>
                  </a:solidFill>
                  <a:effectLst/>
                </a:endParaRPr>
              </a:p>
              <a:p>
                <a:pPr marL="0" indent="0">
                  <a:spcBef>
                    <a:spcPct val="0"/>
                  </a:spcBef>
                  <a:buClr>
                    <a:srgbClr val="3333CC"/>
                  </a:buClr>
                  <a:buNone/>
                </a:pPr>
                <a:endParaRPr lang="pt-BR" sz="2200" dirty="0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  <a:p>
                <a:pPr>
                  <a:spcBef>
                    <a:spcPct val="0"/>
                  </a:spcBef>
                  <a:buClr>
                    <a:srgbClr val="3333CC"/>
                  </a:buClr>
                </a:pPr>
                <a:endParaRPr lang="pt-BR" sz="22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+mj-lt"/>
                </a:endParaRPr>
              </a:p>
              <a:p>
                <a:pPr marL="0" indent="0">
                  <a:spcBef>
                    <a:spcPct val="0"/>
                  </a:spcBef>
                  <a:buClr>
                    <a:srgbClr val="3333CC"/>
                  </a:buClr>
                  <a:buNone/>
                </a:pPr>
                <a:endParaRPr lang="pt-BR" sz="2200" dirty="0" smtClean="0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  <a:p>
                <a:pPr>
                  <a:spcBef>
                    <a:spcPct val="0"/>
                  </a:spcBef>
                  <a:buClr>
                    <a:srgbClr val="3333CC"/>
                  </a:buClr>
                </a:pPr>
                <a:endParaRPr lang="pt-BR" sz="2200" dirty="0"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735235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half" idx="1"/>
              </p:nvPr>
            </p:nvSpPr>
            <p:spPr>
              <a:xfrm>
                <a:off x="600075" y="2143123"/>
                <a:ext cx="7762875" cy="5572128"/>
              </a:xfrm>
              <a:blipFill rotWithShape="1">
                <a:blip r:embed="rId3"/>
                <a:stretch>
                  <a:fillRect l="-706" t="-14114" r="-1570"/>
                </a:stretch>
              </a:blipFill>
              <a:ln/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35237" name="Rectangle 5"/>
          <p:cNvSpPr>
            <a:spLocks noChangeArrowheads="1"/>
          </p:cNvSpPr>
          <p:nvPr/>
        </p:nvSpPr>
        <p:spPr bwMode="auto">
          <a:xfrm>
            <a:off x="1184275" y="533400"/>
            <a:ext cx="7793038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algn="just"/>
            <a:r>
              <a:rPr lang="pt-BR" sz="3700" dirty="0" smtClean="0">
                <a:solidFill>
                  <a:srgbClr val="3333CC"/>
                </a:solidFill>
              </a:rPr>
              <a:t>Interpolação de Newton com Diferenças Finitas IV</a:t>
            </a:r>
            <a:endParaRPr lang="pt-BR" sz="3700" dirty="0">
              <a:solidFill>
                <a:srgbClr val="33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179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75D57-34E4-453C-A782-A723CE413FC9}" type="slidenum">
              <a:rPr lang="pt-BR"/>
              <a:pPr/>
              <a:t>27</a:t>
            </a:fld>
            <a:endParaRPr lang="pt-BR"/>
          </a:p>
        </p:txBody>
      </p:sp>
      <p:sp>
        <p:nvSpPr>
          <p:cNvPr id="1120258" name="Rectangle 2"/>
          <p:cNvSpPr>
            <a:spLocks noChangeArrowheads="1"/>
          </p:cNvSpPr>
          <p:nvPr/>
        </p:nvSpPr>
        <p:spPr bwMode="auto">
          <a:xfrm>
            <a:off x="0" y="30241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pt-BR"/>
          </a:p>
        </p:txBody>
      </p:sp>
      <p:sp>
        <p:nvSpPr>
          <p:cNvPr id="1120259" name="Rectangle 3"/>
          <p:cNvSpPr>
            <a:spLocks noChangeArrowheads="1"/>
          </p:cNvSpPr>
          <p:nvPr/>
        </p:nvSpPr>
        <p:spPr bwMode="auto">
          <a:xfrm>
            <a:off x="0" y="30241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pt-BR"/>
          </a:p>
        </p:txBody>
      </p:sp>
      <p:sp>
        <p:nvSpPr>
          <p:cNvPr id="1120261" name="Rectangle 5"/>
          <p:cNvSpPr>
            <a:spLocks noChangeArrowheads="1"/>
          </p:cNvSpPr>
          <p:nvPr/>
        </p:nvSpPr>
        <p:spPr bwMode="auto">
          <a:xfrm>
            <a:off x="1184275" y="1009649"/>
            <a:ext cx="7793038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algn="just"/>
            <a:endParaRPr lang="pt-BR" sz="2700" b="0" dirty="0" smtClean="0">
              <a:solidFill>
                <a:srgbClr val="3333CC"/>
              </a:solidFill>
            </a:endParaRPr>
          </a:p>
          <a:p>
            <a:pPr algn="just"/>
            <a:r>
              <a:rPr lang="pt-BR" sz="3700" dirty="0" smtClean="0">
                <a:solidFill>
                  <a:srgbClr val="3333CC"/>
                </a:solidFill>
              </a:rPr>
              <a:t>Interpolação </a:t>
            </a:r>
            <a:r>
              <a:rPr lang="pt-BR" sz="3700" dirty="0">
                <a:solidFill>
                  <a:srgbClr val="3333CC"/>
                </a:solidFill>
              </a:rPr>
              <a:t>de Newton com </a:t>
            </a:r>
            <a:r>
              <a:rPr lang="pt-BR" sz="3700" dirty="0" smtClean="0">
                <a:solidFill>
                  <a:srgbClr val="3333CC"/>
                </a:solidFill>
              </a:rPr>
              <a:t>Diferenças Finitas V</a:t>
            </a:r>
            <a:endParaRPr lang="pt-BR" sz="3700" dirty="0">
              <a:solidFill>
                <a:srgbClr val="3333CC"/>
              </a:solidFill>
            </a:endParaRPr>
          </a:p>
          <a:p>
            <a:pPr algn="just"/>
            <a:endParaRPr lang="pt-BR" sz="2700" dirty="0">
              <a:solidFill>
                <a:srgbClr val="3333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0262" name="Rectangle 6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00050" y="1643062"/>
                <a:ext cx="8439150" cy="4649787"/>
              </a:xfrm>
            </p:spPr>
            <p:txBody>
              <a:bodyPr/>
              <a:lstStyle/>
              <a:p>
                <a:pPr>
                  <a:spcAft>
                    <a:spcPts val="1200"/>
                  </a:spcAft>
                </a:pPr>
                <a:r>
                  <a:rPr lang="pt-BR" dirty="0" smtClean="0">
                    <a:solidFill>
                      <a:srgbClr val="969696"/>
                    </a:solidFill>
                  </a:rPr>
                  <a:t>Exemplo 05</a:t>
                </a:r>
                <a:r>
                  <a:rPr lang="pt-BR" dirty="0" smtClean="0"/>
                  <a:t>: </a:t>
                </a:r>
                <a:r>
                  <a:rPr lang="pt-BR" dirty="0" smtClean="0">
                    <a:solidFill>
                      <a:schemeClr val="tx1"/>
                    </a:solidFill>
                  </a:rPr>
                  <a:t>Determinar o polinômio interpolador de Newton de </a:t>
                </a:r>
                <a:r>
                  <a:rPr lang="pt-BR" dirty="0" smtClean="0">
                    <a:solidFill>
                      <a:srgbClr val="FF6600"/>
                    </a:solidFill>
                  </a:rPr>
                  <a:t>segundo grau</a:t>
                </a:r>
                <a:r>
                  <a:rPr lang="pt-BR" dirty="0" smtClean="0">
                    <a:solidFill>
                      <a:srgbClr val="0033CC"/>
                    </a:solidFill>
                  </a:rPr>
                  <a:t> </a:t>
                </a:r>
                <a:r>
                  <a:rPr lang="pt-BR" dirty="0" smtClean="0">
                    <a:solidFill>
                      <a:schemeClr val="tx1"/>
                    </a:solidFill>
                  </a:rPr>
                  <a:t>(</a:t>
                </a:r>
                <a:r>
                  <a:rPr lang="pt-BR" dirty="0" smtClean="0">
                    <a:solidFill>
                      <a:srgbClr val="FF6600"/>
                    </a:solidFill>
                  </a:rPr>
                  <a:t>3 pontos</a:t>
                </a:r>
                <a:r>
                  <a:rPr lang="pt-BR" dirty="0" smtClean="0">
                    <a:solidFill>
                      <a:schemeClr val="tx1"/>
                    </a:solidFill>
                  </a:rPr>
                  <a:t>) para a função conhecida pelos pontos</a:t>
                </a:r>
                <a:r>
                  <a:rPr lang="pt-BR" dirty="0">
                    <a:solidFill>
                      <a:srgbClr val="0033CC"/>
                    </a:solidFill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𝟏</m:t>
                        </m:r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;</m:t>
                        </m:r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𝟐</m:t>
                        </m:r>
                      </m:e>
                    </m:d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,</m:t>
                    </m:r>
                    <m:d>
                      <m:dPr>
                        <m:ctrlP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𝟎</m:t>
                        </m:r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;</m:t>
                        </m:r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𝟏</m:t>
                        </m:r>
                      </m:e>
                    </m:d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,</m:t>
                    </m:r>
                    <m:d>
                      <m:dPr>
                        <m:ctrlP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𝟏</m:t>
                        </m:r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;</m:t>
                        </m:r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𝟐</m:t>
                        </m:r>
                      </m:e>
                    </m:d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,</m:t>
                    </m:r>
                    <m:d>
                      <m:dPr>
                        <m:ctrlP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𝟐</m:t>
                        </m:r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;</m:t>
                        </m:r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𝟓</m:t>
                        </m:r>
                      </m:e>
                    </m:d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,</m:t>
                    </m:r>
                    <m:d>
                      <m:dPr>
                        <m:ctrlP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𝟑</m:t>
                        </m:r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;</m:t>
                        </m:r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𝟏𝟎</m:t>
                        </m:r>
                      </m:e>
                    </m:d>
                  </m:oMath>
                </a14:m>
                <a:r>
                  <a:rPr lang="pt-BR" dirty="0" smtClean="0">
                    <a:solidFill>
                      <a:schemeClr val="tx1"/>
                    </a:solidFill>
                  </a:rPr>
                  <a:t>. </a:t>
                </a:r>
              </a:p>
              <a:p>
                <a:pPr lvl="1">
                  <a:spcAft>
                    <a:spcPts val="1000"/>
                  </a:spcAft>
                </a:pPr>
                <a:r>
                  <a:rPr lang="pt-BR" sz="2600" dirty="0" smtClean="0"/>
                  <a:t>Solução:</a:t>
                </a:r>
                <a:endParaRPr lang="pt-BR" dirty="0" smtClean="0"/>
              </a:p>
              <a:p>
                <a:pPr marL="627062" lvl="1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2200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𝑷</m:t>
                          </m:r>
                        </m:e>
                        <m:sub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𝒏</m:t>
                          </m:r>
                        </m:sub>
                      </m:sSub>
                      <m:d>
                        <m:d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pt-BR" sz="2200" i="1">
                          <a:solidFill>
                            <a:srgbClr val="0033CC"/>
                          </a:solidFill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𝒂</m:t>
                          </m:r>
                        </m:e>
                        <m:sub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𝟎</m:t>
                          </m:r>
                        </m:sub>
                      </m:sSub>
                      <m:r>
                        <a:rPr lang="pt-BR" sz="2200" i="1">
                          <a:solidFill>
                            <a:srgbClr val="0033CC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𝒂</m:t>
                          </m:r>
                        </m:e>
                        <m:sub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𝟏</m:t>
                          </m:r>
                        </m:sub>
                      </m:sSub>
                      <m:d>
                        <m:d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𝟎</m:t>
                              </m:r>
                            </m:sub>
                          </m:sSub>
                        </m:e>
                      </m:d>
                      <m:r>
                        <a:rPr lang="pt-BR" sz="2200" i="1">
                          <a:solidFill>
                            <a:srgbClr val="0033CC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𝒂</m:t>
                          </m:r>
                        </m:e>
                        <m:sub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𝟐</m:t>
                          </m:r>
                        </m:sub>
                      </m:sSub>
                      <m:d>
                        <m:d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𝟎</m:t>
                              </m:r>
                            </m:sub>
                          </m:sSub>
                        </m:e>
                      </m:d>
                      <m:d>
                        <m:d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𝟏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pt-BR" sz="2200" i="1" dirty="0" smtClean="0">
                  <a:solidFill>
                    <a:srgbClr val="0033CC"/>
                  </a:solidFill>
                  <a:latin typeface="Cambria Math"/>
                </a:endParaRPr>
              </a:p>
              <a:p>
                <a:pPr marL="627062" lvl="1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2200" i="1" smtClean="0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𝑷</m:t>
                          </m:r>
                        </m:e>
                        <m:sub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𝒏</m:t>
                          </m:r>
                        </m:sub>
                      </m:sSub>
                      <m:d>
                        <m:d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pt-BR" sz="2200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=</m:t>
                      </m:r>
                      <m:r>
                        <a:rPr lang="pt-BR" sz="2200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𝒇</m:t>
                      </m:r>
                      <m:d>
                        <m:d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  <m:t>𝟎</m:t>
                              </m:r>
                            </m:sub>
                          </m:sSub>
                        </m:e>
                      </m:d>
                      <m:r>
                        <a:rPr lang="pt-BR" sz="2200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  <a:ea typeface="Cambria Math"/>
                            </a:rPr>
                            <m:t>∆</m:t>
                          </m:r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  <a:ea typeface="Cambria Math"/>
                            </a:rPr>
                            <m:t>𝒇</m:t>
                          </m:r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  <a:ea typeface="Cambria Math"/>
                            </a:rPr>
                            <m:t>(</m:t>
                          </m:r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  <a:ea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  <a:ea typeface="Cambria Math"/>
                                </a:rPr>
                                <m:t>𝟎</m:t>
                              </m:r>
                            </m:sub>
                          </m:sSub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  <a:ea typeface="Cambria Math"/>
                            </a:rPr>
                            <m:t>)</m:t>
                          </m:r>
                        </m:num>
                        <m:den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𝒉</m:t>
                          </m:r>
                        </m:den>
                      </m:f>
                      <m:d>
                        <m:d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𝒙</m:t>
                          </m:r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  <m:t>𝟎</m:t>
                              </m:r>
                            </m:sub>
                          </m:sSub>
                        </m:e>
                      </m:d>
                      <m:r>
                        <a:rPr lang="pt-BR" sz="2200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  <a:ea typeface="Cambria Math"/>
                                </a:rPr>
                                <m:t>∆</m:t>
                              </m:r>
                            </m:e>
                            <m:sup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  <a:ea typeface="Cambria Math"/>
                            </a:rPr>
                            <m:t>𝒇</m:t>
                          </m:r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  <a:ea typeface="Cambria Math"/>
                            </a:rPr>
                            <m:t>(</m:t>
                          </m:r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  <a:ea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  <a:ea typeface="Cambria Math"/>
                                </a:rPr>
                                <m:t>𝟎</m:t>
                              </m:r>
                            </m:sub>
                          </m:sSub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  <a:ea typeface="Cambria Math"/>
                            </a:rPr>
                            <m:t>)</m:t>
                          </m:r>
                        </m:num>
                        <m:den>
                          <m:sSup>
                            <m:sSup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  <a:ea typeface="Cambria Math"/>
                                </a:rPr>
                                <m:t>𝟐</m:t>
                              </m:r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  <a:ea typeface="Cambria Math"/>
                                </a:rPr>
                                <m:t>𝒉</m:t>
                              </m:r>
                            </m:e>
                            <m:sup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  <a:ea typeface="Cambria Math"/>
                                </a:rPr>
                                <m:t>𝟐</m:t>
                              </m:r>
                            </m:sup>
                          </m:sSup>
                        </m:den>
                      </m:f>
                      <m:d>
                        <m:d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𝒙</m:t>
                          </m:r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  <m:t>𝟎</m:t>
                              </m:r>
                            </m:sub>
                          </m:sSub>
                        </m:e>
                      </m:d>
                      <m:d>
                        <m:d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𝒙</m:t>
                          </m:r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/>
                                  <a:latin typeface="Cambria Math"/>
                                </a:rPr>
                                <m:t>𝟏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pt-BR" sz="2200" dirty="0" smtClean="0">
                  <a:effectLst/>
                </a:endParaRPr>
              </a:p>
              <a:p>
                <a:pPr lvl="1"/>
                <a:endParaRPr lang="pt-BR" sz="1000" dirty="0">
                  <a:effectLst/>
                </a:endParaRPr>
              </a:p>
            </p:txBody>
          </p:sp>
        </mc:Choice>
        <mc:Fallback xmlns="">
          <p:sp>
            <p:nvSpPr>
              <p:cNvPr id="1120262" name="Rectangle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00050" y="1643062"/>
                <a:ext cx="8439150" cy="4649787"/>
              </a:xfrm>
              <a:blipFill rotWithShape="1">
                <a:blip r:embed="rId3"/>
                <a:stretch>
                  <a:fillRect l="-723" t="-1312" r="-1445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16189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75D57-34E4-453C-A782-A723CE413FC9}" type="slidenum">
              <a:rPr lang="pt-BR"/>
              <a:pPr/>
              <a:t>28</a:t>
            </a:fld>
            <a:endParaRPr lang="pt-BR"/>
          </a:p>
        </p:txBody>
      </p:sp>
      <p:sp>
        <p:nvSpPr>
          <p:cNvPr id="1120258" name="Rectangle 2"/>
          <p:cNvSpPr>
            <a:spLocks noChangeArrowheads="1"/>
          </p:cNvSpPr>
          <p:nvPr/>
        </p:nvSpPr>
        <p:spPr bwMode="auto">
          <a:xfrm>
            <a:off x="0" y="30241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pt-BR"/>
          </a:p>
        </p:txBody>
      </p:sp>
      <p:sp>
        <p:nvSpPr>
          <p:cNvPr id="1120259" name="Rectangle 3"/>
          <p:cNvSpPr>
            <a:spLocks noChangeArrowheads="1"/>
          </p:cNvSpPr>
          <p:nvPr/>
        </p:nvSpPr>
        <p:spPr bwMode="auto">
          <a:xfrm>
            <a:off x="0" y="30241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pt-BR"/>
          </a:p>
        </p:txBody>
      </p:sp>
      <p:sp>
        <p:nvSpPr>
          <p:cNvPr id="1120261" name="Rectangle 5"/>
          <p:cNvSpPr>
            <a:spLocks noChangeArrowheads="1"/>
          </p:cNvSpPr>
          <p:nvPr/>
        </p:nvSpPr>
        <p:spPr bwMode="auto">
          <a:xfrm>
            <a:off x="1184275" y="533400"/>
            <a:ext cx="7793038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algn="just"/>
            <a:r>
              <a:rPr lang="pt-BR" sz="3700" dirty="0" smtClean="0">
                <a:solidFill>
                  <a:srgbClr val="3333CC"/>
                </a:solidFill>
              </a:rPr>
              <a:t>Interpolação </a:t>
            </a:r>
            <a:r>
              <a:rPr lang="pt-BR" sz="3700" dirty="0">
                <a:solidFill>
                  <a:srgbClr val="3333CC"/>
                </a:solidFill>
              </a:rPr>
              <a:t>de Newton com </a:t>
            </a:r>
            <a:r>
              <a:rPr lang="pt-BR" sz="3700" dirty="0" smtClean="0">
                <a:solidFill>
                  <a:srgbClr val="3333CC"/>
                </a:solidFill>
              </a:rPr>
              <a:t>Diferenças Finitas VI</a:t>
            </a:r>
            <a:endParaRPr lang="pt-BR" sz="3700" dirty="0">
              <a:solidFill>
                <a:srgbClr val="3333CC"/>
              </a:solidFill>
            </a:endParaRPr>
          </a:p>
        </p:txBody>
      </p:sp>
      <p:sp>
        <p:nvSpPr>
          <p:cNvPr id="1120262" name="Rectangle 6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endParaRPr lang="pt-BR" sz="1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e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87898875"/>
                  </p:ext>
                </p:extLst>
              </p:nvPr>
            </p:nvGraphicFramePr>
            <p:xfrm>
              <a:off x="735012" y="1590675"/>
              <a:ext cx="8037513" cy="2250440"/>
            </p:xfrm>
            <a:graphic>
              <a:graphicData uri="http://schemas.openxmlformats.org/drawingml/2006/table">
                <a:tbl>
                  <a:tblPr firstRow="1" bandRow="1">
                    <a:tableStyleId>{21E4AEA4-8DFA-4A89-87EB-49C32662AFE0}</a:tableStyleId>
                  </a:tblPr>
                  <a:tblGrid>
                    <a:gridCol w="444812"/>
                    <a:gridCol w="444812"/>
                    <a:gridCol w="1175714"/>
                    <a:gridCol w="1190625"/>
                    <a:gridCol w="1266825"/>
                    <a:gridCol w="1552575"/>
                    <a:gridCol w="1962150"/>
                  </a:tblGrid>
                  <a:tr h="3962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t-BR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pt-BR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𝒊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Ordem 0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Ordem 1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Ordem</a:t>
                          </a:r>
                          <a:r>
                            <a:rPr lang="pt-BR" baseline="0" dirty="0" smtClean="0">
                              <a:solidFill>
                                <a:schemeClr val="tx1"/>
                              </a:solidFill>
                            </a:rPr>
                            <a:t> 2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Ordem</a:t>
                          </a:r>
                          <a:r>
                            <a:rPr lang="pt-BR" baseline="0" dirty="0" smtClean="0">
                              <a:solidFill>
                                <a:schemeClr val="tx1"/>
                              </a:solidFill>
                            </a:rPr>
                            <a:t> 3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Ordem 4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t-BR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t-BR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𝑓</m:t>
                                </m:r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pt-BR" b="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0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pt-BR" sz="1800" b="0" i="1" smtClean="0">
                                      <a:solidFill>
                                        <a:schemeClr val="tx1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pt-BR" sz="1800" b="0" i="1" smtClean="0">
                                      <a:solidFill>
                                        <a:schemeClr val="tx1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  <a:ea typeface="Cambria Math"/>
                                    </a:rPr>
                                    <m:t>∆</m:t>
                                  </m:r>
                                </m:e>
                                <m:sup>
                                  <m:r>
                                    <a:rPr lang="pt-BR" sz="1800" b="0" i="1" smtClean="0">
                                      <a:solidFill>
                                        <a:schemeClr val="tx1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  <a:ea typeface="Cambria Math"/>
                                    </a:rPr>
                                    <m:t>1</m:t>
                                  </m:r>
                                </m:sup>
                              </m:sSup>
                              <m:r>
                                <a:rPr lang="pt-BR" sz="1800" b="0" i="1" smtClean="0">
                                  <a:solidFill>
                                    <a:schemeClr val="tx1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𝑓</m:t>
                              </m:r>
                            </m:oMath>
                          </a14:m>
                          <a:r>
                            <a:rPr lang="pt-BR" sz="1800" b="0" i="0" dirty="0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+mj-lt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pt-BR" sz="1800" b="0" i="1" dirty="0" smtClean="0">
                                      <a:solidFill>
                                        <a:schemeClr val="tx1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1800" b="0" i="1" dirty="0" smtClean="0">
                                      <a:solidFill>
                                        <a:schemeClr val="tx1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pt-BR" sz="1800" b="0" i="1" dirty="0" smtClean="0">
                                      <a:solidFill>
                                        <a:schemeClr val="tx1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0</m:t>
                                  </m:r>
                                </m:sub>
                              </m:sSub>
                            </m:oMath>
                          </a14:m>
                          <a:r>
                            <a:rPr lang="pt-BR" sz="1800" b="0" i="0" dirty="0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+mj-lt"/>
                            </a:rPr>
                            <a:t>)</a:t>
                          </a:r>
                          <a:endParaRPr lang="pt-BR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pt-BR" sz="1800" b="0" i="1" smtClean="0">
                                      <a:solidFill>
                                        <a:schemeClr val="tx1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pt-BR" sz="1800" b="0" i="1" smtClean="0">
                                      <a:solidFill>
                                        <a:schemeClr val="tx1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  <a:ea typeface="Cambria Math"/>
                                    </a:rPr>
                                    <m:t>∆</m:t>
                                  </m:r>
                                </m:e>
                                <m:sup>
                                  <m:r>
                                    <a:rPr lang="pt-BR" sz="1800" b="0" i="1" smtClean="0">
                                      <a:solidFill>
                                        <a:schemeClr val="tx1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pt-BR" sz="1800" b="0" i="1" smtClean="0">
                                  <a:solidFill>
                                    <a:schemeClr val="tx1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𝑓</m:t>
                              </m:r>
                            </m:oMath>
                          </a14:m>
                          <a:r>
                            <a:rPr lang="pt-BR" sz="1800" b="0" i="0" dirty="0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+mj-lt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pt-BR" sz="1800" b="0" i="1" dirty="0" smtClean="0">
                                      <a:solidFill>
                                        <a:schemeClr val="tx1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1800" b="0" i="1" dirty="0" smtClean="0">
                                      <a:solidFill>
                                        <a:schemeClr val="tx1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pt-BR" sz="1800" b="0" i="1" dirty="0" smtClean="0">
                                      <a:solidFill>
                                        <a:schemeClr val="tx1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0</m:t>
                                  </m:r>
                                </m:sub>
                              </m:sSub>
                            </m:oMath>
                          </a14:m>
                          <a:r>
                            <a:rPr lang="pt-BR" sz="1800" b="0" i="0" dirty="0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+mj-lt"/>
                            </a:rPr>
                            <a:t>)</a:t>
                          </a:r>
                          <a:endParaRPr lang="pt-BR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pt-BR" sz="1800" b="0" i="1" smtClean="0">
                                      <a:solidFill>
                                        <a:schemeClr val="tx1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pt-BR" sz="1800" b="0" i="1" smtClean="0">
                                      <a:solidFill>
                                        <a:schemeClr val="tx1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  <a:ea typeface="Cambria Math"/>
                                    </a:rPr>
                                    <m:t>∆</m:t>
                                  </m:r>
                                </m:e>
                                <m:sup>
                                  <m:r>
                                    <a:rPr lang="pt-BR" sz="1800" b="0" i="1" smtClean="0">
                                      <a:solidFill>
                                        <a:schemeClr val="tx1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  <a:ea typeface="Cambria Math"/>
                                    </a:rPr>
                                    <m:t>3</m:t>
                                  </m:r>
                                </m:sup>
                              </m:sSup>
                              <m:r>
                                <a:rPr lang="pt-BR" sz="1800" b="0" i="1" smtClean="0">
                                  <a:solidFill>
                                    <a:schemeClr val="tx1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𝑓</m:t>
                              </m:r>
                            </m:oMath>
                          </a14:m>
                          <a:r>
                            <a:rPr lang="pt-BR" sz="1800" b="0" i="0" dirty="0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+mj-lt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pt-BR" sz="1800" b="0" i="1" dirty="0" smtClean="0">
                                      <a:solidFill>
                                        <a:schemeClr val="tx1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1800" b="0" i="1" dirty="0" smtClean="0">
                                      <a:solidFill>
                                        <a:schemeClr val="tx1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pt-BR" sz="1800" b="0" i="1" dirty="0" smtClean="0">
                                      <a:solidFill>
                                        <a:schemeClr val="tx1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0</m:t>
                                  </m:r>
                                </m:sub>
                              </m:sSub>
                            </m:oMath>
                          </a14:m>
                          <a:r>
                            <a:rPr lang="pt-BR" sz="1800" b="0" i="0" dirty="0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+mj-lt"/>
                            </a:rPr>
                            <a:t>)</a:t>
                          </a:r>
                          <a:endParaRPr lang="pt-BR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𝑓</m:t>
                                </m:r>
                                <m:sSup>
                                  <m:sSupPr>
                                    <m:ctrlPr>
                                      <a:rPr lang="pt-BR" sz="1800" b="0" i="1" smtClean="0">
                                        <a:solidFill>
                                          <a:schemeClr val="tx1"/>
                                        </a:solidFill>
                                        <a:effectLst>
                                          <a:outerShdw blurRad="38100" dist="38100" dir="2700000" algn="tl">
                                            <a:srgbClr val="C0C0C0"/>
                                          </a:outerShdw>
                                        </a:effectLst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pt-BR" sz="1800" b="0" i="1" smtClean="0">
                                        <a:solidFill>
                                          <a:schemeClr val="tx1"/>
                                        </a:solidFill>
                                        <a:effectLst>
                                          <a:outerShdw blurRad="38100" dist="38100" dir="2700000" algn="tl">
                                            <a:srgbClr val="C0C0C0"/>
                                          </a:outerShdw>
                                        </a:effectLst>
                                        <a:latin typeface="Cambria Math"/>
                                        <a:ea typeface="Cambria Math"/>
                                      </a:rPr>
                                      <m:t>∆</m:t>
                                    </m:r>
                                  </m:e>
                                  <m:sup>
                                    <m:r>
                                      <a:rPr lang="pt-BR" sz="1800" b="0" i="1" smtClean="0">
                                        <a:solidFill>
                                          <a:schemeClr val="tx1"/>
                                        </a:solidFill>
                                        <a:effectLst>
                                          <a:outerShdw blurRad="38100" dist="38100" dir="2700000" algn="tl">
                                            <a:srgbClr val="C0C0C0"/>
                                          </a:outerShdw>
                                        </a:effectLst>
                                        <a:latin typeface="Cambria Math"/>
                                        <a:ea typeface="Cambria Math"/>
                                      </a:rPr>
                                      <m:t>4</m:t>
                                    </m:r>
                                  </m:sup>
                                </m:sSup>
                                <m:r>
                                  <a:rPr lang="pt-BR" sz="1800" b="0" i="1" smtClean="0">
                                    <a:solidFill>
                                      <a:schemeClr val="tx1"/>
                                    </a:solidFill>
                                    <a:effectLst>
                                      <a:outerShdw blurRad="38100" dist="38100" dir="2700000" algn="tl">
                                        <a:srgbClr val="C0C0C0"/>
                                      </a:outerShdw>
                                    </a:effectLst>
                                    <a:latin typeface="Cambria Math"/>
                                  </a:rPr>
                                  <m:t>𝑓</m:t>
                                </m:r>
                                <m:r>
                                  <m:rPr>
                                    <m:nor/>
                                  </m:rPr>
                                  <a:rPr lang="pt-BR" sz="1800" b="0" i="0" kern="1200" dirty="0" smtClean="0">
                                    <a:solidFill>
                                      <a:schemeClr val="tx1"/>
                                    </a:solidFill>
                                    <a:effectLst>
                                      <a:outerShdw blurRad="38100" dist="38100" dir="2700000" algn="tl">
                                        <a:srgbClr val="C0C0C0"/>
                                      </a:outerShdw>
                                    </a:effectLst>
                                    <a:latin typeface="+mn-lt"/>
                                    <a:ea typeface="+mn-ea"/>
                                    <a:cs typeface="+mn-cs"/>
                                  </a:rPr>
                                  <m:t>(</m:t>
                                </m:r>
                                <m:sSub>
                                  <m:sSubPr>
                                    <m:ctrlPr>
                                      <a:rPr lang="pt-BR" sz="1800" b="0" i="1" dirty="0" smtClean="0">
                                        <a:solidFill>
                                          <a:schemeClr val="tx1"/>
                                        </a:solidFill>
                                        <a:effectLst>
                                          <a:outerShdw blurRad="38100" dist="38100" dir="2700000" algn="tl">
                                            <a:srgbClr val="C0C0C0"/>
                                          </a:outerShdw>
                                        </a:effectLst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sz="1800" b="0" i="1" dirty="0" smtClean="0">
                                        <a:solidFill>
                                          <a:schemeClr val="tx1"/>
                                        </a:solidFill>
                                        <a:effectLst>
                                          <a:outerShdw blurRad="38100" dist="38100" dir="2700000" algn="tl">
                                            <a:srgbClr val="C0C0C0"/>
                                          </a:outerShdw>
                                        </a:effectLst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pt-BR" sz="1800" b="0" i="1" dirty="0" smtClean="0">
                                        <a:solidFill>
                                          <a:schemeClr val="tx1"/>
                                        </a:solidFill>
                                        <a:effectLst>
                                          <a:outerShdw blurRad="38100" dist="38100" dir="2700000" algn="tl">
                                            <a:srgbClr val="C0C0C0"/>
                                          </a:outerShdw>
                                        </a:effectLst>
                                        <a:latin typeface="Cambria Math"/>
                                      </a:rPr>
                                      <m:t>0</m:t>
                                    </m:r>
                                  </m:sub>
                                </m:sSub>
                                <m:r>
                                  <m:rPr>
                                    <m:nor/>
                                  </m:rPr>
                                  <a:rPr lang="pt-BR" sz="1800" b="0" i="0" kern="1200" dirty="0" smtClean="0">
                                    <a:solidFill>
                                      <a:schemeClr val="tx1"/>
                                    </a:solidFill>
                                    <a:effectLst>
                                      <a:outerShdw blurRad="38100" dist="38100" dir="2700000" algn="tl">
                                        <a:srgbClr val="C0C0C0"/>
                                      </a:outerShdw>
                                    </a:effectLst>
                                    <a:latin typeface="+mn-lt"/>
                                    <a:ea typeface="+mn-ea"/>
                                    <a:cs typeface="+mn-cs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pt-BR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t-BR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t-BR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𝑓</m:t>
                                </m:r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pt-BR" b="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pt-BR" sz="1800" b="0" i="1" smtClean="0">
                                        <a:solidFill>
                                          <a:schemeClr val="tx1"/>
                                        </a:solidFill>
                                        <a:effectLst>
                                          <a:outerShdw blurRad="38100" dist="38100" dir="2700000" algn="tl">
                                            <a:srgbClr val="C0C0C0"/>
                                          </a:outerShdw>
                                        </a:effectLst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pt-BR" sz="1800" b="0" i="1" smtClean="0">
                                        <a:solidFill>
                                          <a:schemeClr val="tx1"/>
                                        </a:solidFill>
                                        <a:effectLst>
                                          <a:outerShdw blurRad="38100" dist="38100" dir="2700000" algn="tl">
                                            <a:srgbClr val="C0C0C0"/>
                                          </a:outerShdw>
                                        </a:effectLst>
                                        <a:latin typeface="Cambria Math"/>
                                        <a:ea typeface="Cambria Math"/>
                                      </a:rPr>
                                      <m:t>∆</m:t>
                                    </m:r>
                                  </m:e>
                                  <m:sup>
                                    <m:r>
                                      <a:rPr lang="pt-BR" sz="1800" b="0" i="1" smtClean="0">
                                        <a:solidFill>
                                          <a:schemeClr val="tx1"/>
                                        </a:solidFill>
                                        <a:effectLst>
                                          <a:outerShdw blurRad="38100" dist="38100" dir="2700000" algn="tl">
                                            <a:srgbClr val="C0C0C0"/>
                                          </a:outerShdw>
                                        </a:effectLst>
                                        <a:latin typeface="Cambria Math"/>
                                        <a:ea typeface="Cambria Math"/>
                                      </a:rPr>
                                      <m:t>1</m:t>
                                    </m:r>
                                  </m:sup>
                                </m:sSup>
                                <m:r>
                                  <a:rPr lang="pt-BR" sz="1800" b="0" i="1" smtClean="0">
                                    <a:solidFill>
                                      <a:schemeClr val="tx1"/>
                                    </a:solidFill>
                                    <a:effectLst>
                                      <a:outerShdw blurRad="38100" dist="38100" dir="2700000" algn="tl">
                                        <a:srgbClr val="C0C0C0"/>
                                      </a:outerShdw>
                                    </a:effectLst>
                                    <a:latin typeface="Cambria Math"/>
                                  </a:rPr>
                                  <m:t>𝑓</m:t>
                                </m:r>
                                <m:d>
                                  <m:dPr>
                                    <m:ctrlPr>
                                      <a:rPr lang="pt-BR" sz="1800" b="0" i="1" smtClean="0">
                                        <a:solidFill>
                                          <a:schemeClr val="tx1"/>
                                        </a:solidFill>
                                        <a:effectLst>
                                          <a:outerShdw blurRad="38100" dist="38100" dir="2700000" algn="tl">
                                            <a:srgbClr val="C0C0C0"/>
                                          </a:outerShdw>
                                        </a:effectLst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pt-BR" sz="1800" b="0" i="1" smtClean="0">
                                            <a:solidFill>
                                              <a:schemeClr val="tx1"/>
                                            </a:solidFill>
                                            <a:effectLst>
                                              <a:outerShdw blurRad="38100" dist="38100" dir="2700000" algn="tl">
                                                <a:srgbClr val="C0C0C0"/>
                                              </a:outerShdw>
                                            </a:effectLst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sz="1800" b="0" i="1" smtClean="0">
                                            <a:solidFill>
                                              <a:schemeClr val="tx1"/>
                                            </a:solidFill>
                                            <a:effectLst>
                                              <a:outerShdw blurRad="38100" dist="38100" dir="2700000" algn="tl">
                                                <a:srgbClr val="C0C0C0"/>
                                              </a:outerShdw>
                                            </a:effectLst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sz="1800" b="0" i="1" smtClean="0">
                                            <a:solidFill>
                                              <a:schemeClr val="tx1"/>
                                            </a:solidFill>
                                            <a:effectLst>
                                              <a:outerShdw blurRad="38100" dist="38100" dir="2700000" algn="tl">
                                                <a:srgbClr val="C0C0C0"/>
                                              </a:outerShdw>
                                            </a:effectLst>
                                            <a:latin typeface="Cambria Math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pt-BR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pt-BR" sz="1800" b="0" i="1" smtClean="0">
                                        <a:solidFill>
                                          <a:schemeClr val="tx1"/>
                                        </a:solidFill>
                                        <a:effectLst>
                                          <a:outerShdw blurRad="38100" dist="38100" dir="2700000" algn="tl">
                                            <a:srgbClr val="C0C0C0"/>
                                          </a:outerShdw>
                                        </a:effectLst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pt-BR" sz="1800" b="0" i="1" smtClean="0">
                                        <a:solidFill>
                                          <a:schemeClr val="tx1"/>
                                        </a:solidFill>
                                        <a:effectLst>
                                          <a:outerShdw blurRad="38100" dist="38100" dir="2700000" algn="tl">
                                            <a:srgbClr val="C0C0C0"/>
                                          </a:outerShdw>
                                        </a:effectLst>
                                        <a:latin typeface="Cambria Math"/>
                                        <a:ea typeface="Cambria Math"/>
                                      </a:rPr>
                                      <m:t>∆</m:t>
                                    </m:r>
                                  </m:e>
                                  <m:sup>
                                    <m:r>
                                      <a:rPr lang="pt-BR" sz="1800" b="0" i="1" smtClean="0">
                                        <a:solidFill>
                                          <a:schemeClr val="tx1"/>
                                        </a:solidFill>
                                        <a:effectLst>
                                          <a:outerShdw blurRad="38100" dist="38100" dir="2700000" algn="tl">
                                            <a:srgbClr val="C0C0C0"/>
                                          </a:outerShdw>
                                        </a:effectLst>
                                        <a:latin typeface="Cambria Math"/>
                                        <a:ea typeface="Cambria Math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pt-BR" sz="1800" b="0" i="1" smtClean="0">
                                    <a:solidFill>
                                      <a:schemeClr val="tx1"/>
                                    </a:solidFill>
                                    <a:effectLst>
                                      <a:outerShdw blurRad="38100" dist="38100" dir="2700000" algn="tl">
                                        <a:srgbClr val="C0C0C0"/>
                                      </a:outerShdw>
                                    </a:effectLst>
                                    <a:latin typeface="Cambria Math"/>
                                  </a:rPr>
                                  <m:t>𝑓</m:t>
                                </m:r>
                                <m:d>
                                  <m:dPr>
                                    <m:ctrlPr>
                                      <a:rPr lang="pt-BR" sz="1800" b="0" i="1" smtClean="0">
                                        <a:solidFill>
                                          <a:schemeClr val="tx1"/>
                                        </a:solidFill>
                                        <a:effectLst>
                                          <a:outerShdw blurRad="38100" dist="38100" dir="2700000" algn="tl">
                                            <a:srgbClr val="C0C0C0"/>
                                          </a:outerShdw>
                                        </a:effectLst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pt-BR" sz="1800" b="0" i="1" smtClean="0">
                                            <a:solidFill>
                                              <a:schemeClr val="tx1"/>
                                            </a:solidFill>
                                            <a:effectLst>
                                              <a:outerShdw blurRad="38100" dist="38100" dir="2700000" algn="tl">
                                                <a:srgbClr val="C0C0C0"/>
                                              </a:outerShdw>
                                            </a:effectLst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sz="1800" b="0" i="1" smtClean="0">
                                            <a:solidFill>
                                              <a:schemeClr val="tx1"/>
                                            </a:solidFill>
                                            <a:effectLst>
                                              <a:outerShdw blurRad="38100" dist="38100" dir="2700000" algn="tl">
                                                <a:srgbClr val="C0C0C0"/>
                                              </a:outerShdw>
                                            </a:effectLst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sz="1800" b="0" i="1" smtClean="0">
                                            <a:solidFill>
                                              <a:schemeClr val="tx1"/>
                                            </a:solidFill>
                                            <a:effectLst>
                                              <a:outerShdw blurRad="38100" dist="38100" dir="2700000" algn="tl">
                                                <a:srgbClr val="C0C0C0"/>
                                              </a:outerShdw>
                                            </a:effectLst>
                                            <a:latin typeface="Cambria Math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pt-BR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pt-BR" sz="1800" b="0" i="1" smtClean="0">
                                        <a:solidFill>
                                          <a:schemeClr val="tx1"/>
                                        </a:solidFill>
                                        <a:effectLst>
                                          <a:outerShdw blurRad="38100" dist="38100" dir="2700000" algn="tl">
                                            <a:srgbClr val="C0C0C0"/>
                                          </a:outerShdw>
                                        </a:effectLst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pt-BR" sz="1800" b="0" i="1" smtClean="0">
                                        <a:solidFill>
                                          <a:schemeClr val="tx1"/>
                                        </a:solidFill>
                                        <a:effectLst>
                                          <a:outerShdw blurRad="38100" dist="38100" dir="2700000" algn="tl">
                                            <a:srgbClr val="C0C0C0"/>
                                          </a:outerShdw>
                                        </a:effectLst>
                                        <a:latin typeface="Cambria Math"/>
                                        <a:ea typeface="Cambria Math"/>
                                      </a:rPr>
                                      <m:t>∆</m:t>
                                    </m:r>
                                  </m:e>
                                  <m:sup>
                                    <m:r>
                                      <a:rPr lang="pt-BR" sz="1800" b="0" i="1" smtClean="0">
                                        <a:solidFill>
                                          <a:schemeClr val="tx1"/>
                                        </a:solidFill>
                                        <a:effectLst>
                                          <a:outerShdw blurRad="38100" dist="38100" dir="2700000" algn="tl">
                                            <a:srgbClr val="C0C0C0"/>
                                          </a:outerShdw>
                                        </a:effectLst>
                                        <a:latin typeface="Cambria Math"/>
                                        <a:ea typeface="Cambria Math"/>
                                      </a:rPr>
                                      <m:t>3</m:t>
                                    </m:r>
                                  </m:sup>
                                </m:sSup>
                                <m:r>
                                  <a:rPr lang="pt-BR" sz="1800" b="0" i="1" smtClean="0">
                                    <a:solidFill>
                                      <a:schemeClr val="tx1"/>
                                    </a:solidFill>
                                    <a:effectLst>
                                      <a:outerShdw blurRad="38100" dist="38100" dir="2700000" algn="tl">
                                        <a:srgbClr val="C0C0C0"/>
                                      </a:outerShdw>
                                    </a:effectLst>
                                    <a:latin typeface="Cambria Math"/>
                                  </a:rPr>
                                  <m:t>𝑓</m:t>
                                </m:r>
                                <m:d>
                                  <m:dPr>
                                    <m:ctrlPr>
                                      <a:rPr lang="pt-BR" sz="1800" b="0" i="1" smtClean="0">
                                        <a:solidFill>
                                          <a:schemeClr val="tx1"/>
                                        </a:solidFill>
                                        <a:effectLst>
                                          <a:outerShdw blurRad="38100" dist="38100" dir="2700000" algn="tl">
                                            <a:srgbClr val="C0C0C0"/>
                                          </a:outerShdw>
                                        </a:effectLst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pt-BR" sz="1800" b="0" i="1" smtClean="0">
                                            <a:solidFill>
                                              <a:schemeClr val="tx1"/>
                                            </a:solidFill>
                                            <a:effectLst>
                                              <a:outerShdw blurRad="38100" dist="38100" dir="2700000" algn="tl">
                                                <a:srgbClr val="C0C0C0"/>
                                              </a:outerShdw>
                                            </a:effectLst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sz="1800" b="0" i="1" smtClean="0">
                                            <a:solidFill>
                                              <a:schemeClr val="tx1"/>
                                            </a:solidFill>
                                            <a:effectLst>
                                              <a:outerShdw blurRad="38100" dist="38100" dir="2700000" algn="tl">
                                                <a:srgbClr val="C0C0C0"/>
                                              </a:outerShdw>
                                            </a:effectLst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sz="1800" b="0" i="1" smtClean="0">
                                            <a:solidFill>
                                              <a:schemeClr val="tx1"/>
                                            </a:solidFill>
                                            <a:effectLst>
                                              <a:outerShdw blurRad="38100" dist="38100" dir="2700000" algn="tl">
                                                <a:srgbClr val="C0C0C0"/>
                                              </a:outerShdw>
                                            </a:effectLst>
                                            <a:latin typeface="Cambria Math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pt-BR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t-BR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t-BR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𝑓</m:t>
                                </m:r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pt-BR" b="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pt-BR" sz="1800" b="0" i="1" smtClean="0">
                                        <a:solidFill>
                                          <a:schemeClr val="tx1"/>
                                        </a:solidFill>
                                        <a:effectLst>
                                          <a:outerShdw blurRad="38100" dist="38100" dir="2700000" algn="tl">
                                            <a:srgbClr val="C0C0C0"/>
                                          </a:outerShdw>
                                        </a:effectLst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pt-BR" sz="1800" b="0" i="1" smtClean="0">
                                        <a:solidFill>
                                          <a:schemeClr val="tx1"/>
                                        </a:solidFill>
                                        <a:effectLst>
                                          <a:outerShdw blurRad="38100" dist="38100" dir="2700000" algn="tl">
                                            <a:srgbClr val="C0C0C0"/>
                                          </a:outerShdw>
                                        </a:effectLst>
                                        <a:latin typeface="Cambria Math"/>
                                        <a:ea typeface="Cambria Math"/>
                                      </a:rPr>
                                      <m:t>∆</m:t>
                                    </m:r>
                                  </m:e>
                                  <m:sup>
                                    <m:r>
                                      <a:rPr lang="pt-BR" sz="1800" b="0" i="1" smtClean="0">
                                        <a:solidFill>
                                          <a:schemeClr val="tx1"/>
                                        </a:solidFill>
                                        <a:effectLst>
                                          <a:outerShdw blurRad="38100" dist="38100" dir="2700000" algn="tl">
                                            <a:srgbClr val="C0C0C0"/>
                                          </a:outerShdw>
                                        </a:effectLst>
                                        <a:latin typeface="Cambria Math"/>
                                        <a:ea typeface="Cambria Math"/>
                                      </a:rPr>
                                      <m:t>1</m:t>
                                    </m:r>
                                  </m:sup>
                                </m:sSup>
                                <m:r>
                                  <a:rPr lang="pt-BR" sz="1800" b="0" i="1" smtClean="0">
                                    <a:solidFill>
                                      <a:schemeClr val="tx1"/>
                                    </a:solidFill>
                                    <a:effectLst>
                                      <a:outerShdw blurRad="38100" dist="38100" dir="2700000" algn="tl">
                                        <a:srgbClr val="C0C0C0"/>
                                      </a:outerShdw>
                                    </a:effectLst>
                                    <a:latin typeface="Cambria Math"/>
                                  </a:rPr>
                                  <m:t>𝑓</m:t>
                                </m:r>
                                <m:d>
                                  <m:dPr>
                                    <m:ctrlPr>
                                      <a:rPr lang="pt-BR" sz="1800" b="0" i="1" smtClean="0">
                                        <a:solidFill>
                                          <a:schemeClr val="tx1"/>
                                        </a:solidFill>
                                        <a:effectLst>
                                          <a:outerShdw blurRad="38100" dist="38100" dir="2700000" algn="tl">
                                            <a:srgbClr val="C0C0C0"/>
                                          </a:outerShdw>
                                        </a:effectLst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pt-BR" sz="1800" b="0" i="1" smtClean="0">
                                            <a:solidFill>
                                              <a:schemeClr val="tx1"/>
                                            </a:solidFill>
                                            <a:effectLst>
                                              <a:outerShdw blurRad="38100" dist="38100" dir="2700000" algn="tl">
                                                <a:srgbClr val="C0C0C0"/>
                                              </a:outerShdw>
                                            </a:effectLst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sz="1800" b="0" i="1" smtClean="0">
                                            <a:solidFill>
                                              <a:schemeClr val="tx1"/>
                                            </a:solidFill>
                                            <a:effectLst>
                                              <a:outerShdw blurRad="38100" dist="38100" dir="2700000" algn="tl">
                                                <a:srgbClr val="C0C0C0"/>
                                              </a:outerShdw>
                                            </a:effectLst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sz="1800" b="0" i="1" smtClean="0">
                                            <a:solidFill>
                                              <a:schemeClr val="tx1"/>
                                            </a:solidFill>
                                            <a:effectLst>
                                              <a:outerShdw blurRad="38100" dist="38100" dir="2700000" algn="tl">
                                                <a:srgbClr val="C0C0C0"/>
                                              </a:outerShdw>
                                            </a:effectLst>
                                            <a:latin typeface="Cambria Math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pt-BR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pt-BR" sz="1800" b="0" i="1" smtClean="0">
                                        <a:solidFill>
                                          <a:schemeClr val="tx1"/>
                                        </a:solidFill>
                                        <a:effectLst>
                                          <a:outerShdw blurRad="38100" dist="38100" dir="2700000" algn="tl">
                                            <a:srgbClr val="C0C0C0"/>
                                          </a:outerShdw>
                                        </a:effectLst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pt-BR" sz="1800" b="0" i="1" smtClean="0">
                                        <a:solidFill>
                                          <a:schemeClr val="tx1"/>
                                        </a:solidFill>
                                        <a:effectLst>
                                          <a:outerShdw blurRad="38100" dist="38100" dir="2700000" algn="tl">
                                            <a:srgbClr val="C0C0C0"/>
                                          </a:outerShdw>
                                        </a:effectLst>
                                        <a:latin typeface="Cambria Math"/>
                                        <a:ea typeface="Cambria Math"/>
                                      </a:rPr>
                                      <m:t>∆</m:t>
                                    </m:r>
                                  </m:e>
                                  <m:sup>
                                    <m:r>
                                      <a:rPr lang="pt-BR" sz="1800" b="0" i="1" smtClean="0">
                                        <a:solidFill>
                                          <a:schemeClr val="tx1"/>
                                        </a:solidFill>
                                        <a:effectLst>
                                          <a:outerShdw blurRad="38100" dist="38100" dir="2700000" algn="tl">
                                            <a:srgbClr val="C0C0C0"/>
                                          </a:outerShdw>
                                        </a:effectLst>
                                        <a:latin typeface="Cambria Math"/>
                                        <a:ea typeface="Cambria Math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pt-BR" sz="1800" b="0" i="1" smtClean="0">
                                    <a:solidFill>
                                      <a:schemeClr val="tx1"/>
                                    </a:solidFill>
                                    <a:effectLst>
                                      <a:outerShdw blurRad="38100" dist="38100" dir="2700000" algn="tl">
                                        <a:srgbClr val="C0C0C0"/>
                                      </a:outerShdw>
                                    </a:effectLst>
                                    <a:latin typeface="Cambria Math"/>
                                  </a:rPr>
                                  <m:t>𝑓</m:t>
                                </m:r>
                                <m:d>
                                  <m:dPr>
                                    <m:ctrlPr>
                                      <a:rPr lang="pt-BR" sz="1800" b="0" i="1" smtClean="0">
                                        <a:solidFill>
                                          <a:schemeClr val="tx1"/>
                                        </a:solidFill>
                                        <a:effectLst>
                                          <a:outerShdw blurRad="38100" dist="38100" dir="2700000" algn="tl">
                                            <a:srgbClr val="C0C0C0"/>
                                          </a:outerShdw>
                                        </a:effectLst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pt-BR" sz="1800" b="0" i="1" smtClean="0">
                                            <a:solidFill>
                                              <a:schemeClr val="tx1"/>
                                            </a:solidFill>
                                            <a:effectLst>
                                              <a:outerShdw blurRad="38100" dist="38100" dir="2700000" algn="tl">
                                                <a:srgbClr val="C0C0C0"/>
                                              </a:outerShdw>
                                            </a:effectLst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sz="1800" b="0" i="1" smtClean="0">
                                            <a:solidFill>
                                              <a:schemeClr val="tx1"/>
                                            </a:solidFill>
                                            <a:effectLst>
                                              <a:outerShdw blurRad="38100" dist="38100" dir="2700000" algn="tl">
                                                <a:srgbClr val="C0C0C0"/>
                                              </a:outerShdw>
                                            </a:effectLst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sz="1800" b="0" i="1" smtClean="0">
                                            <a:solidFill>
                                              <a:schemeClr val="tx1"/>
                                            </a:solidFill>
                                            <a:effectLst>
                                              <a:outerShdw blurRad="38100" dist="38100" dir="2700000" algn="tl">
                                                <a:srgbClr val="C0C0C0"/>
                                              </a:outerShdw>
                                            </a:effectLst>
                                            <a:latin typeface="Cambria Math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pt-BR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t-BR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t-BR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𝑓</m:t>
                                </m:r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pt-BR" b="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3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pt-BR" sz="1800" b="0" i="1" smtClean="0">
                                        <a:solidFill>
                                          <a:schemeClr val="tx1"/>
                                        </a:solidFill>
                                        <a:effectLst>
                                          <a:outerShdw blurRad="38100" dist="38100" dir="2700000" algn="tl">
                                            <a:srgbClr val="C0C0C0"/>
                                          </a:outerShdw>
                                        </a:effectLst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pt-BR" sz="1800" b="0" i="1" smtClean="0">
                                        <a:solidFill>
                                          <a:schemeClr val="tx1"/>
                                        </a:solidFill>
                                        <a:effectLst>
                                          <a:outerShdw blurRad="38100" dist="38100" dir="2700000" algn="tl">
                                            <a:srgbClr val="C0C0C0"/>
                                          </a:outerShdw>
                                        </a:effectLst>
                                        <a:latin typeface="Cambria Math"/>
                                        <a:ea typeface="Cambria Math"/>
                                      </a:rPr>
                                      <m:t>∆</m:t>
                                    </m:r>
                                  </m:e>
                                  <m:sup>
                                    <m:r>
                                      <a:rPr lang="pt-BR" sz="1800" b="0" i="1" smtClean="0">
                                        <a:solidFill>
                                          <a:schemeClr val="tx1"/>
                                        </a:solidFill>
                                        <a:effectLst>
                                          <a:outerShdw blurRad="38100" dist="38100" dir="2700000" algn="tl">
                                            <a:srgbClr val="C0C0C0"/>
                                          </a:outerShdw>
                                        </a:effectLst>
                                        <a:latin typeface="Cambria Math"/>
                                        <a:ea typeface="Cambria Math"/>
                                      </a:rPr>
                                      <m:t>1</m:t>
                                    </m:r>
                                  </m:sup>
                                </m:sSup>
                                <m:r>
                                  <a:rPr lang="pt-BR" sz="1800" b="0" i="1" smtClean="0">
                                    <a:solidFill>
                                      <a:schemeClr val="tx1"/>
                                    </a:solidFill>
                                    <a:effectLst>
                                      <a:outerShdw blurRad="38100" dist="38100" dir="2700000" algn="tl">
                                        <a:srgbClr val="C0C0C0"/>
                                      </a:outerShdw>
                                    </a:effectLst>
                                    <a:latin typeface="Cambria Math"/>
                                  </a:rPr>
                                  <m:t>𝑓</m:t>
                                </m:r>
                                <m:d>
                                  <m:dPr>
                                    <m:ctrlPr>
                                      <a:rPr lang="pt-BR" sz="1800" b="0" i="1" smtClean="0">
                                        <a:solidFill>
                                          <a:schemeClr val="tx1"/>
                                        </a:solidFill>
                                        <a:effectLst>
                                          <a:outerShdw blurRad="38100" dist="38100" dir="2700000" algn="tl">
                                            <a:srgbClr val="C0C0C0"/>
                                          </a:outerShdw>
                                        </a:effectLst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pt-BR" sz="1800" b="0" i="1" smtClean="0">
                                            <a:solidFill>
                                              <a:schemeClr val="tx1"/>
                                            </a:solidFill>
                                            <a:effectLst>
                                              <a:outerShdw blurRad="38100" dist="38100" dir="2700000" algn="tl">
                                                <a:srgbClr val="C0C0C0"/>
                                              </a:outerShdw>
                                            </a:effectLst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sz="1800" b="0" i="1" smtClean="0">
                                            <a:solidFill>
                                              <a:schemeClr val="tx1"/>
                                            </a:solidFill>
                                            <a:effectLst>
                                              <a:outerShdw blurRad="38100" dist="38100" dir="2700000" algn="tl">
                                                <a:srgbClr val="C0C0C0"/>
                                              </a:outerShdw>
                                            </a:effectLst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sz="1800" b="0" i="1" smtClean="0">
                                            <a:solidFill>
                                              <a:schemeClr val="tx1"/>
                                            </a:solidFill>
                                            <a:effectLst>
                                              <a:outerShdw blurRad="38100" dist="38100" dir="2700000" algn="tl">
                                                <a:srgbClr val="C0C0C0"/>
                                              </a:outerShdw>
                                            </a:effectLst>
                                            <a:latin typeface="Cambria Math"/>
                                          </a:rPr>
                                          <m:t>3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pt-BR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b="0" dirty="0" smtClean="0">
                              <a:solidFill>
                                <a:schemeClr val="tx1"/>
                              </a:solidFill>
                            </a:rPr>
                            <a:t>------</a:t>
                          </a:r>
                          <a:endParaRPr lang="pt-BR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t-BR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4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t-BR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4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𝑓</m:t>
                                </m:r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pt-BR" b="0" i="1" smtClean="0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pt-BR" b="0" i="1" smtClean="0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pt-BR" b="0" i="1" smtClean="0">
                                            <a:latin typeface="Cambria Math"/>
                                          </a:rPr>
                                          <m:t>4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b="0" dirty="0" smtClean="0">
                              <a:solidFill>
                                <a:schemeClr val="tx1"/>
                              </a:solidFill>
                            </a:rPr>
                            <a:t>------</a:t>
                          </a:r>
                          <a:endParaRPr lang="pt-BR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------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ela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87898875"/>
                  </p:ext>
                </p:extLst>
              </p:nvPr>
            </p:nvGraphicFramePr>
            <p:xfrm>
              <a:off x="735012" y="1590675"/>
              <a:ext cx="8037513" cy="2250440"/>
            </p:xfrm>
            <a:graphic>
              <a:graphicData uri="http://schemas.openxmlformats.org/drawingml/2006/table">
                <a:tbl>
                  <a:tblPr firstRow="1" bandRow="1">
                    <a:tableStyleId>{21E4AEA4-8DFA-4A89-87EB-49C32662AFE0}</a:tableStyleId>
                  </a:tblPr>
                  <a:tblGrid>
                    <a:gridCol w="444812"/>
                    <a:gridCol w="444812"/>
                    <a:gridCol w="1175714"/>
                    <a:gridCol w="1190625"/>
                    <a:gridCol w="1266825"/>
                    <a:gridCol w="1552575"/>
                    <a:gridCol w="1962150"/>
                  </a:tblGrid>
                  <a:tr h="396240"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1370" t="-7692" r="-1706849" b="-49076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101370" t="-7692" r="-1606849" b="-49076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Ordem 0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Ordem 1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Ordem</a:t>
                          </a:r>
                          <a:r>
                            <a:rPr lang="pt-BR" baseline="0" dirty="0" smtClean="0">
                              <a:solidFill>
                                <a:schemeClr val="tx1"/>
                              </a:solidFill>
                            </a:rPr>
                            <a:t> 2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Ordem</a:t>
                          </a:r>
                          <a:r>
                            <a:rPr lang="pt-BR" baseline="0" dirty="0" smtClean="0">
                              <a:solidFill>
                                <a:schemeClr val="tx1"/>
                              </a:solidFill>
                            </a:rPr>
                            <a:t> 3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Ordem 4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1370" t="-114754" r="-1706849" b="-4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101370" t="-114754" r="-1606849" b="-4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76166" t="-114754" r="-507772" b="-4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174359" t="-114754" r="-402564" b="-4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257212" t="-114754" r="-277404" b="-4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292520" t="-114754" r="-127165" b="-4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309627" t="-114754" r="-311" b="-422951"/>
                          </a:stretch>
                        </a:blip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1370" t="-214754" r="-1706849" b="-3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101370" t="-214754" r="-1606849" b="-3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76166" t="-214754" r="-507772" b="-3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174359" t="-214754" r="-402564" b="-3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257212" t="-214754" r="-277404" b="-3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292520" t="-214754" r="-127165" b="-3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1370" t="-320000" r="-1706849" b="-228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101370" t="-320000" r="-1606849" b="-228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76166" t="-320000" r="-507772" b="-228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174359" t="-320000" r="-402564" b="-228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257212" t="-320000" r="-277404" b="-228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1370" t="-413115" r="-1706849" b="-1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101370" t="-413115" r="-1606849" b="-1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76166" t="-413115" r="-507772" b="-1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174359" t="-413115" r="-402564" b="-1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b="0" dirty="0" smtClean="0">
                              <a:solidFill>
                                <a:schemeClr val="tx1"/>
                              </a:solidFill>
                            </a:rPr>
                            <a:t>------</a:t>
                          </a:r>
                          <a:endParaRPr lang="pt-BR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1370" t="-513115" r="-1706849" b="-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101370" t="-513115" r="-1606849" b="-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76166" t="-513115" r="-507772" b="-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b="0" dirty="0" smtClean="0">
                              <a:solidFill>
                                <a:schemeClr val="tx1"/>
                              </a:solidFill>
                            </a:rPr>
                            <a:t>------</a:t>
                          </a:r>
                          <a:endParaRPr lang="pt-BR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------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Tabela 9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70746185"/>
                  </p:ext>
                </p:extLst>
              </p:nvPr>
            </p:nvGraphicFramePr>
            <p:xfrm>
              <a:off x="705643" y="4124325"/>
              <a:ext cx="8037513" cy="2250440"/>
            </p:xfrm>
            <a:graphic>
              <a:graphicData uri="http://schemas.openxmlformats.org/drawingml/2006/table">
                <a:tbl>
                  <a:tblPr firstRow="1" bandRow="1">
                    <a:tableStyleId>{21E4AEA4-8DFA-4A89-87EB-49C32662AFE0}</a:tableStyleId>
                  </a:tblPr>
                  <a:tblGrid>
                    <a:gridCol w="444812"/>
                    <a:gridCol w="444812"/>
                    <a:gridCol w="1175714"/>
                    <a:gridCol w="1190625"/>
                    <a:gridCol w="1266825"/>
                    <a:gridCol w="1552575"/>
                    <a:gridCol w="1962150"/>
                  </a:tblGrid>
                  <a:tr h="3962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t-BR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pt-BR" b="1" i="1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𝒊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Ordem 0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Ordem 1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Ordem</a:t>
                          </a:r>
                          <a:r>
                            <a:rPr lang="pt-BR" baseline="0" dirty="0" smtClean="0">
                              <a:solidFill>
                                <a:schemeClr val="tx1"/>
                              </a:solidFill>
                            </a:rPr>
                            <a:t> 2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Ordem</a:t>
                          </a:r>
                          <a:r>
                            <a:rPr lang="pt-BR" baseline="0" dirty="0" smtClean="0">
                              <a:solidFill>
                                <a:schemeClr val="tx1"/>
                              </a:solidFill>
                            </a:rPr>
                            <a:t> 3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Ordem 4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t-BR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−1</m:t>
                                </m:r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2</m:t>
                                </m:r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−1</m:t>
                                </m:r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2</m:t>
                                </m:r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t-BR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2</m:t>
                                </m:r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t-BR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i="1" smtClean="0">
                                    <a:latin typeface="Cambria Math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2</m:t>
                                </m:r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3</m:t>
                                </m:r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2</m:t>
                                </m:r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t-BR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i="1" smtClean="0">
                                    <a:latin typeface="Cambria Math"/>
                                  </a:rPr>
                                  <m:t>2</m:t>
                                </m:r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5</m:t>
                                </m:r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5</m:t>
                                </m:r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------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pt-BR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pt-BR" b="0" i="1" smtClean="0">
                                        <a:latin typeface="Cambria Math"/>
                                      </a:rPr>
                                      <m:t>4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i="1" smtClean="0">
                                    <a:latin typeface="Cambria Math"/>
                                  </a:rPr>
                                  <m:t>3</m:t>
                                </m:r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b="0" i="1" smtClean="0">
                                    <a:latin typeface="Cambria Math"/>
                                  </a:rPr>
                                  <m:t>10</m:t>
                                </m:r>
                              </m:oMath>
                            </m:oMathPara>
                          </a14:m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------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------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Tabela 9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70746185"/>
                  </p:ext>
                </p:extLst>
              </p:nvPr>
            </p:nvGraphicFramePr>
            <p:xfrm>
              <a:off x="705643" y="4124325"/>
              <a:ext cx="8037513" cy="2250440"/>
            </p:xfrm>
            <a:graphic>
              <a:graphicData uri="http://schemas.openxmlformats.org/drawingml/2006/table">
                <a:tbl>
                  <a:tblPr firstRow="1" bandRow="1">
                    <a:tableStyleId>{21E4AEA4-8DFA-4A89-87EB-49C32662AFE0}</a:tableStyleId>
                  </a:tblPr>
                  <a:tblGrid>
                    <a:gridCol w="444812"/>
                    <a:gridCol w="444812"/>
                    <a:gridCol w="1175714"/>
                    <a:gridCol w="1190625"/>
                    <a:gridCol w="1266825"/>
                    <a:gridCol w="1552575"/>
                    <a:gridCol w="1962150"/>
                  </a:tblGrid>
                  <a:tr h="396240"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1370" t="-7692" r="-1706849" b="-49076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101370" t="-7692" r="-1606849" b="-49076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Ordem 0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Ordem 1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Ordem</a:t>
                          </a:r>
                          <a:r>
                            <a:rPr lang="pt-BR" baseline="0" dirty="0" smtClean="0">
                              <a:solidFill>
                                <a:schemeClr val="tx1"/>
                              </a:solidFill>
                            </a:rPr>
                            <a:t> 2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Ordem</a:t>
                          </a:r>
                          <a:r>
                            <a:rPr lang="pt-BR" baseline="0" dirty="0" smtClean="0">
                              <a:solidFill>
                                <a:schemeClr val="tx1"/>
                              </a:solidFill>
                            </a:rPr>
                            <a:t> 3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Ordem 4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1370" t="-114754" r="-1706849" b="-4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101370" t="-114754" r="-1606849" b="-4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76166" t="-114754" r="-507772" b="-4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174359" t="-114754" r="-402564" b="-4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257212" t="-114754" r="-277404" b="-4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292520" t="-114754" r="-127165" b="-4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309627" t="-114754" r="-311" b="-422951"/>
                          </a:stretch>
                        </a:blip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1370" t="-214754" r="-1706849" b="-3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101370" t="-214754" r="-1606849" b="-3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76166" t="-214754" r="-507772" b="-3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174359" t="-214754" r="-402564" b="-3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257212" t="-214754" r="-277404" b="-3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292520" t="-214754" r="-127165" b="-3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1370" t="-320000" r="-1706849" b="-228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101370" t="-320000" r="-1606849" b="-228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76166" t="-320000" r="-507772" b="-228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174359" t="-320000" r="-402564" b="-228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257212" t="-320000" r="-277404" b="-228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1370" t="-413115" r="-1706849" b="-1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101370" t="-413115" r="-1606849" b="-1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76166" t="-413115" r="-507772" b="-1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174359" t="-413115" r="-402564" b="-1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------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1370" t="-513115" r="-1706849" b="-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101370" t="-513115" r="-1606849" b="-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76166" t="-513115" r="-507772" b="-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------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------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dirty="0" smtClean="0"/>
                            <a:t>------</a:t>
                          </a:r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936268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75D57-34E4-453C-A782-A723CE413FC9}" type="slidenum">
              <a:rPr lang="pt-BR"/>
              <a:pPr/>
              <a:t>29</a:t>
            </a:fld>
            <a:endParaRPr lang="pt-BR"/>
          </a:p>
        </p:txBody>
      </p:sp>
      <p:sp>
        <p:nvSpPr>
          <p:cNvPr id="1120258" name="Rectangle 2"/>
          <p:cNvSpPr>
            <a:spLocks noChangeArrowheads="1"/>
          </p:cNvSpPr>
          <p:nvPr/>
        </p:nvSpPr>
        <p:spPr bwMode="auto">
          <a:xfrm>
            <a:off x="0" y="30241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pt-BR"/>
          </a:p>
        </p:txBody>
      </p:sp>
      <p:sp>
        <p:nvSpPr>
          <p:cNvPr id="1120259" name="Rectangle 3"/>
          <p:cNvSpPr>
            <a:spLocks noChangeArrowheads="1"/>
          </p:cNvSpPr>
          <p:nvPr/>
        </p:nvSpPr>
        <p:spPr bwMode="auto">
          <a:xfrm>
            <a:off x="0" y="30241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pt-BR"/>
          </a:p>
        </p:txBody>
      </p:sp>
      <p:sp>
        <p:nvSpPr>
          <p:cNvPr id="1120261" name="Rectangle 5"/>
          <p:cNvSpPr>
            <a:spLocks noChangeArrowheads="1"/>
          </p:cNvSpPr>
          <p:nvPr/>
        </p:nvSpPr>
        <p:spPr bwMode="auto">
          <a:xfrm>
            <a:off x="1184275" y="533400"/>
            <a:ext cx="7793038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algn="just"/>
            <a:r>
              <a:rPr lang="pt-BR" sz="3700" dirty="0" smtClean="0">
                <a:solidFill>
                  <a:srgbClr val="3333CC"/>
                </a:solidFill>
              </a:rPr>
              <a:t>Interpolação </a:t>
            </a:r>
            <a:r>
              <a:rPr lang="pt-BR" sz="3700" dirty="0">
                <a:solidFill>
                  <a:srgbClr val="3333CC"/>
                </a:solidFill>
              </a:rPr>
              <a:t>de Newton com D</a:t>
            </a:r>
            <a:r>
              <a:rPr lang="pt-BR" sz="3700" dirty="0" smtClean="0">
                <a:solidFill>
                  <a:srgbClr val="3333CC"/>
                </a:solidFill>
              </a:rPr>
              <a:t>iferenças Finitas VII</a:t>
            </a:r>
            <a:endParaRPr lang="pt-BR" sz="3700" dirty="0">
              <a:solidFill>
                <a:srgbClr val="3333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0262" name="Rectangle 6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38151" y="1592263"/>
                <a:ext cx="8539162" cy="4649787"/>
              </a:xfrm>
            </p:spPr>
            <p:txBody>
              <a:bodyPr/>
              <a:lstStyle/>
              <a:p>
                <a:pPr>
                  <a:spcAft>
                    <a:spcPts val="1200"/>
                  </a:spcAft>
                </a:pPr>
                <a:r>
                  <a:rPr lang="pt-BR" dirty="0" smtClean="0">
                    <a:effectLst/>
                    <a:latin typeface="+mj-lt"/>
                  </a:rPr>
                  <a:t>Completada a tabela, é conhecido os valores de</a:t>
                </a:r>
                <a14:m>
                  <m:oMath xmlns:m="http://schemas.openxmlformats.org/officeDocument/2006/math">
                    <m:r>
                      <a:rPr lang="pt-BR" b="1" i="0" smtClean="0">
                        <a:solidFill>
                          <a:srgbClr val="0033CC"/>
                        </a:solidFill>
                        <a:effectLst/>
                        <a:latin typeface="Cambria Math"/>
                        <a:ea typeface="Cambria Math"/>
                      </a:rPr>
                      <m:t> </m:t>
                    </m:r>
                    <m:r>
                      <a:rPr lang="pt-BR" b="1" i="1" smtClean="0">
                        <a:solidFill>
                          <a:srgbClr val="0033CC"/>
                        </a:solidFill>
                        <a:effectLst/>
                        <a:latin typeface="Cambria Math"/>
                        <a:ea typeface="Cambria Math"/>
                      </a:rPr>
                      <m:t>𝒇</m:t>
                    </m:r>
                    <m:d>
                      <m:dPr>
                        <m:ctrlPr>
                          <a:rPr lang="pt-BR" i="1" smtClean="0">
                            <a:solidFill>
                              <a:srgbClr val="0033CC"/>
                            </a:solidFill>
                            <a:effectLst/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pt-BR" i="1" smtClean="0">
                                <a:solidFill>
                                  <a:srgbClr val="0033CC"/>
                                </a:solidFill>
                                <a:effectLst/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pt-BR" b="1" i="1" smtClean="0">
                                <a:solidFill>
                                  <a:srgbClr val="0033CC"/>
                                </a:solidFill>
                                <a:effectLst/>
                                <a:latin typeface="Cambria Math"/>
                                <a:ea typeface="Cambria Math"/>
                              </a:rPr>
                              <m:t>𝒙</m:t>
                            </m:r>
                          </m:e>
                          <m:sub>
                            <m:r>
                              <a:rPr lang="pt-BR" b="1" i="1" smtClean="0">
                                <a:solidFill>
                                  <a:srgbClr val="0033CC"/>
                                </a:solidFill>
                                <a:effectLst/>
                                <a:latin typeface="Cambria Math"/>
                                <a:ea typeface="Cambria Math"/>
                              </a:rPr>
                              <m:t>𝟎</m:t>
                            </m:r>
                          </m:sub>
                        </m:sSub>
                      </m:e>
                    </m:d>
                    <m:r>
                      <a:rPr lang="pt-BR" b="1" i="0" smtClean="0">
                        <a:solidFill>
                          <a:srgbClr val="0033CC"/>
                        </a:solidFill>
                        <a:effectLst/>
                        <a:latin typeface="Cambria Math"/>
                        <a:ea typeface="Cambria Math"/>
                      </a:rPr>
                      <m:t>=</m:t>
                    </m:r>
                    <m:r>
                      <a:rPr lang="pt-BR" b="1" i="0" smtClean="0">
                        <a:solidFill>
                          <a:srgbClr val="0033CC"/>
                        </a:solidFill>
                        <a:effectLst/>
                        <a:latin typeface="Cambria Math"/>
                        <a:ea typeface="Cambria Math"/>
                      </a:rPr>
                      <m:t>𝟐</m:t>
                    </m:r>
                  </m:oMath>
                </a14:m>
                <a:r>
                  <a:rPr lang="pt-BR" i="1" dirty="0" smtClean="0">
                    <a:effectLst/>
                    <a:latin typeface="+mj-lt"/>
                  </a:rPr>
                  <a:t>,</a:t>
                </a:r>
                <a:r>
                  <a:rPr lang="pt-BR" dirty="0">
                    <a:solidFill>
                      <a:srgbClr val="0033CC"/>
                    </a:solidFill>
                    <a:effectLst/>
                    <a:ea typeface="Cambria Math"/>
                  </a:rPr>
                  <a:t> </a:t>
                </a:r>
                <a14:m>
                  <m:oMath xmlns:m="http://schemas.openxmlformats.org/officeDocument/2006/math">
                    <m:r>
                      <a:rPr lang="pt-BR" i="1" smtClean="0">
                        <a:solidFill>
                          <a:srgbClr val="0033CC"/>
                        </a:solidFill>
                        <a:effectLst/>
                        <a:latin typeface="Cambria Math"/>
                        <a:ea typeface="Cambria Math"/>
                      </a:rPr>
                      <m:t>∆</m:t>
                    </m:r>
                    <m:r>
                      <a:rPr lang="pt-BR" i="1">
                        <a:solidFill>
                          <a:srgbClr val="0033CC"/>
                        </a:solidFill>
                        <a:effectLst/>
                        <a:latin typeface="Cambria Math"/>
                        <a:ea typeface="Cambria Math"/>
                      </a:rPr>
                      <m:t>𝒇</m:t>
                    </m:r>
                    <m:d>
                      <m:dPr>
                        <m:ctrlPr>
                          <a:rPr lang="pt-BR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pt-BR" i="1">
                                <a:solidFill>
                                  <a:srgbClr val="0033CC"/>
                                </a:solidFill>
                                <a:effectLst/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pt-BR" i="1">
                                <a:solidFill>
                                  <a:srgbClr val="0033CC"/>
                                </a:solidFill>
                                <a:effectLst/>
                                <a:latin typeface="Cambria Math"/>
                                <a:ea typeface="Cambria Math"/>
                              </a:rPr>
                              <m:t>𝒙</m:t>
                            </m:r>
                          </m:e>
                          <m:sub>
                            <m:r>
                              <a:rPr lang="pt-BR" i="1">
                                <a:solidFill>
                                  <a:srgbClr val="0033CC"/>
                                </a:solidFill>
                                <a:effectLst/>
                                <a:latin typeface="Cambria Math"/>
                                <a:ea typeface="Cambria Math"/>
                              </a:rPr>
                              <m:t>𝟎</m:t>
                            </m:r>
                          </m:sub>
                        </m:sSub>
                      </m:e>
                    </m:d>
                    <m:r>
                      <a:rPr lang="pt-BR" i="1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=−</m:t>
                    </m:r>
                    <m:r>
                      <a:rPr lang="pt-BR" i="1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𝟏</m:t>
                    </m:r>
                  </m:oMath>
                </a14:m>
                <a:r>
                  <a:rPr lang="pt-BR" dirty="0" smtClean="0">
                    <a:effectLst/>
                  </a:rPr>
                  <a:t>,</a:t>
                </a:r>
                <a:r>
                  <a:rPr lang="pt-BR" dirty="0">
                    <a:solidFill>
                      <a:srgbClr val="0033CC"/>
                    </a:solidFill>
                    <a:effectLst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pt-BR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</m:ctrlPr>
                      </m:sSupPr>
                      <m:e>
                        <m:r>
                          <a:rPr lang="pt-BR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  <a:ea typeface="Cambria Math"/>
                          </a:rPr>
                          <m:t>∆</m:t>
                        </m:r>
                      </m:e>
                      <m:sup>
                        <m:r>
                          <a:rPr lang="pt-BR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pt-BR" i="1">
                        <a:solidFill>
                          <a:srgbClr val="0033CC"/>
                        </a:solidFill>
                        <a:effectLst/>
                        <a:latin typeface="Cambria Math"/>
                        <a:ea typeface="Cambria Math"/>
                      </a:rPr>
                      <m:t>𝒇</m:t>
                    </m:r>
                    <m:r>
                      <a:rPr lang="pt-BR" i="1">
                        <a:solidFill>
                          <a:srgbClr val="0033CC"/>
                        </a:solidFill>
                        <a:effectLst/>
                        <a:latin typeface="Cambria Math"/>
                        <a:ea typeface="Cambria Math"/>
                      </a:rPr>
                      <m:t>(</m:t>
                    </m:r>
                    <m:sSub>
                      <m:sSubPr>
                        <m:ctrlPr>
                          <a:rPr lang="pt-BR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pt-BR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  <a:ea typeface="Cambria Math"/>
                          </a:rPr>
                          <m:t>𝒙</m:t>
                        </m:r>
                      </m:e>
                      <m:sub>
                        <m:r>
                          <a:rPr lang="pt-BR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  <a:ea typeface="Cambria Math"/>
                          </a:rPr>
                          <m:t>𝟎</m:t>
                        </m:r>
                      </m:sub>
                    </m:sSub>
                    <m:r>
                      <a:rPr lang="pt-BR" i="1">
                        <a:solidFill>
                          <a:srgbClr val="0033CC"/>
                        </a:solidFill>
                        <a:effectLst/>
                        <a:latin typeface="Cambria Math"/>
                        <a:ea typeface="Cambria Math"/>
                      </a:rPr>
                      <m:t>)</m:t>
                    </m:r>
                    <m:r>
                      <a:rPr lang="pt-BR" i="1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=</m:t>
                    </m:r>
                    <m:r>
                      <a:rPr lang="pt-BR" i="1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𝟐</m:t>
                    </m:r>
                  </m:oMath>
                </a14:m>
                <a:r>
                  <a:rPr lang="pt-BR" i="1" dirty="0" smtClean="0">
                    <a:effectLst/>
                    <a:latin typeface="+mj-lt"/>
                  </a:rPr>
                  <a:t> </a:t>
                </a:r>
                <a:r>
                  <a:rPr lang="pt-BR" dirty="0" smtClean="0">
                    <a:effectLst/>
                    <a:latin typeface="+mj-lt"/>
                  </a:rPr>
                  <a:t>e então substitui-se na fórmula do polinômio interpolador desejado.</a:t>
                </a:r>
                <a:endParaRPr lang="pt-BR" dirty="0">
                  <a:effectLst/>
                  <a:latin typeface="+mj-lt"/>
                </a:endParaRPr>
              </a:p>
              <a:p>
                <a:pPr marL="627062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2200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𝑷</m:t>
                          </m:r>
                        </m:e>
                        <m:sub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𝒏</m:t>
                          </m:r>
                        </m:sub>
                      </m:sSub>
                      <m:d>
                        <m:d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pt-BR" sz="2200" i="1">
                          <a:solidFill>
                            <a:srgbClr val="0033CC"/>
                          </a:solidFill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𝒂</m:t>
                          </m:r>
                        </m:e>
                        <m:sub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𝟎</m:t>
                          </m:r>
                        </m:sub>
                      </m:sSub>
                      <m:r>
                        <a:rPr lang="pt-BR" sz="2200" b="0" i="1">
                          <a:solidFill>
                            <a:srgbClr val="0033CC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pt-BR" sz="2200" b="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𝒂</m:t>
                          </m:r>
                        </m:e>
                        <m:sub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𝟏</m:t>
                          </m:r>
                        </m:sub>
                      </m:sSub>
                      <m:d>
                        <m:d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𝟎</m:t>
                              </m:r>
                            </m:sub>
                          </m:sSub>
                        </m:e>
                      </m:d>
                      <m:r>
                        <a:rPr lang="pt-BR" sz="2200" i="1">
                          <a:solidFill>
                            <a:srgbClr val="0033CC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𝒂</m:t>
                          </m:r>
                        </m:e>
                        <m:sub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𝟐</m:t>
                          </m:r>
                        </m:sub>
                      </m:sSub>
                      <m:d>
                        <m:d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𝟎</m:t>
                              </m:r>
                            </m:sub>
                          </m:sSub>
                        </m:e>
                      </m:d>
                      <m:d>
                        <m:d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𝟏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pt-BR" sz="2200" dirty="0" smtClean="0">
                  <a:solidFill>
                    <a:srgbClr val="0033CC"/>
                  </a:solidFill>
                </a:endParaRPr>
              </a:p>
              <a:p>
                <a:pPr marL="627062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𝑷</m:t>
                          </m:r>
                        </m:e>
                        <m:sub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𝒏</m:t>
                          </m:r>
                        </m:sub>
                      </m:sSub>
                      <m:d>
                        <m:d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pt-BR" sz="2200" i="1">
                          <a:solidFill>
                            <a:srgbClr val="0033CC"/>
                          </a:solidFill>
                          <a:latin typeface="Cambria Math"/>
                        </a:rPr>
                        <m:t>=</m:t>
                      </m:r>
                      <m:r>
                        <a:rPr lang="pt-BR" sz="2200" i="1">
                          <a:solidFill>
                            <a:srgbClr val="0033CC"/>
                          </a:solidFill>
                          <a:latin typeface="Cambria Math"/>
                        </a:rPr>
                        <m:t>𝒇</m:t>
                      </m:r>
                      <m:d>
                        <m:dPr>
                          <m:begChr m:val="["/>
                          <m:endChr m:val="]"/>
                          <m:ctrlPr>
                            <a:rPr lang="pt-BR" sz="2200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pt-BR" sz="2200" i="1" smtClean="0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b="1" i="1" smtClean="0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b="1" i="1" smtClean="0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𝟎</m:t>
                              </m:r>
                            </m:sub>
                          </m:sSub>
                        </m:e>
                      </m:d>
                      <m:r>
                        <a:rPr lang="pt-BR" sz="2200" i="1">
                          <a:solidFill>
                            <a:srgbClr val="0033CC"/>
                          </a:solidFill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  <a:ea typeface="Cambria Math"/>
                            </a:rPr>
                            <m:t>∆</m:t>
                          </m:r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  <a:ea typeface="Cambria Math"/>
                            </a:rPr>
                            <m:t>𝒇</m:t>
                          </m:r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  <a:ea typeface="Cambria Math"/>
                            </a:rPr>
                            <m:t>(</m:t>
                          </m:r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  <a:ea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  <a:ea typeface="Cambria Math"/>
                                </a:rPr>
                                <m:t>𝟎</m:t>
                              </m:r>
                            </m:sub>
                          </m:sSub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  <a:ea typeface="Cambria Math"/>
                            </a:rPr>
                            <m:t>)</m:t>
                          </m:r>
                        </m:num>
                        <m:den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𝒉</m:t>
                          </m:r>
                        </m:den>
                      </m:f>
                      <m:d>
                        <m:d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𝟎</m:t>
                              </m:r>
                            </m:sub>
                          </m:sSub>
                        </m:e>
                      </m:d>
                      <m:r>
                        <a:rPr lang="pt-BR" sz="2200" i="1">
                          <a:solidFill>
                            <a:srgbClr val="0033CC"/>
                          </a:solidFill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  <a:ea typeface="Cambria Math"/>
                                </a:rPr>
                                <m:t>∆</m:t>
                              </m:r>
                            </m:e>
                            <m:sup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  <a:ea typeface="Cambria Math"/>
                            </a:rPr>
                            <m:t>𝒇</m:t>
                          </m:r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  <a:ea typeface="Cambria Math"/>
                            </a:rPr>
                            <m:t>(</m:t>
                          </m:r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  <a:ea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  <a:ea typeface="Cambria Math"/>
                                </a:rPr>
                                <m:t>𝟎</m:t>
                              </m:r>
                            </m:sub>
                          </m:sSub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  <a:ea typeface="Cambria Math"/>
                            </a:rPr>
                            <m:t>)</m:t>
                          </m:r>
                        </m:num>
                        <m:den>
                          <m:sSup>
                            <m:sSup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  <a:ea typeface="Cambria Math"/>
                                </a:rPr>
                                <m:t>𝟐</m:t>
                              </m:r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  <a:ea typeface="Cambria Math"/>
                                </a:rPr>
                                <m:t>𝒉</m:t>
                              </m:r>
                            </m:e>
                            <m:sup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  <a:ea typeface="Cambria Math"/>
                                </a:rPr>
                                <m:t>𝟐</m:t>
                              </m:r>
                            </m:sup>
                          </m:sSup>
                        </m:den>
                      </m:f>
                      <m:d>
                        <m:d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𝟎</m:t>
                              </m:r>
                            </m:sub>
                          </m:sSub>
                        </m:e>
                      </m:d>
                      <m:d>
                        <m:d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𝟏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pt-BR" sz="2200" dirty="0"/>
              </a:p>
              <a:p>
                <a:pPr marL="627062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𝑷</m:t>
                          </m:r>
                        </m:e>
                        <m:sub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𝒏</m:t>
                          </m:r>
                        </m:sub>
                      </m:sSub>
                      <m:d>
                        <m:d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pt-BR" sz="2200" i="1">
                          <a:solidFill>
                            <a:srgbClr val="0033CC"/>
                          </a:solidFill>
                          <a:latin typeface="Cambria Math"/>
                        </a:rPr>
                        <m:t>=</m:t>
                      </m:r>
                      <m:r>
                        <a:rPr lang="pt-BR" sz="2200" i="1">
                          <a:solidFill>
                            <a:srgbClr val="0033CC"/>
                          </a:solidFill>
                          <a:latin typeface="Cambria Math"/>
                        </a:rPr>
                        <m:t>𝟐</m:t>
                      </m:r>
                      <m:r>
                        <a:rPr lang="pt-BR" sz="2200" i="1">
                          <a:solidFill>
                            <a:srgbClr val="0033CC"/>
                          </a:solidFill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pt-BR" sz="2200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pt-BR" sz="2200" b="1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pt-BR" sz="2200" b="1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𝟏</m:t>
                          </m:r>
                        </m:den>
                      </m:f>
                      <m:d>
                        <m:dPr>
                          <m:ctrlPr>
                            <a:rPr lang="pt-BR" sz="2200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𝟏</m:t>
                          </m:r>
                        </m:e>
                      </m:d>
                      <m:r>
                        <a:rPr lang="pt-BR" sz="2200" i="1">
                          <a:solidFill>
                            <a:srgbClr val="0033CC"/>
                          </a:solidFill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pt-BR" sz="2200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pt-BR" sz="2200" b="1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𝟐</m:t>
                          </m:r>
                        </m:num>
                        <m:den>
                          <m:r>
                            <a:rPr lang="pt-BR" sz="2200" b="1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𝟐</m:t>
                          </m:r>
                          <m:r>
                            <a:rPr lang="pt-BR" sz="2200" b="1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lang="pt-BR" sz="2200" b="1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𝟏</m:t>
                          </m:r>
                          <m:r>
                            <a:rPr lang="pt-BR" sz="2200" b="1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)²</m:t>
                          </m:r>
                        </m:den>
                      </m:f>
                      <m:d>
                        <m:d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𝟏</m:t>
                          </m:r>
                        </m:e>
                      </m:d>
                      <m:d>
                        <m:d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𝟎</m:t>
                          </m:r>
                        </m:e>
                      </m:d>
                    </m:oMath>
                  </m:oMathPara>
                </a14:m>
                <a:endParaRPr lang="pt-BR" sz="2200" dirty="0">
                  <a:solidFill>
                    <a:srgbClr val="0033CC"/>
                  </a:solidFill>
                </a:endParaRPr>
              </a:p>
              <a:p>
                <a:pPr marL="627062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𝑷</m:t>
                          </m:r>
                        </m:e>
                        <m:sub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𝒏</m:t>
                          </m:r>
                        </m:sub>
                      </m:sSub>
                      <m:d>
                        <m:d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pt-BR" sz="2200" i="1">
                          <a:solidFill>
                            <a:srgbClr val="0033CC"/>
                          </a:solidFill>
                          <a:latin typeface="Cambria Math"/>
                        </a:rPr>
                        <m:t>=</m:t>
                      </m:r>
                      <m:r>
                        <a:rPr lang="pt-BR" sz="2200" i="1">
                          <a:solidFill>
                            <a:srgbClr val="0033CC"/>
                          </a:solidFill>
                          <a:latin typeface="Cambria Math"/>
                        </a:rPr>
                        <m:t>𝟐</m:t>
                      </m:r>
                      <m:r>
                        <a:rPr lang="pt-BR" sz="2200" i="1">
                          <a:solidFill>
                            <a:srgbClr val="0033CC"/>
                          </a:solidFill>
                          <a:latin typeface="Cambria Math"/>
                        </a:rPr>
                        <m:t>−</m:t>
                      </m:r>
                      <m:r>
                        <a:rPr lang="pt-BR" sz="2200" i="1">
                          <a:solidFill>
                            <a:srgbClr val="0033CC"/>
                          </a:solidFill>
                          <a:latin typeface="Cambria Math"/>
                        </a:rPr>
                        <m:t>𝒙</m:t>
                      </m:r>
                      <m:r>
                        <a:rPr lang="pt-BR" sz="2200" i="1">
                          <a:solidFill>
                            <a:srgbClr val="0033CC"/>
                          </a:solidFill>
                          <a:latin typeface="Cambria Math"/>
                        </a:rPr>
                        <m:t>−</m:t>
                      </m:r>
                      <m:r>
                        <a:rPr lang="pt-BR" sz="2200" i="1">
                          <a:solidFill>
                            <a:srgbClr val="0033CC"/>
                          </a:solidFill>
                          <a:latin typeface="Cambria Math"/>
                        </a:rPr>
                        <m:t>𝟏</m:t>
                      </m:r>
                      <m:r>
                        <a:rPr lang="pt-BR" sz="2200" i="1">
                          <a:solidFill>
                            <a:srgbClr val="0033CC"/>
                          </a:solidFill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pt-BR" sz="2200" i="1">
                          <a:solidFill>
                            <a:srgbClr val="0033CC"/>
                          </a:solidFill>
                          <a:latin typeface="Cambria Math"/>
                        </a:rPr>
                        <m:t>+</m:t>
                      </m:r>
                      <m:r>
                        <a:rPr lang="pt-BR" sz="2200" i="1">
                          <a:solidFill>
                            <a:srgbClr val="0033CC"/>
                          </a:solidFill>
                          <a:latin typeface="Cambria Math"/>
                        </a:rPr>
                        <m:t>𝒙</m:t>
                      </m:r>
                    </m:oMath>
                  </m:oMathPara>
                </a14:m>
                <a:endParaRPr lang="pt-BR" sz="2200" dirty="0">
                  <a:solidFill>
                    <a:srgbClr val="0033CC"/>
                  </a:solidFill>
                </a:endParaRPr>
              </a:p>
              <a:p>
                <a:pPr marL="627062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𝑷</m:t>
                          </m:r>
                        </m:e>
                        <m:sub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𝒏</m:t>
                          </m:r>
                        </m:sub>
                      </m:sSub>
                      <m:d>
                        <m:d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pt-BR" sz="2200" i="1">
                          <a:solidFill>
                            <a:srgbClr val="0033CC"/>
                          </a:solidFill>
                          <a:latin typeface="Cambria Math"/>
                        </a:rPr>
                        <m:t>=</m:t>
                      </m:r>
                      <m:r>
                        <a:rPr lang="pt-BR" sz="2200" i="1">
                          <a:solidFill>
                            <a:srgbClr val="0033CC"/>
                          </a:solidFill>
                          <a:latin typeface="Cambria Math"/>
                        </a:rPr>
                        <m:t>𝒙</m:t>
                      </m:r>
                      <m:r>
                        <a:rPr lang="pt-BR" sz="2200" i="1">
                          <a:solidFill>
                            <a:srgbClr val="0033CC"/>
                          </a:solidFill>
                          <a:latin typeface="Cambria Math"/>
                        </a:rPr>
                        <m:t>²+</m:t>
                      </m:r>
                      <m:r>
                        <a:rPr lang="pt-BR" sz="2200" i="1">
                          <a:solidFill>
                            <a:srgbClr val="0033CC"/>
                          </a:solidFill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pt-BR" sz="2200" dirty="0">
                  <a:solidFill>
                    <a:srgbClr val="0033CC"/>
                  </a:solidFill>
                </a:endParaRPr>
              </a:p>
              <a:p>
                <a:pPr lvl="1"/>
                <a:endParaRPr lang="pt-BR" sz="1000" dirty="0"/>
              </a:p>
            </p:txBody>
          </p:sp>
        </mc:Choice>
        <mc:Fallback xmlns="">
          <p:sp>
            <p:nvSpPr>
              <p:cNvPr id="1120262" name="Rectangle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38151" y="1592263"/>
                <a:ext cx="8539162" cy="4649787"/>
              </a:xfrm>
              <a:blipFill rotWithShape="1">
                <a:blip r:embed="rId3"/>
                <a:stretch>
                  <a:fillRect l="-714" t="-1311" r="-1428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13954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AA013-D4D0-49A8-B243-231514E48300}" type="slidenum">
              <a:rPr lang="pt-BR"/>
              <a:pPr/>
              <a:t>3</a:t>
            </a:fld>
            <a:endParaRPr lang="pt-B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33186" name="Rectangle 2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95300" y="1511300"/>
                <a:ext cx="8153400" cy="3806825"/>
              </a:xfrm>
              <a:noFill/>
              <a:ln/>
            </p:spPr>
            <p:txBody>
              <a:bodyPr/>
              <a:lstStyle/>
              <a:p>
                <a:pPr>
                  <a:spcBef>
                    <a:spcPct val="0"/>
                  </a:spcBef>
                  <a:spcAft>
                    <a:spcPts val="1200"/>
                  </a:spcAft>
                  <a:buClr>
                    <a:srgbClr val="3333CC"/>
                  </a:buClr>
                </a:pPr>
                <a:r>
                  <a:rPr lang="pt-BR" dirty="0" smtClean="0"/>
                  <a:t>Seja dois pares ordenados </a:t>
                </a:r>
                <a14:m>
                  <m:oMath xmlns:m="http://schemas.openxmlformats.org/officeDocument/2006/math">
                    <m:r>
                      <a:rPr lang="pt-BR" i="1" smtClean="0">
                        <a:solidFill>
                          <a:srgbClr val="0033CC"/>
                        </a:solidFill>
                        <a:latin typeface="Cambria Math"/>
                      </a:rPr>
                      <m:t>(</m:t>
                    </m:r>
                    <m:sSub>
                      <m:sSubPr>
                        <m:ctrlP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𝟎</m:t>
                        </m:r>
                      </m:sub>
                    </m:sSub>
                    <m:r>
                      <a:rPr lang="pt-BR" i="1">
                        <a:solidFill>
                          <a:srgbClr val="0033CC"/>
                        </a:solidFill>
                        <a:latin typeface="Cambria Math"/>
                      </a:rPr>
                      <m:t>;</m:t>
                    </m:r>
                    <m:sSub>
                      <m:sSubPr>
                        <m:ctrlP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𝒚</m:t>
                        </m:r>
                      </m:e>
                      <m:sub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𝟎</m:t>
                        </m:r>
                      </m:sub>
                    </m:sSub>
                    <m:r>
                      <a:rPr lang="pt-BR" i="1">
                        <a:solidFill>
                          <a:srgbClr val="0033CC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pt-BR" dirty="0" smtClean="0"/>
                  <a:t> e </a:t>
                </a:r>
                <a14:m>
                  <m:oMath xmlns:m="http://schemas.openxmlformats.org/officeDocument/2006/math"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(</m:t>
                    </m:r>
                    <m:sSub>
                      <m:sSubPr>
                        <m:ctrlP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;</m:t>
                    </m:r>
                    <m:sSub>
                      <m:sSubPr>
                        <m:ctrlP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𝒚</m:t>
                        </m:r>
                      </m:e>
                      <m:sub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pt-BR" dirty="0" smtClean="0"/>
                  <a:t> com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BR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𝟎</m:t>
                        </m:r>
                      </m:sub>
                    </m:sSub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 </m:t>
                    </m:r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  <a:ea typeface="Cambria Math"/>
                      </a:rPr>
                      <m:t>≠</m:t>
                    </m:r>
                    <m:sSub>
                      <m:sSubPr>
                        <m:ctrlP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pt-BR" dirty="0" smtClean="0"/>
                  <a:t> , de uma função </a:t>
                </a:r>
                <a14:m>
                  <m:oMath xmlns:m="http://schemas.openxmlformats.org/officeDocument/2006/math"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𝒚</m:t>
                    </m:r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  <a:ea typeface="Cambria Math"/>
                      </a:rPr>
                      <m:t>=</m:t>
                    </m:r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  <a:ea typeface="Cambria Math"/>
                      </a:rPr>
                      <m:t>𝒇</m:t>
                    </m:r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  <a:ea typeface="Cambria Math"/>
                      </a:rPr>
                      <m:t>(</m:t>
                    </m:r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  <a:ea typeface="Cambria Math"/>
                      </a:rPr>
                      <m:t>𝒙</m:t>
                    </m:r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  <a:ea typeface="Cambria Math"/>
                      </a:rPr>
                      <m:t>)</m:t>
                    </m:r>
                  </m:oMath>
                </a14:m>
                <a:r>
                  <a:rPr lang="pt-BR" dirty="0" smtClean="0"/>
                  <a:t>.</a:t>
                </a:r>
                <a:r>
                  <a:rPr lang="pt-BR" dirty="0" smtClean="0">
                    <a:solidFill>
                      <a:srgbClr val="0033CC"/>
                    </a:solidFill>
                  </a:rPr>
                  <a:t> </a:t>
                </a:r>
                <a:r>
                  <a:rPr lang="pt-BR" dirty="0" smtClean="0"/>
                  <a:t>Obtém-se uma estimativa de </a:t>
                </a:r>
                <a14:m>
                  <m:oMath xmlns:m="http://schemas.openxmlformats.org/officeDocument/2006/math"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𝒇</m:t>
                    </m:r>
                    <m:d>
                      <m:dPr>
                        <m:ctrlP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pt-BR" i="1">
                                <a:solidFill>
                                  <a:srgbClr val="0033CC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pt-BR" i="1">
                                <a:solidFill>
                                  <a:srgbClr val="0033CC"/>
                                </a:solidFill>
                                <a:latin typeface="Cambria Math"/>
                              </a:rPr>
                              <m:t>𝒙</m:t>
                            </m:r>
                          </m:e>
                          <m:sub>
                            <m:r>
                              <a:rPr lang="pt-BR" b="1" i="1" smtClean="0">
                                <a:solidFill>
                                  <a:srgbClr val="0033CC"/>
                                </a:solidFill>
                                <a:latin typeface="Cambria Math"/>
                              </a:rPr>
                              <m:t>𝒌</m:t>
                            </m:r>
                          </m:sub>
                        </m:sSub>
                      </m:e>
                    </m:d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,</m:t>
                    </m:r>
                    <m:sSub>
                      <m:sSubPr>
                        <m:ctrlP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𝒌</m:t>
                        </m:r>
                      </m:sub>
                    </m:sSub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  <a:ea typeface="Cambria Math"/>
                      </a:rPr>
                      <m:t>∈(</m:t>
                    </m:r>
                    <m:sSub>
                      <m:sSubPr>
                        <m:ctrlP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  <a:ea typeface="Cambria Math"/>
                          </a:rPr>
                          <m:t>𝒙</m:t>
                        </m:r>
                      </m:e>
                      <m:sub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  <a:ea typeface="Cambria Math"/>
                          </a:rPr>
                          <m:t>𝟎</m:t>
                        </m:r>
                      </m:sub>
                    </m:sSub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  <a:ea typeface="Cambria Math"/>
                      </a:rPr>
                      <m:t>,</m:t>
                    </m:r>
                    <m:sSub>
                      <m:sSubPr>
                        <m:ctrlP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  <a:ea typeface="Cambria Math"/>
                          </a:rPr>
                          <m:t>𝒙</m:t>
                        </m:r>
                      </m:e>
                      <m:sub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  <a:ea typeface="Cambria Math"/>
                          </a:rPr>
                          <m:t>𝟏</m:t>
                        </m:r>
                      </m:sub>
                    </m:sSub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  <a:ea typeface="Cambria Math"/>
                      </a:rPr>
                      <m:t>)</m:t>
                    </m:r>
                  </m:oMath>
                </a14:m>
                <a:r>
                  <a:rPr lang="pt-BR" dirty="0" smtClean="0"/>
                  <a:t> fazendo a seguinte aproximação:</a:t>
                </a:r>
                <a:endParaRPr lang="pt-BR" sz="2600" dirty="0" smtClean="0"/>
              </a:p>
              <a:p>
                <a:pPr marL="0" indent="0">
                  <a:spcBef>
                    <a:spcPct val="0"/>
                  </a:spcBef>
                  <a:buClr>
                    <a:srgbClr val="3333CC"/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b="1" i="1" smtClean="0">
                          <a:solidFill>
                            <a:srgbClr val="0033CC"/>
                          </a:solidFill>
                          <a:latin typeface="Cambria Math"/>
                        </a:rPr>
                        <m:t>𝒇</m:t>
                      </m:r>
                      <m:d>
                        <m:dPr>
                          <m:ctrlPr>
                            <a:rPr lang="pt-BR" b="1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pt-BR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b="1" i="1" smtClean="0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𝒌</m:t>
                              </m:r>
                            </m:sub>
                          </m:sSub>
                        </m:e>
                      </m:d>
                      <m:r>
                        <a:rPr lang="pt-BR" b="1" i="1" smtClean="0">
                          <a:solidFill>
                            <a:srgbClr val="0033CC"/>
                          </a:solidFill>
                          <a:latin typeface="Cambria Math"/>
                          <a:ea typeface="Cambria Math"/>
                        </a:rPr>
                        <m:t>≈</m:t>
                      </m:r>
                      <m:sSub>
                        <m:sSubPr>
                          <m:ctrlPr>
                            <a:rPr lang="pt-BR" b="1" i="1" smtClean="0">
                              <a:solidFill>
                                <a:srgbClr val="0033CC"/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pt-BR" b="1" i="1" smtClean="0">
                              <a:solidFill>
                                <a:srgbClr val="0033CC"/>
                              </a:solidFill>
                              <a:latin typeface="Cambria Math"/>
                              <a:ea typeface="Cambria Math"/>
                            </a:rPr>
                            <m:t>𝑷</m:t>
                          </m:r>
                        </m:e>
                        <m:sub>
                          <m:r>
                            <a:rPr lang="pt-BR" b="1" i="1" smtClean="0">
                              <a:solidFill>
                                <a:srgbClr val="0033CC"/>
                              </a:solidFill>
                              <a:latin typeface="Cambria Math"/>
                              <a:ea typeface="Cambria Math"/>
                            </a:rPr>
                            <m:t>𝟏</m:t>
                          </m:r>
                        </m:sub>
                      </m:sSub>
                      <m:d>
                        <m:dPr>
                          <m:ctrlPr>
                            <a:rPr lang="pt-BR" b="1" i="1" smtClean="0">
                              <a:solidFill>
                                <a:srgbClr val="0033CC"/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pt-BR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pt-BR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𝒌</m:t>
                              </m:r>
                            </m:sub>
                          </m:sSub>
                        </m:e>
                      </m:d>
                      <m:r>
                        <a:rPr lang="pt-BR" b="1" i="1" smtClean="0">
                          <a:solidFill>
                            <a:srgbClr val="0033CC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sSub>
                        <m:sSubPr>
                          <m:ctrlPr>
                            <a:rPr lang="pt-BR" b="1" i="1" smtClean="0">
                              <a:solidFill>
                                <a:srgbClr val="0033CC"/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pt-BR" b="1" i="1" smtClean="0">
                              <a:solidFill>
                                <a:srgbClr val="0033CC"/>
                              </a:solidFill>
                              <a:latin typeface="Cambria Math"/>
                              <a:ea typeface="Cambria Math"/>
                            </a:rPr>
                            <m:t>𝒂</m:t>
                          </m:r>
                        </m:e>
                        <m:sub>
                          <m:r>
                            <a:rPr lang="pt-BR" b="1" i="1" smtClean="0">
                              <a:solidFill>
                                <a:srgbClr val="0033CC"/>
                              </a:solidFill>
                              <a:latin typeface="Cambria Math"/>
                              <a:ea typeface="Cambria Math"/>
                            </a:rPr>
                            <m:t>𝟎</m:t>
                          </m:r>
                        </m:sub>
                      </m:sSub>
                      <m:r>
                        <a:rPr lang="pt-BR" b="1" i="1" smtClean="0">
                          <a:solidFill>
                            <a:srgbClr val="0033CC"/>
                          </a:solidFill>
                          <a:latin typeface="Cambria Math"/>
                          <a:ea typeface="Cambria Math"/>
                        </a:rPr>
                        <m:t>+</m:t>
                      </m:r>
                      <m:sSub>
                        <m:sSubPr>
                          <m:ctrlPr>
                            <a:rPr lang="pt-BR" b="1" i="1" smtClean="0">
                              <a:solidFill>
                                <a:srgbClr val="0033CC"/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pt-BR" b="1" i="1" smtClean="0">
                              <a:solidFill>
                                <a:srgbClr val="0033CC"/>
                              </a:solidFill>
                              <a:latin typeface="Cambria Math"/>
                              <a:ea typeface="Cambria Math"/>
                            </a:rPr>
                            <m:t>𝒂</m:t>
                          </m:r>
                        </m:e>
                        <m:sub>
                          <m:r>
                            <a:rPr lang="pt-BR" b="1" i="1" smtClean="0">
                              <a:solidFill>
                                <a:srgbClr val="0033CC"/>
                              </a:solidFill>
                              <a:latin typeface="Cambria Math"/>
                              <a:ea typeface="Cambria Math"/>
                            </a:rPr>
                            <m:t>𝟏</m:t>
                          </m:r>
                        </m:sub>
                      </m:sSub>
                      <m:sSub>
                        <m:sSubPr>
                          <m:ctrlPr>
                            <a:rPr lang="pt-BR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b>
                          <m:r>
                            <a:rPr lang="pt-BR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𝒌</m:t>
                          </m:r>
                        </m:sub>
                      </m:sSub>
                    </m:oMath>
                  </m:oMathPara>
                </a14:m>
                <a:endParaRPr lang="pt-BR" dirty="0" smtClean="0">
                  <a:solidFill>
                    <a:srgbClr val="0033CC"/>
                  </a:solidFill>
                </a:endParaRPr>
              </a:p>
              <a:p>
                <a:pPr marL="0" indent="0">
                  <a:spcBef>
                    <a:spcPct val="0"/>
                  </a:spcBef>
                  <a:buClr>
                    <a:srgbClr val="3333CC"/>
                  </a:buClr>
                  <a:buNone/>
                </a:pPr>
                <a:endParaRPr lang="pt-BR" sz="2400" dirty="0" smtClean="0"/>
              </a:p>
            </p:txBody>
          </p:sp>
        </mc:Choice>
        <mc:Fallback xmlns="">
          <p:sp>
            <p:nvSpPr>
              <p:cNvPr id="733186" name="Rectang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95300" y="1511300"/>
                <a:ext cx="8153400" cy="3806825"/>
              </a:xfrm>
              <a:blipFill rotWithShape="1">
                <a:blip r:embed="rId3"/>
                <a:stretch>
                  <a:fillRect l="-673" t="-1763" r="-1495"/>
                </a:stretch>
              </a:blipFill>
              <a:ln/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33187" name="Rectangle 3"/>
          <p:cNvSpPr>
            <a:spLocks noChangeArrowheads="1"/>
          </p:cNvSpPr>
          <p:nvPr/>
        </p:nvSpPr>
        <p:spPr bwMode="auto">
          <a:xfrm>
            <a:off x="1184275" y="533400"/>
            <a:ext cx="7793038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algn="just"/>
            <a:r>
              <a:rPr lang="pt-BR" sz="3700" dirty="0" smtClean="0">
                <a:solidFill>
                  <a:srgbClr val="3333CC"/>
                </a:solidFill>
              </a:rPr>
              <a:t>Interpolação Linear I</a:t>
            </a:r>
            <a:endParaRPr lang="pt-BR" sz="3700" dirty="0">
              <a:solidFill>
                <a:srgbClr val="33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8573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81BD2-CEF7-4A73-8806-B8C153502947}" type="slidenum">
              <a:rPr lang="pt-BR"/>
              <a:pPr/>
              <a:t>30</a:t>
            </a:fld>
            <a:endParaRPr lang="pt-B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33186" name="Rectangle 2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95300" y="1511300"/>
                <a:ext cx="8153400" cy="4784725"/>
              </a:xfrm>
              <a:noFill/>
              <a:ln/>
            </p:spPr>
            <p:txBody>
              <a:bodyPr/>
              <a:lstStyle/>
              <a:p>
                <a:pPr>
                  <a:spcBef>
                    <a:spcPct val="0"/>
                  </a:spcBef>
                  <a:spcAft>
                    <a:spcPts val="1200"/>
                  </a:spcAft>
                  <a:buClr>
                    <a:srgbClr val="3333CC"/>
                  </a:buClr>
                </a:pPr>
                <a:r>
                  <a:rPr lang="pt-BR" dirty="0" smtClean="0">
                    <a:effectLst/>
                  </a:rPr>
                  <a:t>Fontes de erros</a:t>
                </a:r>
                <a:endParaRPr lang="pt-BR" sz="1200" b="0" dirty="0">
                  <a:effectLst/>
                </a:endParaRPr>
              </a:p>
              <a:p>
                <a:pPr marL="1044575" lvl="1" indent="-417513">
                  <a:spcBef>
                    <a:spcPct val="0"/>
                  </a:spcBef>
                  <a:spcAft>
                    <a:spcPts val="1000"/>
                  </a:spcAft>
                  <a:buClr>
                    <a:srgbClr val="3333CC"/>
                  </a:buClr>
                  <a:buSzTx/>
                </a:pPr>
                <a:r>
                  <a:rPr lang="pt-BR" sz="2600" dirty="0" smtClean="0">
                    <a:effectLst/>
                  </a:rPr>
                  <a:t>Erros de Arredondamento</a:t>
                </a:r>
              </a:p>
              <a:p>
                <a:pPr marL="1577975" lvl="2" indent="-417513">
                  <a:spcBef>
                    <a:spcPct val="0"/>
                  </a:spcBef>
                  <a:spcAft>
                    <a:spcPts val="800"/>
                  </a:spcAft>
                  <a:buClr>
                    <a:srgbClr val="3333CC"/>
                  </a:buClr>
                  <a:buSzTx/>
                </a:pPr>
                <a:r>
                  <a:rPr lang="pt-BR" sz="2400" dirty="0" smtClean="0">
                    <a:effectLst/>
                  </a:rPr>
                  <a:t>É cometido durante a </a:t>
                </a:r>
                <a:r>
                  <a:rPr lang="pt-BR" sz="2400" dirty="0" smtClean="0">
                    <a:solidFill>
                      <a:srgbClr val="FF6600"/>
                    </a:solidFill>
                    <a:effectLst/>
                  </a:rPr>
                  <a:t>execução das operações</a:t>
                </a:r>
                <a:r>
                  <a:rPr lang="pt-BR" sz="2400" dirty="0" smtClean="0">
                    <a:effectLst/>
                  </a:rPr>
                  <a:t> e no caso de um resultado ser </a:t>
                </a:r>
                <a:r>
                  <a:rPr lang="pt-BR" sz="2400" dirty="0" smtClean="0">
                    <a:solidFill>
                      <a:srgbClr val="FF6600"/>
                    </a:solidFill>
                    <a:effectLst/>
                  </a:rPr>
                  <a:t>arredondado</a:t>
                </a:r>
                <a:r>
                  <a:rPr lang="pt-BR" sz="2400" dirty="0" smtClean="0">
                    <a:effectLst/>
                  </a:rPr>
                  <a:t>.</a:t>
                </a:r>
              </a:p>
              <a:p>
                <a:pPr marL="1044575" lvl="1" indent="-417513">
                  <a:spcBef>
                    <a:spcPct val="0"/>
                  </a:spcBef>
                  <a:spcAft>
                    <a:spcPts val="1000"/>
                  </a:spcAft>
                  <a:buClr>
                    <a:srgbClr val="3333CC"/>
                  </a:buClr>
                  <a:buSzTx/>
                </a:pPr>
                <a:r>
                  <a:rPr lang="pt-BR" sz="2600" dirty="0" smtClean="0">
                    <a:effectLst/>
                  </a:rPr>
                  <a:t>Erros </a:t>
                </a:r>
                <a:r>
                  <a:rPr lang="pt-BR" sz="2600" dirty="0">
                    <a:effectLst/>
                  </a:rPr>
                  <a:t>de </a:t>
                </a:r>
                <a:r>
                  <a:rPr lang="pt-BR" sz="2600" dirty="0" smtClean="0">
                    <a:effectLst/>
                  </a:rPr>
                  <a:t>Truncamento</a:t>
                </a:r>
                <a:endParaRPr lang="pt-BR" sz="2600" dirty="0">
                  <a:effectLst/>
                </a:endParaRPr>
              </a:p>
              <a:p>
                <a:pPr marL="1577975" lvl="2" indent="-417513">
                  <a:spcBef>
                    <a:spcPct val="0"/>
                  </a:spcBef>
                  <a:spcAft>
                    <a:spcPts val="800"/>
                  </a:spcAft>
                  <a:buClr>
                    <a:srgbClr val="3333CC"/>
                  </a:buClr>
                  <a:buSzTx/>
                </a:pPr>
                <a:r>
                  <a:rPr lang="pt-BR" sz="2400" dirty="0" smtClean="0">
                    <a:effectLst/>
                  </a:rPr>
                  <a:t> Erro cometido no ponto</a:t>
                </a:r>
                <a:r>
                  <a:rPr lang="pt-BR" sz="2400" dirty="0">
                    <a:solidFill>
                      <a:srgbClr val="0033CC"/>
                    </a:solidFill>
                    <a:effectLst/>
                  </a:rPr>
                  <a:t> </a:t>
                </a:r>
                <a14:m>
                  <m:oMath xmlns:m="http://schemas.openxmlformats.org/officeDocument/2006/math">
                    <m:r>
                      <a:rPr lang="pt-BR" sz="2400" i="1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𝒙</m:t>
                    </m:r>
                  </m:oMath>
                </a14:m>
                <a:r>
                  <a:rPr lang="pt-BR" sz="2400" dirty="0" smtClean="0">
                    <a:effectLst/>
                  </a:rPr>
                  <a:t>,  quando se substitui uma função </a:t>
                </a:r>
                <a14:m>
                  <m:oMath xmlns:m="http://schemas.openxmlformats.org/officeDocument/2006/math">
                    <m:r>
                      <a:rPr lang="pt-BR" sz="2400" i="1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𝒇</m:t>
                    </m:r>
                    <m:r>
                      <a:rPr lang="pt-BR" sz="2400" i="1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(</m:t>
                    </m:r>
                    <m:r>
                      <a:rPr lang="pt-BR" sz="2400" i="1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𝒙</m:t>
                    </m:r>
                    <m:r>
                      <a:rPr lang="pt-BR" sz="2400" i="1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)</m:t>
                    </m:r>
                  </m:oMath>
                </a14:m>
                <a:r>
                  <a:rPr lang="pt-BR" sz="2400" dirty="0" smtClean="0">
                    <a:effectLst/>
                  </a:rPr>
                  <a:t> por seu polinômio interpolador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BR" sz="2400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</m:ctrlPr>
                      </m:sSubPr>
                      <m:e>
                        <m:r>
                          <a:rPr lang="pt-BR" sz="2400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  <m:t>𝑷</m:t>
                        </m:r>
                      </m:e>
                      <m:sub>
                        <m:r>
                          <a:rPr lang="pt-BR" sz="2400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  <m:t>𝒏</m:t>
                        </m:r>
                      </m:sub>
                    </m:sSub>
                    <m:r>
                      <a:rPr lang="pt-BR" sz="2400" i="1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(</m:t>
                    </m:r>
                    <m:r>
                      <a:rPr lang="pt-BR" sz="2400" i="1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𝒙</m:t>
                    </m:r>
                    <m:r>
                      <a:rPr lang="pt-BR" sz="2400" b="1" i="1" smtClean="0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)</m:t>
                    </m:r>
                  </m:oMath>
                </a14:m>
                <a:r>
                  <a:rPr lang="pt-BR" sz="2400" dirty="0" smtClean="0">
                    <a:effectLst/>
                  </a:rPr>
                  <a:t>calculado em </a:t>
                </a:r>
                <a14:m>
                  <m:oMath xmlns:m="http://schemas.openxmlformats.org/officeDocument/2006/math">
                    <m:r>
                      <a:rPr lang="pt-BR" sz="2400" i="1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𝒙</m:t>
                    </m:r>
                  </m:oMath>
                </a14:m>
                <a:r>
                  <a:rPr lang="pt-BR" sz="2400" dirty="0" smtClean="0">
                    <a:effectLst/>
                  </a:rPr>
                  <a:t>, denominado por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BR" sz="2400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</m:ctrlPr>
                      </m:sSubPr>
                      <m:e>
                        <m:r>
                          <a:rPr lang="pt-BR" sz="2400" b="1" i="1" smtClean="0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  <m:t> </m:t>
                        </m:r>
                        <m:r>
                          <a:rPr lang="pt-BR" sz="2400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  <m:t>𝑹</m:t>
                        </m:r>
                      </m:e>
                      <m:sub>
                        <m:r>
                          <a:rPr lang="pt-BR" sz="2400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  <m:t>𝒏</m:t>
                        </m:r>
                      </m:sub>
                    </m:sSub>
                    <m:r>
                      <a:rPr lang="pt-BR" sz="2400" i="1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(</m:t>
                    </m:r>
                    <m:r>
                      <a:rPr lang="pt-BR" sz="2400" i="1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𝒇</m:t>
                    </m:r>
                    <m:r>
                      <a:rPr lang="pt-BR" sz="2400" i="1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;</m:t>
                    </m:r>
                    <m:r>
                      <a:rPr lang="pt-BR" sz="2400" i="1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𝒙</m:t>
                    </m:r>
                    <m:r>
                      <a:rPr lang="pt-BR" sz="2400" i="1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)</m:t>
                    </m:r>
                  </m:oMath>
                </a14:m>
                <a:r>
                  <a:rPr lang="pt-BR" sz="2400" dirty="0">
                    <a:effectLst/>
                  </a:rPr>
                  <a:t>,</a:t>
                </a:r>
                <a:r>
                  <a:rPr lang="pt-BR" sz="2400" dirty="0">
                    <a:solidFill>
                      <a:srgbClr val="0033CC"/>
                    </a:solidFill>
                    <a:effectLst/>
                  </a:rPr>
                  <a:t> </a:t>
                </a:r>
                <a:r>
                  <a:rPr lang="pt-BR" sz="2400" dirty="0">
                    <a:effectLst/>
                  </a:rPr>
                  <a:t>onde</a:t>
                </a:r>
                <a:r>
                  <a:rPr lang="pt-BR" sz="2400" dirty="0" smtClean="0">
                    <a:effectLst/>
                  </a:rPr>
                  <a:t>:</a:t>
                </a:r>
                <a:endParaRPr lang="pt-BR" dirty="0">
                  <a:effectLst/>
                </a:endParaRPr>
              </a:p>
              <a:p>
                <a:pPr marL="1160462" lvl="2" indent="0">
                  <a:spcBef>
                    <a:spcPct val="0"/>
                  </a:spcBef>
                  <a:buClr>
                    <a:srgbClr val="3333CC"/>
                  </a:buClr>
                  <a:buSzTx/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𝑹</m:t>
                          </m:r>
                        </m:e>
                        <m:sub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𝒏</m:t>
                          </m:r>
                        </m:sub>
                      </m:sSub>
                      <m:d>
                        <m:dPr>
                          <m:ctrlP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𝒇</m:t>
                          </m:r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;</m:t>
                          </m:r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pt-BR" sz="2400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=</m:t>
                      </m:r>
                      <m:r>
                        <a:rPr lang="pt-BR" sz="2400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𝒇</m:t>
                      </m:r>
                      <m:d>
                        <m:dPr>
                          <m:ctrlP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pt-BR" sz="2400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−</m:t>
                      </m:r>
                      <m:sSub>
                        <m:sSubPr>
                          <m:ctrlP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𝑷</m:t>
                          </m:r>
                        </m:e>
                        <m:sub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/>
                              <a:latin typeface="Cambria Math"/>
                            </a:rPr>
                            <m:t>𝒏</m:t>
                          </m:r>
                        </m:sub>
                      </m:sSub>
                      <m:r>
                        <a:rPr lang="pt-BR" sz="2400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(</m:t>
                      </m:r>
                      <m:r>
                        <a:rPr lang="pt-BR" sz="2400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𝒙</m:t>
                      </m:r>
                      <m:r>
                        <a:rPr lang="pt-BR" sz="2400" i="1">
                          <a:solidFill>
                            <a:srgbClr val="0033CC"/>
                          </a:solidFill>
                          <a:effectLst/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pt-BR" sz="2400" dirty="0">
                  <a:solidFill>
                    <a:srgbClr val="0033CC"/>
                  </a:solidFill>
                  <a:effectLst/>
                  <a:latin typeface="Georgia" pitchFamily="18" charset="0"/>
                </a:endParaRPr>
              </a:p>
              <a:p>
                <a:pPr marL="1577975" lvl="2" indent="-417513">
                  <a:spcBef>
                    <a:spcPct val="0"/>
                  </a:spcBef>
                  <a:buClr>
                    <a:srgbClr val="3333CC"/>
                  </a:buClr>
                  <a:buSzTx/>
                </a:pPr>
                <a:endParaRPr lang="pt-BR" dirty="0" smtClean="0">
                  <a:effectLst/>
                </a:endParaRPr>
              </a:p>
              <a:p>
                <a:pPr marL="1044575" lvl="1" indent="-417513">
                  <a:spcBef>
                    <a:spcPct val="0"/>
                  </a:spcBef>
                  <a:buClr>
                    <a:srgbClr val="3333CC"/>
                  </a:buClr>
                  <a:buSzTx/>
                </a:pPr>
                <a:endParaRPr lang="pt-BR" sz="2600" dirty="0">
                  <a:effectLst/>
                </a:endParaRPr>
              </a:p>
              <a:p>
                <a:pPr marL="2162175" lvl="3" indent="-395288">
                  <a:spcBef>
                    <a:spcPct val="0"/>
                  </a:spcBef>
                  <a:buClr>
                    <a:srgbClr val="3333CC"/>
                  </a:buClr>
                  <a:buSzPct val="75000"/>
                </a:pPr>
                <a:endParaRPr lang="pt-BR" sz="600" dirty="0">
                  <a:effectLst/>
                </a:endParaRPr>
              </a:p>
            </p:txBody>
          </p:sp>
        </mc:Choice>
        <mc:Fallback xmlns="">
          <p:sp>
            <p:nvSpPr>
              <p:cNvPr id="733186" name="Rectang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95300" y="1511300"/>
                <a:ext cx="8153400" cy="4784725"/>
              </a:xfrm>
              <a:blipFill rotWithShape="1">
                <a:blip r:embed="rId3"/>
                <a:stretch>
                  <a:fillRect l="-673" t="-1274" r="-1121" b="-3185"/>
                </a:stretch>
              </a:blipFill>
              <a:ln/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33187" name="Rectangle 3"/>
          <p:cNvSpPr>
            <a:spLocks noChangeArrowheads="1"/>
          </p:cNvSpPr>
          <p:nvPr/>
        </p:nvSpPr>
        <p:spPr bwMode="auto">
          <a:xfrm>
            <a:off x="1184275" y="533400"/>
            <a:ext cx="7793038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algn="just"/>
            <a:r>
              <a:rPr lang="pt-BR" sz="3700" dirty="0" smtClean="0">
                <a:solidFill>
                  <a:srgbClr val="3333CC"/>
                </a:solidFill>
              </a:rPr>
              <a:t>Erros de Interpolação I</a:t>
            </a:r>
            <a:endParaRPr lang="pt-BR" sz="3700" dirty="0">
              <a:solidFill>
                <a:srgbClr val="33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6670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81BD2-CEF7-4A73-8806-B8C153502947}" type="slidenum">
              <a:rPr lang="pt-BR"/>
              <a:pPr/>
              <a:t>31</a:t>
            </a:fld>
            <a:endParaRPr lang="pt-B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33186" name="Rectangle 2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71474" y="1511300"/>
                <a:ext cx="8372476" cy="4784725"/>
              </a:xfrm>
              <a:noFill/>
              <a:ln/>
            </p:spPr>
            <p:txBody>
              <a:bodyPr/>
              <a:lstStyle/>
              <a:p>
                <a:pPr>
                  <a:spcBef>
                    <a:spcPct val="0"/>
                  </a:spcBef>
                  <a:spcAft>
                    <a:spcPts val="1200"/>
                  </a:spcAft>
                  <a:buClr>
                    <a:srgbClr val="3333CC"/>
                  </a:buClr>
                </a:pPr>
                <a:r>
                  <a:rPr lang="pt-BR" dirty="0" smtClean="0">
                    <a:effectLst/>
                  </a:rPr>
                  <a:t>Erros de Truncamento</a:t>
                </a:r>
              </a:p>
              <a:p>
                <a:pPr marL="1044575" lvl="1" indent="-417513">
                  <a:spcBef>
                    <a:spcPct val="0"/>
                  </a:spcBef>
                  <a:spcAft>
                    <a:spcPts val="1000"/>
                  </a:spcAft>
                  <a:buClr>
                    <a:srgbClr val="3333CC"/>
                  </a:buClr>
                  <a:buSzTx/>
                </a:pPr>
                <a:r>
                  <a:rPr lang="pt-BR" sz="2600" dirty="0" smtClean="0">
                    <a:effectLst/>
                  </a:rPr>
                  <a:t>Teorema:</a:t>
                </a:r>
              </a:p>
              <a:p>
                <a:pPr marL="1577975" lvl="2" indent="-417513">
                  <a:spcBef>
                    <a:spcPct val="0"/>
                  </a:spcBef>
                  <a:spcAft>
                    <a:spcPts val="800"/>
                  </a:spcAft>
                  <a:buClr>
                    <a:srgbClr val="3333CC"/>
                  </a:buClr>
                  <a:buSzTx/>
                </a:pPr>
                <a:r>
                  <a:rPr lang="pt-BR" sz="2400" dirty="0" smtClean="0">
                    <a:effectLst/>
                  </a:rPr>
                  <a:t>Seja </a:t>
                </a:r>
                <a14:m>
                  <m:oMath xmlns:m="http://schemas.openxmlformats.org/officeDocument/2006/math">
                    <m:r>
                      <a:rPr lang="pt-BR" sz="2400" i="1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𝒇</m:t>
                    </m:r>
                    <m:r>
                      <a:rPr lang="pt-BR" sz="2400" i="1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(</m:t>
                    </m:r>
                    <m:r>
                      <a:rPr lang="pt-BR" sz="2400" i="1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𝒙</m:t>
                    </m:r>
                    <m:r>
                      <a:rPr lang="pt-BR" sz="2400" i="1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)</m:t>
                    </m:r>
                  </m:oMath>
                </a14:m>
                <a:r>
                  <a:rPr lang="pt-BR" sz="2400" dirty="0">
                    <a:effectLst/>
                  </a:rPr>
                  <a:t> </a:t>
                </a:r>
                <a:r>
                  <a:rPr lang="pt-BR" sz="2400" dirty="0" smtClean="0">
                    <a:effectLst/>
                  </a:rPr>
                  <a:t>continua em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pt-BR" sz="2400" i="1" smtClean="0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</m:ctrlPr>
                      </m:dPr>
                      <m:e>
                        <m:r>
                          <a:rPr lang="pt-BR" sz="2400" b="1" i="1" smtClean="0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  <m:t>𝒂</m:t>
                        </m:r>
                        <m:r>
                          <a:rPr lang="pt-BR" sz="2400" b="1" i="1" smtClean="0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  <m:t>,</m:t>
                        </m:r>
                        <m:r>
                          <a:rPr lang="pt-BR" sz="2400" b="1" i="1" smtClean="0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  <m:t>𝒃</m:t>
                        </m:r>
                      </m:e>
                    </m:d>
                  </m:oMath>
                </a14:m>
                <a:r>
                  <a:rPr lang="pt-BR" sz="2400" dirty="0" smtClean="0">
                    <a:effectLst/>
                  </a:rPr>
                  <a:t> e que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pt-BR" sz="2400" i="1" smtClean="0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</m:ctrlPr>
                      </m:sSupPr>
                      <m:e>
                        <m:r>
                          <a:rPr lang="pt-BR" sz="2400" b="1" i="1" smtClean="0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  <m:t>𝒇</m:t>
                        </m:r>
                      </m:e>
                      <m:sup>
                        <m:r>
                          <a:rPr lang="pt-BR" sz="2400" b="1" i="1" smtClean="0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  <m:t>𝒏</m:t>
                        </m:r>
                        <m:r>
                          <a:rPr lang="pt-BR" sz="2400" b="1" i="1" smtClean="0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  <m:t>+</m:t>
                        </m:r>
                        <m:r>
                          <a:rPr lang="pt-BR" sz="2400" b="1" i="1" smtClean="0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  <m:t>𝟏</m:t>
                        </m:r>
                      </m:sup>
                    </m:sSup>
                    <m:r>
                      <a:rPr lang="pt-BR" sz="2400" b="1" i="1" smtClean="0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(</m:t>
                    </m:r>
                    <m:r>
                      <a:rPr lang="pt-BR" sz="2400" b="1" i="1" smtClean="0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𝒙</m:t>
                    </m:r>
                    <m:r>
                      <a:rPr lang="pt-BR" sz="2400" b="1" i="1" smtClean="0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)</m:t>
                    </m:r>
                  </m:oMath>
                </a14:m>
                <a:r>
                  <a:rPr lang="pt-BR" sz="2400" dirty="0" smtClean="0">
                    <a:solidFill>
                      <a:srgbClr val="0033CC"/>
                    </a:solidFill>
                    <a:effectLst/>
                  </a:rPr>
                  <a:t> </a:t>
                </a:r>
                <a:r>
                  <a:rPr lang="pt-BR" sz="2400" dirty="0" smtClean="0">
                    <a:effectLst/>
                  </a:rPr>
                  <a:t>exista em cada ponto de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pt-BR" sz="2400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</m:ctrlPr>
                      </m:dPr>
                      <m:e>
                        <m:r>
                          <a:rPr lang="pt-BR" sz="2400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  <m:t>𝒂</m:t>
                        </m:r>
                        <m:r>
                          <a:rPr lang="pt-BR" sz="2400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  <m:t>,</m:t>
                        </m:r>
                        <m:r>
                          <a:rPr lang="pt-BR" sz="2400" i="1">
                            <a:solidFill>
                              <a:srgbClr val="0033CC"/>
                            </a:solidFill>
                            <a:effectLst/>
                            <a:latin typeface="Cambria Math"/>
                          </a:rPr>
                          <m:t>𝒃</m:t>
                        </m:r>
                      </m:e>
                    </m:d>
                  </m:oMath>
                </a14:m>
                <a:r>
                  <a:rPr lang="pt-BR" sz="2400" dirty="0" smtClean="0">
                    <a:effectLst/>
                  </a:rPr>
                  <a:t>. Se </a:t>
                </a:r>
                <a14:m>
                  <m:oMath xmlns:m="http://schemas.openxmlformats.org/officeDocument/2006/math">
                    <m:r>
                      <a:rPr lang="pt-BR" sz="2400" b="1" i="1" smtClean="0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𝒂</m:t>
                    </m:r>
                    <m:r>
                      <a:rPr lang="pt-BR" sz="2400" b="1" i="1" smtClean="0">
                        <a:solidFill>
                          <a:srgbClr val="0033CC"/>
                        </a:solidFill>
                        <a:effectLst/>
                        <a:latin typeface="Cambria Math"/>
                        <a:ea typeface="Cambria Math"/>
                      </a:rPr>
                      <m:t>≤</m:t>
                    </m:r>
                    <m:sSub>
                      <m:sSubPr>
                        <m:ctrlPr>
                          <a:rPr lang="pt-BR" sz="2400" b="1" i="1" smtClean="0">
                            <a:solidFill>
                              <a:srgbClr val="0033CC"/>
                            </a:solidFill>
                            <a:effectLst/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pt-BR" sz="2400" b="1" i="1" smtClean="0">
                            <a:solidFill>
                              <a:srgbClr val="0033CC"/>
                            </a:solidFill>
                            <a:effectLst/>
                            <a:latin typeface="Cambria Math"/>
                            <a:ea typeface="Cambria Math"/>
                          </a:rPr>
                          <m:t>𝒙</m:t>
                        </m:r>
                      </m:e>
                      <m:sub>
                        <m:r>
                          <a:rPr lang="pt-BR" sz="2400" b="1" i="1" smtClean="0">
                            <a:solidFill>
                              <a:srgbClr val="0033CC"/>
                            </a:solidFill>
                            <a:effectLst/>
                            <a:latin typeface="Cambria Math"/>
                            <a:ea typeface="Cambria Math"/>
                          </a:rPr>
                          <m:t>𝟎</m:t>
                        </m:r>
                      </m:sub>
                    </m:sSub>
                    <m:r>
                      <a:rPr lang="pt-BR" sz="2400" b="1" i="1" smtClean="0">
                        <a:solidFill>
                          <a:srgbClr val="0033CC"/>
                        </a:solidFill>
                        <a:effectLst/>
                        <a:latin typeface="Cambria Math"/>
                        <a:ea typeface="Cambria Math"/>
                      </a:rPr>
                      <m:t>&lt;</m:t>
                    </m:r>
                    <m:sSub>
                      <m:sSubPr>
                        <m:ctrlPr>
                          <a:rPr lang="pt-BR" sz="2400" b="1" i="1" smtClean="0">
                            <a:solidFill>
                              <a:srgbClr val="0033CC"/>
                            </a:solidFill>
                            <a:effectLst/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pt-BR" sz="2400" b="1" i="1" smtClean="0">
                            <a:solidFill>
                              <a:srgbClr val="0033CC"/>
                            </a:solidFill>
                            <a:effectLst/>
                            <a:latin typeface="Cambria Math"/>
                            <a:ea typeface="Cambria Math"/>
                          </a:rPr>
                          <m:t>𝒙</m:t>
                        </m:r>
                      </m:e>
                      <m:sub>
                        <m:r>
                          <a:rPr lang="pt-BR" sz="2400" b="1" i="1" smtClean="0">
                            <a:solidFill>
                              <a:srgbClr val="0033CC"/>
                            </a:solidFill>
                            <a:effectLst/>
                            <a:latin typeface="Cambria Math"/>
                            <a:ea typeface="Cambria Math"/>
                          </a:rPr>
                          <m:t>𝟏</m:t>
                        </m:r>
                      </m:sub>
                    </m:sSub>
                    <m:r>
                      <a:rPr lang="pt-BR" sz="2400" b="1" i="1" smtClean="0">
                        <a:solidFill>
                          <a:srgbClr val="0033CC"/>
                        </a:solidFill>
                        <a:effectLst/>
                        <a:latin typeface="Cambria Math"/>
                        <a:ea typeface="Cambria Math"/>
                      </a:rPr>
                      <m:t>&lt;…&lt;</m:t>
                    </m:r>
                    <m:sSub>
                      <m:sSubPr>
                        <m:ctrlPr>
                          <a:rPr lang="pt-BR" sz="2400" b="1" i="1" smtClean="0">
                            <a:solidFill>
                              <a:srgbClr val="0033CC"/>
                            </a:solidFill>
                            <a:effectLst/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pt-BR" sz="2400" b="1" i="1" smtClean="0">
                            <a:solidFill>
                              <a:srgbClr val="0033CC"/>
                            </a:solidFill>
                            <a:effectLst/>
                            <a:latin typeface="Cambria Math"/>
                            <a:ea typeface="Cambria Math"/>
                          </a:rPr>
                          <m:t>𝒙</m:t>
                        </m:r>
                      </m:e>
                      <m:sub>
                        <m:r>
                          <a:rPr lang="pt-BR" sz="2400" b="1" i="1" smtClean="0">
                            <a:solidFill>
                              <a:srgbClr val="0033CC"/>
                            </a:solidFill>
                            <a:effectLst/>
                            <a:latin typeface="Cambria Math"/>
                            <a:ea typeface="Cambria Math"/>
                          </a:rPr>
                          <m:t>𝒏</m:t>
                        </m:r>
                      </m:sub>
                    </m:sSub>
                    <m:r>
                      <a:rPr lang="pt-BR" sz="2400" b="1" i="1" smtClean="0">
                        <a:solidFill>
                          <a:srgbClr val="0033CC"/>
                        </a:solidFill>
                        <a:effectLst/>
                        <a:latin typeface="Cambria Math"/>
                        <a:ea typeface="Cambria Math"/>
                      </a:rPr>
                      <m:t>≤</m:t>
                    </m:r>
                    <m:r>
                      <a:rPr lang="pt-BR" sz="2400" b="1" i="1" smtClean="0">
                        <a:solidFill>
                          <a:srgbClr val="0033CC"/>
                        </a:solidFill>
                        <a:effectLst/>
                        <a:latin typeface="Cambria Math"/>
                        <a:ea typeface="Cambria Math"/>
                      </a:rPr>
                      <m:t>𝒃</m:t>
                    </m:r>
                    <m:r>
                      <a:rPr lang="pt-BR" sz="2400" b="1" i="0" smtClean="0">
                        <a:effectLst/>
                        <a:latin typeface="Cambria Math"/>
                        <a:ea typeface="Cambria Math"/>
                      </a:rPr>
                      <m:t> ,</m:t>
                    </m:r>
                  </m:oMath>
                </a14:m>
                <a:r>
                  <a:rPr lang="pt-BR" sz="2400" dirty="0" smtClean="0">
                    <a:effectLst/>
                  </a:rPr>
                  <a:t> então:</a:t>
                </a:r>
              </a:p>
              <a:p>
                <a:pPr marL="1577975" lvl="2" indent="-417513">
                  <a:spcBef>
                    <a:spcPct val="0"/>
                  </a:spcBef>
                  <a:spcAft>
                    <a:spcPts val="800"/>
                  </a:spcAft>
                  <a:buClr>
                    <a:srgbClr val="3333CC"/>
                  </a:buClr>
                  <a:buSzTx/>
                </a:pPr>
                <a:endParaRPr lang="pt-BR" dirty="0" smtClean="0">
                  <a:effectLst/>
                </a:endParaRPr>
              </a:p>
              <a:p>
                <a:pPr marL="1160462" lvl="2" indent="0">
                  <a:spcBef>
                    <a:spcPct val="0"/>
                  </a:spcBef>
                  <a:buClr>
                    <a:srgbClr val="3333CC"/>
                  </a:buClr>
                  <a:buSz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𝑹</m:t>
                          </m:r>
                        </m:e>
                        <m:sub>
                          <m:r>
                            <a:rPr lang="pt-BR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𝒏</m:t>
                          </m:r>
                        </m:sub>
                      </m:sSub>
                      <m:d>
                        <m:dPr>
                          <m:ctrlPr>
                            <a:rPr lang="pt-BR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𝒇</m:t>
                          </m:r>
                          <m:r>
                            <a:rPr lang="pt-BR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;</m:t>
                          </m:r>
                          <m:r>
                            <a:rPr lang="pt-BR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pt-BR" i="1">
                          <a:solidFill>
                            <a:srgbClr val="0033CC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pt-BR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pt-BR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|</m:t>
                          </m:r>
                          <m:d>
                            <m:dPr>
                              <m:ctrlPr>
                                <a:rPr lang="pt-BR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pt-BR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𝒙</m:t>
                              </m:r>
                              <m:r>
                                <a:rPr lang="pt-BR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pt-BR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pt-BR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𝟎</m:t>
                                  </m:r>
                                </m:sub>
                              </m:sSub>
                            </m:e>
                          </m:d>
                          <m:r>
                            <a:rPr lang="pt-BR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|…|</m:t>
                          </m:r>
                          <m:d>
                            <m:dPr>
                              <m:ctrlPr>
                                <a:rPr lang="pt-BR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pt-BR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𝒙</m:t>
                              </m:r>
                              <m:r>
                                <a:rPr lang="pt-BR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pt-BR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pt-BR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𝒏</m:t>
                                  </m:r>
                                </m:sub>
                              </m:sSub>
                            </m:e>
                          </m:d>
                          <m:r>
                            <a:rPr lang="pt-BR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|</m:t>
                          </m:r>
                        </m:num>
                        <m:den>
                          <m:d>
                            <m:dPr>
                              <m:ctrlPr>
                                <a:rPr lang="pt-BR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pt-BR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𝒏</m:t>
                              </m:r>
                              <m:r>
                                <a:rPr lang="pt-BR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+</m:t>
                              </m:r>
                              <m:r>
                                <a:rPr lang="pt-BR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𝟏</m:t>
                              </m:r>
                            </m:e>
                          </m:d>
                          <m:r>
                            <a:rPr lang="pt-BR" i="1">
                              <a:solidFill>
                                <a:srgbClr val="0033CC"/>
                              </a:solidFill>
                              <a:latin typeface="Cambria Math"/>
                              <a:ea typeface="Cambria Math"/>
                            </a:rPr>
                            <m:t>!</m:t>
                          </m:r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pt-BR" i="1">
                              <a:solidFill>
                                <a:srgbClr val="0033CC"/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f>
                            <m:fPr>
                              <m:type m:val="noBar"/>
                              <m:ctrlPr>
                                <a:rPr lang="pt-BR" i="1">
                                  <a:solidFill>
                                    <a:srgbClr val="0033CC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pt-BR" i="1">
                                  <a:solidFill>
                                    <a:srgbClr val="0033CC"/>
                                  </a:solidFill>
                                  <a:latin typeface="Cambria Math"/>
                                  <a:ea typeface="Cambria Math"/>
                                </a:rPr>
                                <m:t>𝒎𝒂𝒙</m:t>
                              </m:r>
                            </m:num>
                            <m:den>
                              <m:r>
                                <a:rPr lang="pt-BR" i="1">
                                  <a:solidFill>
                                    <a:srgbClr val="0033CC"/>
                                  </a:solidFill>
                                  <a:latin typeface="Cambria Math"/>
                                  <a:ea typeface="Cambria Math"/>
                                </a:rPr>
                                <m:t>𝒂</m:t>
                              </m:r>
                              <m:r>
                                <a:rPr lang="pt-BR" i="1">
                                  <a:solidFill>
                                    <a:srgbClr val="0033CC"/>
                                  </a:solidFill>
                                  <a:latin typeface="Cambria Math"/>
                                  <a:ea typeface="Cambria Math"/>
                                </a:rPr>
                                <m:t>≤</m:t>
                              </m:r>
                              <m:r>
                                <a:rPr lang="pt-BR" i="1">
                                  <a:solidFill>
                                    <a:srgbClr val="0033CC"/>
                                  </a:solidFill>
                                  <a:latin typeface="Cambria Math"/>
                                  <a:ea typeface="Cambria Math"/>
                                </a:rPr>
                                <m:t>𝒙</m:t>
                              </m:r>
                              <m:r>
                                <a:rPr lang="pt-BR" i="1">
                                  <a:solidFill>
                                    <a:srgbClr val="0033CC"/>
                                  </a:solidFill>
                                  <a:latin typeface="Cambria Math"/>
                                  <a:ea typeface="Cambria Math"/>
                                </a:rPr>
                                <m:t>≤</m:t>
                              </m:r>
                              <m:r>
                                <a:rPr lang="pt-BR" i="1">
                                  <a:solidFill>
                                    <a:srgbClr val="0033CC"/>
                                  </a:solidFill>
                                  <a:latin typeface="Cambria Math"/>
                                  <a:ea typeface="Cambria Math"/>
                                </a:rPr>
                                <m:t>𝒃</m:t>
                              </m:r>
                            </m:den>
                          </m:f>
                          <m:r>
                            <a:rPr lang="pt-BR" i="1">
                              <a:solidFill>
                                <a:srgbClr val="0033CC"/>
                              </a:solidFill>
                              <a:latin typeface="Cambria Math"/>
                              <a:ea typeface="Cambria Math"/>
                            </a:rPr>
                            <m:t>|</m:t>
                          </m:r>
                          <m:sSup>
                            <m:sSupPr>
                              <m:ctrlPr>
                                <a:rPr lang="pt-BR" i="1">
                                  <a:solidFill>
                                    <a:srgbClr val="0033CC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pt-BR" i="1">
                                  <a:solidFill>
                                    <a:srgbClr val="0033CC"/>
                                  </a:solidFill>
                                  <a:latin typeface="Cambria Math"/>
                                  <a:ea typeface="Cambria Math"/>
                                </a:rPr>
                                <m:t>𝒇</m:t>
                              </m:r>
                            </m:e>
                            <m:sup>
                              <m:r>
                                <a:rPr lang="pt-BR" i="1">
                                  <a:solidFill>
                                    <a:srgbClr val="0033CC"/>
                                  </a:solidFill>
                                  <a:latin typeface="Cambria Math"/>
                                  <a:ea typeface="Cambria Math"/>
                                </a:rPr>
                                <m:t>𝒏</m:t>
                              </m:r>
                              <m:r>
                                <a:rPr lang="pt-BR" i="1">
                                  <a:solidFill>
                                    <a:srgbClr val="0033CC"/>
                                  </a:solidFill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  <m:r>
                                <a:rPr lang="pt-BR" i="1">
                                  <a:solidFill>
                                    <a:srgbClr val="0033CC"/>
                                  </a:solidFill>
                                  <a:latin typeface="Cambria Math"/>
                                  <a:ea typeface="Cambria Math"/>
                                </a:rPr>
                                <m:t>𝟏</m:t>
                              </m:r>
                            </m:sup>
                          </m:sSup>
                          <m:d>
                            <m:dPr>
                              <m:ctrlPr>
                                <a:rPr lang="pt-BR" i="1">
                                  <a:solidFill>
                                    <a:srgbClr val="0033CC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pt-BR" i="1">
                                  <a:solidFill>
                                    <a:srgbClr val="0033CC"/>
                                  </a:solidFill>
                                  <a:latin typeface="Cambria Math"/>
                                  <a:ea typeface="Cambria Math"/>
                                </a:rPr>
                                <m:t>𝒙</m:t>
                              </m:r>
                            </m:e>
                          </m:d>
                          <m:r>
                            <a:rPr lang="pt-BR" i="1">
                              <a:solidFill>
                                <a:srgbClr val="0033CC"/>
                              </a:solidFill>
                              <a:latin typeface="Cambria Math"/>
                              <a:ea typeface="Cambria Math"/>
                            </a:rPr>
                            <m:t>|</m:t>
                          </m:r>
                          <m:r>
                            <m:rPr>
                              <m:nor/>
                            </m:rPr>
                            <a:rPr lang="pt-BR" dirty="0">
                              <a:solidFill>
                                <a:srgbClr val="0033CC"/>
                              </a:solidFill>
                              <a:latin typeface="Georgia" pitchFamily="18" charset="0"/>
                            </a:rPr>
                            <m:t> </m:t>
                          </m:r>
                        </m:e>
                      </m:d>
                    </m:oMath>
                  </m:oMathPara>
                </a14:m>
                <a:endParaRPr lang="pt-BR" dirty="0" smtClean="0"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  <a:p>
                <a:pPr marL="627062" lvl="1" indent="0">
                  <a:spcBef>
                    <a:spcPct val="0"/>
                  </a:spcBef>
                  <a:buClr>
                    <a:srgbClr val="3333CC"/>
                  </a:buClr>
                  <a:buSzTx/>
                  <a:buNone/>
                </a:pPr>
                <a:endParaRPr lang="pt-BR" sz="2600" dirty="0"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  <a:p>
                <a:pPr marL="2162175" lvl="3" indent="-395288">
                  <a:spcBef>
                    <a:spcPct val="0"/>
                  </a:spcBef>
                  <a:buClr>
                    <a:srgbClr val="3333CC"/>
                  </a:buClr>
                  <a:buSzPct val="75000"/>
                </a:pPr>
                <a:endParaRPr lang="pt-BR" sz="600" dirty="0"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733186" name="Rectang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71474" y="1511300"/>
                <a:ext cx="8372476" cy="4784725"/>
              </a:xfrm>
              <a:blipFill rotWithShape="1">
                <a:blip r:embed="rId3"/>
                <a:stretch>
                  <a:fillRect l="-728" t="-1274"/>
                </a:stretch>
              </a:blipFill>
              <a:ln/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33187" name="Rectangle 3"/>
          <p:cNvSpPr>
            <a:spLocks noChangeArrowheads="1"/>
          </p:cNvSpPr>
          <p:nvPr/>
        </p:nvSpPr>
        <p:spPr bwMode="auto">
          <a:xfrm>
            <a:off x="1184275" y="533400"/>
            <a:ext cx="7793038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algn="just"/>
            <a:r>
              <a:rPr lang="pt-BR" sz="3700" dirty="0" smtClean="0">
                <a:solidFill>
                  <a:srgbClr val="3333CC"/>
                </a:solidFill>
              </a:rPr>
              <a:t>Erros de Interpolação II</a:t>
            </a:r>
            <a:endParaRPr lang="pt-BR" sz="3700" dirty="0">
              <a:solidFill>
                <a:srgbClr val="33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3265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81BD2-CEF7-4A73-8806-B8C153502947}" type="slidenum">
              <a:rPr lang="pt-BR"/>
              <a:pPr/>
              <a:t>32</a:t>
            </a:fld>
            <a:endParaRPr lang="pt-BR"/>
          </a:p>
        </p:txBody>
      </p:sp>
      <p:sp>
        <p:nvSpPr>
          <p:cNvPr id="7331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71474" y="1511300"/>
            <a:ext cx="8372476" cy="4784725"/>
          </a:xfrm>
          <a:noFill/>
          <a:ln/>
        </p:spPr>
        <p:txBody>
          <a:bodyPr/>
          <a:lstStyle/>
          <a:p>
            <a:pPr>
              <a:spcBef>
                <a:spcPct val="0"/>
              </a:spcBef>
              <a:spcAft>
                <a:spcPts val="1200"/>
              </a:spcAft>
              <a:buClr>
                <a:srgbClr val="3333CC"/>
              </a:buClr>
            </a:pPr>
            <a:r>
              <a:rPr lang="pt-BR" dirty="0" smtClean="0">
                <a:effectLst/>
              </a:rPr>
              <a:t>Erros de Truncamento</a:t>
            </a:r>
            <a:endParaRPr lang="pt-BR" sz="1200" b="0" dirty="0">
              <a:effectLst/>
            </a:endParaRPr>
          </a:p>
          <a:p>
            <a:pPr marL="1044575" lvl="1" indent="-417513">
              <a:spcBef>
                <a:spcPct val="0"/>
              </a:spcBef>
              <a:spcAft>
                <a:spcPts val="1000"/>
              </a:spcAft>
              <a:buClr>
                <a:srgbClr val="3333CC"/>
              </a:buClr>
              <a:buSzTx/>
            </a:pPr>
            <a:r>
              <a:rPr lang="pt-BR" sz="2600" dirty="0" smtClean="0">
                <a:effectLst/>
              </a:rPr>
              <a:t>Observação:</a:t>
            </a:r>
          </a:p>
          <a:p>
            <a:pPr marL="1577975" lvl="2" indent="-417513">
              <a:spcBef>
                <a:spcPct val="0"/>
              </a:spcBef>
              <a:buClr>
                <a:srgbClr val="3333CC"/>
              </a:buClr>
              <a:buSzTx/>
            </a:pPr>
            <a:r>
              <a:rPr lang="pt-BR" sz="2400" dirty="0" smtClean="0">
                <a:effectLst/>
              </a:rPr>
              <a:t>O numero de zeros após do produto decimal, no resultado do erro, fornece o numero de </a:t>
            </a:r>
            <a:r>
              <a:rPr lang="pt-BR" sz="2400" dirty="0" smtClean="0">
                <a:solidFill>
                  <a:srgbClr val="FF6600"/>
                </a:solidFill>
                <a:effectLst/>
              </a:rPr>
              <a:t>casas decimais corretas</a:t>
            </a:r>
            <a:r>
              <a:rPr lang="pt-BR" sz="2400" dirty="0" smtClean="0">
                <a:effectLst/>
              </a:rPr>
              <a:t> para aproximação.</a:t>
            </a:r>
          </a:p>
          <a:p>
            <a:pPr marL="1160462" lvl="2" indent="0" algn="l">
              <a:spcBef>
                <a:spcPct val="0"/>
              </a:spcBef>
              <a:buClr>
                <a:srgbClr val="3333CC"/>
              </a:buClr>
              <a:buSzTx/>
              <a:buNone/>
            </a:pPr>
            <a:endParaRPr lang="pt-BR" sz="20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1160462" lvl="2" indent="0" algn="l">
              <a:spcBef>
                <a:spcPct val="0"/>
              </a:spcBef>
              <a:buClr>
                <a:srgbClr val="3333CC"/>
              </a:buClr>
              <a:buSzTx/>
              <a:buNone/>
            </a:pPr>
            <a:endParaRPr lang="pt-BR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33187" name="Rectangle 3"/>
          <p:cNvSpPr>
            <a:spLocks noChangeArrowheads="1"/>
          </p:cNvSpPr>
          <p:nvPr/>
        </p:nvSpPr>
        <p:spPr bwMode="auto">
          <a:xfrm>
            <a:off x="1184275" y="533400"/>
            <a:ext cx="7793038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algn="just"/>
            <a:r>
              <a:rPr lang="pt-BR" sz="3700" dirty="0" smtClean="0">
                <a:solidFill>
                  <a:srgbClr val="3333CC"/>
                </a:solidFill>
              </a:rPr>
              <a:t>Erros de Interpolação III</a:t>
            </a:r>
            <a:endParaRPr lang="pt-BR" sz="3700" dirty="0">
              <a:solidFill>
                <a:srgbClr val="33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017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75D57-34E4-453C-A782-A723CE413FC9}" type="slidenum">
              <a:rPr lang="pt-BR"/>
              <a:pPr/>
              <a:t>33</a:t>
            </a:fld>
            <a:endParaRPr lang="pt-BR"/>
          </a:p>
        </p:txBody>
      </p:sp>
      <p:sp>
        <p:nvSpPr>
          <p:cNvPr id="1120258" name="Rectangle 2"/>
          <p:cNvSpPr>
            <a:spLocks noChangeArrowheads="1"/>
          </p:cNvSpPr>
          <p:nvPr/>
        </p:nvSpPr>
        <p:spPr bwMode="auto">
          <a:xfrm>
            <a:off x="0" y="30241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pt-BR"/>
          </a:p>
        </p:txBody>
      </p:sp>
      <p:sp>
        <p:nvSpPr>
          <p:cNvPr id="1120259" name="Rectangle 3"/>
          <p:cNvSpPr>
            <a:spLocks noChangeArrowheads="1"/>
          </p:cNvSpPr>
          <p:nvPr/>
        </p:nvSpPr>
        <p:spPr bwMode="auto">
          <a:xfrm>
            <a:off x="0" y="30241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pt-BR"/>
          </a:p>
        </p:txBody>
      </p:sp>
      <p:sp>
        <p:nvSpPr>
          <p:cNvPr id="1120261" name="Rectangle 5"/>
          <p:cNvSpPr>
            <a:spLocks noChangeArrowheads="1"/>
          </p:cNvSpPr>
          <p:nvPr/>
        </p:nvSpPr>
        <p:spPr bwMode="auto">
          <a:xfrm>
            <a:off x="1184275" y="1004887"/>
            <a:ext cx="7793038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algn="just"/>
            <a:endParaRPr lang="pt-BR" sz="2700" b="0" dirty="0" smtClean="0">
              <a:solidFill>
                <a:srgbClr val="3333CC"/>
              </a:solidFill>
            </a:endParaRPr>
          </a:p>
          <a:p>
            <a:pPr algn="just"/>
            <a:r>
              <a:rPr lang="pt-BR" sz="3700" dirty="0" smtClean="0">
                <a:solidFill>
                  <a:srgbClr val="3333CC"/>
                </a:solidFill>
              </a:rPr>
              <a:t>Erros de Interpolação IV</a:t>
            </a:r>
            <a:endParaRPr lang="pt-BR" sz="3700" dirty="0">
              <a:solidFill>
                <a:srgbClr val="3333CC"/>
              </a:solidFill>
            </a:endParaRPr>
          </a:p>
          <a:p>
            <a:pPr algn="just"/>
            <a:endParaRPr lang="pt-BR" sz="2700" dirty="0">
              <a:solidFill>
                <a:srgbClr val="3333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0262" name="Rectangle 6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00050" y="1643062"/>
                <a:ext cx="8343900" cy="4649787"/>
              </a:xfrm>
            </p:spPr>
            <p:txBody>
              <a:bodyPr/>
              <a:lstStyle/>
              <a:p>
                <a:r>
                  <a:rPr lang="pt-BR" dirty="0" smtClean="0">
                    <a:solidFill>
                      <a:srgbClr val="969696"/>
                    </a:solidFill>
                  </a:rPr>
                  <a:t>Exemplo</a:t>
                </a:r>
                <a:r>
                  <a:rPr lang="pt-BR" dirty="0" smtClean="0"/>
                  <a:t> </a:t>
                </a:r>
                <a:r>
                  <a:rPr lang="pt-BR" dirty="0" smtClean="0">
                    <a:solidFill>
                      <a:srgbClr val="969696"/>
                    </a:solidFill>
                  </a:rPr>
                  <a:t>06</a:t>
                </a:r>
                <a:r>
                  <a:rPr lang="pt-BR" dirty="0" smtClean="0"/>
                  <a:t>: Dada a tabela abaixo, calcular o limitante </a:t>
                </a:r>
                <a:r>
                  <a:rPr lang="pt-BR" dirty="0" smtClean="0">
                    <a:solidFill>
                      <a:srgbClr val="FF6600"/>
                    </a:solidFill>
                  </a:rPr>
                  <a:t>superior</a:t>
                </a:r>
                <a:r>
                  <a:rPr lang="pt-BR" dirty="0" smtClean="0"/>
                  <a:t> para o erro de truncamento quando avaliamos </a:t>
                </a:r>
                <a14:m>
                  <m:oMath xmlns:m="http://schemas.openxmlformats.org/officeDocument/2006/math"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𝒇</m:t>
                    </m:r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(</m:t>
                    </m:r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𝟎</m:t>
                    </m:r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,</m:t>
                    </m:r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𝟐𝟓</m:t>
                    </m:r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pt-BR" dirty="0" smtClean="0"/>
                  <a:t>,</a:t>
                </a:r>
                <a:r>
                  <a:rPr lang="pt-BR" dirty="0" smtClean="0">
                    <a:solidFill>
                      <a:srgbClr val="0033CC"/>
                    </a:solidFill>
                  </a:rPr>
                  <a:t> </a:t>
                </a:r>
                <a:r>
                  <a:rPr lang="pt-BR" dirty="0" smtClean="0"/>
                  <a:t>onde </a:t>
                </a:r>
                <a14:m>
                  <m:oMath xmlns:m="http://schemas.openxmlformats.org/officeDocument/2006/math"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𝒇</m:t>
                    </m:r>
                    <m:d>
                      <m:dPr>
                        <m:ctrlP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=</m:t>
                    </m:r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𝒙</m:t>
                    </m:r>
                    <m:sSup>
                      <m:sSupPr>
                        <m:ctrlP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𝒆</m:t>
                        </m:r>
                      </m:e>
                      <m:sup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𝟑</m:t>
                        </m:r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𝒙</m:t>
                        </m:r>
                      </m:sup>
                    </m:sSup>
                  </m:oMath>
                </a14:m>
                <a:r>
                  <a:rPr lang="pt-BR" dirty="0" smtClean="0"/>
                  <a:t> usando um polinômio de interpolação de </a:t>
                </a:r>
                <a:r>
                  <a:rPr lang="pt-BR" dirty="0" smtClean="0">
                    <a:solidFill>
                      <a:srgbClr val="FF6600"/>
                    </a:solidFill>
                  </a:rPr>
                  <a:t>segundo grau</a:t>
                </a:r>
                <a:r>
                  <a:rPr lang="pt-BR" dirty="0" smtClean="0"/>
                  <a:t>.</a:t>
                </a:r>
              </a:p>
              <a:p>
                <a:endParaRPr lang="pt-BR" sz="2400" dirty="0" smtClean="0"/>
              </a:p>
              <a:p>
                <a:pPr marL="0" indent="0">
                  <a:buNone/>
                </a:pPr>
                <a:endParaRPr lang="pt-BR" sz="2400" dirty="0"/>
              </a:p>
            </p:txBody>
          </p:sp>
        </mc:Choice>
        <mc:Fallback xmlns="">
          <p:sp>
            <p:nvSpPr>
              <p:cNvPr id="1120262" name="Rectangle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00050" y="1643062"/>
                <a:ext cx="8343900" cy="4649787"/>
              </a:xfrm>
              <a:blipFill rotWithShape="1">
                <a:blip r:embed="rId3"/>
                <a:stretch>
                  <a:fillRect l="-731" t="-1312" r="-1535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ela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39445414"/>
                  </p:ext>
                </p:extLst>
              </p:nvPr>
            </p:nvGraphicFramePr>
            <p:xfrm>
              <a:off x="1793875" y="4283075"/>
              <a:ext cx="5883275" cy="742760"/>
            </p:xfrm>
            <a:graphic>
              <a:graphicData uri="http://schemas.openxmlformats.org/drawingml/2006/table">
                <a:tbl>
                  <a:tblPr firstRow="1" bandRow="1">
                    <a:tableStyleId>{21E4AEA4-8DFA-4A89-87EB-49C32662AFE0}</a:tableStyleId>
                  </a:tblPr>
                  <a:tblGrid>
                    <a:gridCol w="539750"/>
                    <a:gridCol w="571500"/>
                    <a:gridCol w="1009650"/>
                    <a:gridCol w="990600"/>
                    <a:gridCol w="923925"/>
                    <a:gridCol w="923925"/>
                    <a:gridCol w="923925"/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x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0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0,1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0,2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0,3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0,4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0,5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pt-BR" b="1" i="1" smtClean="0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pt-BR" b="1" i="1" smtClean="0">
                                        <a:latin typeface="Cambria Math"/>
                                      </a:rPr>
                                      <m:t>𝒆</m:t>
                                    </m:r>
                                  </m:e>
                                  <m:sup>
                                    <m:r>
                                      <a:rPr lang="pt-BR" b="1" i="1" smtClean="0">
                                        <a:latin typeface="Cambria Math"/>
                                      </a:rPr>
                                      <m:t>𝟑</m:t>
                                    </m:r>
                                    <m:r>
                                      <a:rPr lang="pt-BR" b="1" i="1" smtClean="0">
                                        <a:latin typeface="Cambria Math"/>
                                      </a:rPr>
                                      <m:t>𝒙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pt-BR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1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1,3499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1,8221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2,4596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3,3201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4,4817</a:t>
                          </a:r>
                          <a:endParaRPr lang="pt-BR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ela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39445414"/>
                  </p:ext>
                </p:extLst>
              </p:nvPr>
            </p:nvGraphicFramePr>
            <p:xfrm>
              <a:off x="1793875" y="4283075"/>
              <a:ext cx="5883275" cy="742760"/>
            </p:xfrm>
            <a:graphic>
              <a:graphicData uri="http://schemas.openxmlformats.org/drawingml/2006/table">
                <a:tbl>
                  <a:tblPr firstRow="1" bandRow="1">
                    <a:tableStyleId>{21E4AEA4-8DFA-4A89-87EB-49C32662AFE0}</a:tableStyleId>
                  </a:tblPr>
                  <a:tblGrid>
                    <a:gridCol w="539750"/>
                    <a:gridCol w="571500"/>
                    <a:gridCol w="1009650"/>
                    <a:gridCol w="990600"/>
                    <a:gridCol w="923925"/>
                    <a:gridCol w="923925"/>
                    <a:gridCol w="923925"/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x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0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0,1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0,2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0,3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0,4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>
                              <a:solidFill>
                                <a:schemeClr val="tx1"/>
                              </a:solidFill>
                            </a:rPr>
                            <a:t>0,5</a:t>
                          </a:r>
                          <a:endParaRPr lang="pt-BR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</a:tr>
                  <a:tr h="371920">
                    <a:tc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t="-106557" r="-985393" b="-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1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1,3499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1,8221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2,4596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3,3201</a:t>
                          </a:r>
                          <a:endParaRPr lang="pt-B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BR" dirty="0" smtClean="0"/>
                            <a:t>4,4817</a:t>
                          </a:r>
                          <a:endParaRPr lang="pt-BR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777368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75D57-34E4-453C-A782-A723CE413FC9}" type="slidenum">
              <a:rPr lang="pt-BR"/>
              <a:pPr/>
              <a:t>34</a:t>
            </a:fld>
            <a:endParaRPr lang="pt-BR"/>
          </a:p>
        </p:txBody>
      </p:sp>
      <p:sp>
        <p:nvSpPr>
          <p:cNvPr id="1120258" name="Rectangle 2"/>
          <p:cNvSpPr>
            <a:spLocks noChangeArrowheads="1"/>
          </p:cNvSpPr>
          <p:nvPr/>
        </p:nvSpPr>
        <p:spPr bwMode="auto">
          <a:xfrm>
            <a:off x="0" y="30241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pt-BR"/>
          </a:p>
        </p:txBody>
      </p:sp>
      <p:sp>
        <p:nvSpPr>
          <p:cNvPr id="1120259" name="Rectangle 3"/>
          <p:cNvSpPr>
            <a:spLocks noChangeArrowheads="1"/>
          </p:cNvSpPr>
          <p:nvPr/>
        </p:nvSpPr>
        <p:spPr bwMode="auto">
          <a:xfrm>
            <a:off x="0" y="30241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pt-BR"/>
          </a:p>
        </p:txBody>
      </p:sp>
      <p:sp>
        <p:nvSpPr>
          <p:cNvPr id="1120261" name="Rectangle 5"/>
          <p:cNvSpPr>
            <a:spLocks noChangeArrowheads="1"/>
          </p:cNvSpPr>
          <p:nvPr/>
        </p:nvSpPr>
        <p:spPr bwMode="auto">
          <a:xfrm>
            <a:off x="1184275" y="1004887"/>
            <a:ext cx="7793038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algn="just"/>
            <a:endParaRPr lang="pt-BR" sz="2700" b="0" dirty="0" smtClean="0">
              <a:solidFill>
                <a:srgbClr val="3333CC"/>
              </a:solidFill>
            </a:endParaRPr>
          </a:p>
          <a:p>
            <a:pPr algn="just"/>
            <a:r>
              <a:rPr lang="pt-BR" sz="3700" dirty="0" smtClean="0">
                <a:solidFill>
                  <a:srgbClr val="3333CC"/>
                </a:solidFill>
              </a:rPr>
              <a:t>Erros de Interpolação V</a:t>
            </a:r>
            <a:endParaRPr lang="pt-BR" sz="3700" dirty="0">
              <a:solidFill>
                <a:srgbClr val="3333CC"/>
              </a:solidFill>
            </a:endParaRPr>
          </a:p>
          <a:p>
            <a:pPr algn="just"/>
            <a:endParaRPr lang="pt-BR" sz="2700" dirty="0">
              <a:solidFill>
                <a:srgbClr val="3333CC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20262" name="Rectangle 6"/>
              <p:cNvSpPr>
                <a:spLocks noGrp="1" noChangeArrowheads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>
                  <a:spcAft>
                    <a:spcPts val="1200"/>
                  </a:spcAft>
                </a:pPr>
                <a:r>
                  <a:rPr lang="pt-BR" sz="3000" dirty="0" smtClean="0"/>
                  <a:t>Solução:</a:t>
                </a:r>
              </a:p>
              <a:p>
                <a:pPr lvl="1">
                  <a:spcAft>
                    <a:spcPts val="1000"/>
                  </a:spcAft>
                </a:pPr>
                <a:r>
                  <a:rPr lang="pt-BR" sz="2600" dirty="0" smtClean="0"/>
                  <a:t>Primeiro, calcula-se as derivadas de ordem </a:t>
                </a:r>
                <a:r>
                  <a:rPr lang="pt-BR" sz="2600" dirty="0" smtClean="0"/>
                  <a:t>até </a:t>
                </a:r>
                <a14:m>
                  <m:oMath xmlns:m="http://schemas.openxmlformats.org/officeDocument/2006/math">
                    <m:r>
                      <a:rPr lang="pt-BR" sz="2600" b="1" i="1" smtClean="0">
                        <a:solidFill>
                          <a:srgbClr val="0033CC"/>
                        </a:solidFill>
                        <a:latin typeface="Cambria Math"/>
                      </a:rPr>
                      <m:t>𝒏</m:t>
                    </m:r>
                    <m:r>
                      <a:rPr lang="pt-BR" sz="2600" b="1" i="1" smtClean="0">
                        <a:solidFill>
                          <a:srgbClr val="0033CC"/>
                        </a:solidFill>
                        <a:latin typeface="Cambria Math"/>
                      </a:rPr>
                      <m:t>+</m:t>
                    </m:r>
                    <m:r>
                      <a:rPr lang="pt-BR" sz="2600" b="1" i="1" smtClean="0">
                        <a:solidFill>
                          <a:srgbClr val="0033CC"/>
                        </a:solidFill>
                        <a:latin typeface="Cambria Math"/>
                      </a:rPr>
                      <m:t>𝟏</m:t>
                    </m:r>
                  </m:oMath>
                </a14:m>
                <a:r>
                  <a:rPr lang="pt-BR" sz="2600" dirty="0" smtClean="0"/>
                  <a:t>.</a:t>
                </a:r>
                <a:endParaRPr lang="pt-BR" dirty="0" smtClean="0">
                  <a:solidFill>
                    <a:srgbClr val="0033CC"/>
                  </a:solidFill>
                </a:endParaRPr>
              </a:p>
              <a:p>
                <a:pPr marL="627062" lvl="1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pt-BR" b="1" i="1" smtClean="0">
                          <a:solidFill>
                            <a:srgbClr val="0033CC"/>
                          </a:solidFill>
                          <a:latin typeface="Cambria Math"/>
                        </a:rPr>
                        <m:t>𝒇</m:t>
                      </m:r>
                      <m:d>
                        <m:dPr>
                          <m:ctrlPr>
                            <a:rPr lang="pt-BR" b="1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b="1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pt-BR" b="1" i="1" smtClean="0">
                          <a:solidFill>
                            <a:srgbClr val="0033CC"/>
                          </a:solidFill>
                          <a:latin typeface="Cambria Math"/>
                        </a:rPr>
                        <m:t>=</m:t>
                      </m:r>
                      <m:r>
                        <a:rPr lang="pt-BR" b="1" i="1" smtClean="0">
                          <a:solidFill>
                            <a:srgbClr val="0033CC"/>
                          </a:solidFill>
                          <a:latin typeface="Cambria Math"/>
                        </a:rPr>
                        <m:t>𝒙</m:t>
                      </m:r>
                      <m:sSup>
                        <m:sSupPr>
                          <m:ctrlPr>
                            <a:rPr lang="pt-BR" b="1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pt-BR" b="1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𝒆</m:t>
                          </m:r>
                        </m:e>
                        <m:sup>
                          <m:r>
                            <a:rPr lang="pt-BR" b="1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𝟑</m:t>
                          </m:r>
                          <m:r>
                            <a:rPr lang="pt-BR" b="1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𝒙</m:t>
                          </m:r>
                        </m:sup>
                      </m:sSup>
                    </m:oMath>
                  </m:oMathPara>
                </a14:m>
                <a:endParaRPr lang="pt-BR" dirty="0" smtClean="0">
                  <a:solidFill>
                    <a:srgbClr val="0033CC"/>
                  </a:solidFill>
                </a:endParaRPr>
              </a:p>
              <a:p>
                <a:pPr marL="627062" lvl="1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pt-BR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pt-BR" b="1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𝒇</m:t>
                          </m:r>
                        </m:e>
                        <m:sup>
                          <m:r>
                            <a:rPr lang="pt-BR" b="1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pt-BR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pt-BR" i="1">
                          <a:solidFill>
                            <a:srgbClr val="0033CC"/>
                          </a:solidFill>
                          <a:latin typeface="Cambria Math"/>
                        </a:rPr>
                        <m:t>=</m:t>
                      </m:r>
                      <m:r>
                        <a:rPr lang="pt-BR" b="1" i="1" smtClean="0">
                          <a:solidFill>
                            <a:srgbClr val="0033CC"/>
                          </a:solidFill>
                          <a:latin typeface="Cambria Math"/>
                        </a:rPr>
                        <m:t> </m:t>
                      </m:r>
                      <m:sSup>
                        <m:sSupPr>
                          <m:ctrlPr>
                            <a:rPr lang="pt-BR" b="1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pt-BR" b="1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𝒆</m:t>
                          </m:r>
                        </m:e>
                        <m:sup>
                          <m:r>
                            <a:rPr lang="pt-BR" b="1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𝟑</m:t>
                          </m:r>
                          <m:r>
                            <a:rPr lang="pt-BR" b="1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𝒙</m:t>
                          </m:r>
                        </m:sup>
                      </m:sSup>
                      <m:r>
                        <a:rPr lang="pt-BR" b="1" i="1" smtClean="0">
                          <a:solidFill>
                            <a:srgbClr val="0033CC"/>
                          </a:solidFill>
                          <a:latin typeface="Cambria Math"/>
                        </a:rPr>
                        <m:t>+</m:t>
                      </m:r>
                      <m:r>
                        <a:rPr lang="pt-BR" b="1" i="1" smtClean="0">
                          <a:solidFill>
                            <a:srgbClr val="0033CC"/>
                          </a:solidFill>
                          <a:latin typeface="Cambria Math"/>
                        </a:rPr>
                        <m:t>𝟑</m:t>
                      </m:r>
                      <m:r>
                        <a:rPr lang="pt-BR" b="1" i="1" smtClean="0">
                          <a:solidFill>
                            <a:srgbClr val="0033CC"/>
                          </a:solidFill>
                          <a:latin typeface="Cambria Math"/>
                        </a:rPr>
                        <m:t>𝒙</m:t>
                      </m:r>
                      <m:sSup>
                        <m:sSupPr>
                          <m:ctrlPr>
                            <a:rPr lang="pt-BR" b="1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pt-BR" b="1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𝒆</m:t>
                          </m:r>
                        </m:e>
                        <m:sup>
                          <m:r>
                            <a:rPr lang="pt-BR" b="1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𝟑</m:t>
                          </m:r>
                          <m:r>
                            <a:rPr lang="pt-BR" b="1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𝒙</m:t>
                          </m:r>
                        </m:sup>
                      </m:sSup>
                      <m:r>
                        <a:rPr lang="pt-BR" b="1" i="1" smtClean="0">
                          <a:solidFill>
                            <a:srgbClr val="0033CC"/>
                          </a:solidFill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pt-BR" b="1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pt-BR" b="1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𝒆</m:t>
                          </m:r>
                        </m:e>
                        <m:sup>
                          <m:r>
                            <a:rPr lang="pt-BR" b="1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𝟑</m:t>
                          </m:r>
                          <m:r>
                            <a:rPr lang="pt-BR" b="1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𝒙</m:t>
                          </m:r>
                        </m:sup>
                      </m:sSup>
                      <m:r>
                        <a:rPr lang="pt-BR" b="1" i="1" smtClean="0">
                          <a:solidFill>
                            <a:srgbClr val="0033CC"/>
                          </a:solidFill>
                          <a:latin typeface="Cambria Math"/>
                        </a:rPr>
                        <m:t>(</m:t>
                      </m:r>
                      <m:r>
                        <a:rPr lang="pt-BR" b="1" i="1" smtClean="0">
                          <a:solidFill>
                            <a:srgbClr val="0033CC"/>
                          </a:solidFill>
                          <a:latin typeface="Cambria Math"/>
                        </a:rPr>
                        <m:t>𝟏</m:t>
                      </m:r>
                      <m:r>
                        <a:rPr lang="pt-BR" b="1" i="1" smtClean="0">
                          <a:solidFill>
                            <a:srgbClr val="0033CC"/>
                          </a:solidFill>
                          <a:latin typeface="Cambria Math"/>
                        </a:rPr>
                        <m:t>+</m:t>
                      </m:r>
                      <m:r>
                        <a:rPr lang="pt-BR" b="1" i="1" smtClean="0">
                          <a:solidFill>
                            <a:srgbClr val="0033CC"/>
                          </a:solidFill>
                          <a:latin typeface="Cambria Math"/>
                        </a:rPr>
                        <m:t>𝟑</m:t>
                      </m:r>
                      <m:r>
                        <a:rPr lang="pt-BR" b="1" i="1" smtClean="0">
                          <a:solidFill>
                            <a:srgbClr val="0033CC"/>
                          </a:solidFill>
                          <a:latin typeface="Cambria Math"/>
                        </a:rPr>
                        <m:t>𝒙</m:t>
                      </m:r>
                      <m:r>
                        <a:rPr lang="pt-BR" b="1" i="1" smtClean="0">
                          <a:solidFill>
                            <a:srgbClr val="0033CC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pt-BR" dirty="0">
                  <a:solidFill>
                    <a:srgbClr val="0033CC"/>
                  </a:solidFill>
                </a:endParaRPr>
              </a:p>
              <a:p>
                <a:pPr marL="627062" lvl="1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pt-BR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pt-BR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𝒇</m:t>
                          </m:r>
                        </m:e>
                        <m:sup>
                          <m:r>
                            <a:rPr lang="pt-BR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′</m:t>
                          </m:r>
                          <m:r>
                            <a:rPr lang="pt-BR" b="1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pt-BR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pt-BR" i="1">
                          <a:solidFill>
                            <a:srgbClr val="0033CC"/>
                          </a:solidFill>
                          <a:latin typeface="Cambria Math"/>
                        </a:rPr>
                        <m:t>= </m:t>
                      </m:r>
                      <m:sSup>
                        <m:sSupPr>
                          <m:ctrlPr>
                            <a:rPr lang="pt-BR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pt-BR" b="1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𝟑</m:t>
                          </m:r>
                          <m:r>
                            <a:rPr lang="pt-BR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𝒆</m:t>
                          </m:r>
                        </m:e>
                        <m:sup>
                          <m:r>
                            <a:rPr lang="pt-BR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𝟑</m:t>
                          </m:r>
                          <m:r>
                            <a:rPr lang="pt-BR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𝒙</m:t>
                          </m:r>
                        </m:sup>
                      </m:sSup>
                      <m:d>
                        <m:dPr>
                          <m:ctrlPr>
                            <a:rPr lang="pt-BR" b="1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b="1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𝟏</m:t>
                          </m:r>
                          <m:r>
                            <a:rPr lang="pt-BR" b="1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pt-BR" b="1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𝟑</m:t>
                          </m:r>
                          <m:r>
                            <a:rPr lang="pt-BR" b="1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sSup>
                        <m:sSupPr>
                          <m:ctrlPr>
                            <a:rPr lang="pt-BR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pt-BR" b="1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+ </m:t>
                          </m:r>
                          <m:r>
                            <a:rPr lang="pt-BR" b="1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𝟑</m:t>
                          </m:r>
                          <m:r>
                            <a:rPr lang="pt-BR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𝒆</m:t>
                          </m:r>
                        </m:e>
                        <m:sup>
                          <m:r>
                            <a:rPr lang="pt-BR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𝟑</m:t>
                          </m:r>
                          <m:r>
                            <a:rPr lang="pt-BR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pt-BR" b="1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 </m:t>
                          </m:r>
                        </m:sup>
                      </m:sSup>
                      <m:r>
                        <a:rPr lang="pt-BR" i="1">
                          <a:solidFill>
                            <a:srgbClr val="0033CC"/>
                          </a:solidFill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pt-BR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pt-BR" b="1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𝟔</m:t>
                          </m:r>
                          <m:r>
                            <a:rPr lang="pt-BR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𝒆</m:t>
                          </m:r>
                        </m:e>
                        <m:sup>
                          <m:r>
                            <a:rPr lang="pt-BR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𝟑</m:t>
                          </m:r>
                          <m:r>
                            <a:rPr lang="pt-BR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𝒙</m:t>
                          </m:r>
                        </m:sup>
                      </m:sSup>
                      <m:r>
                        <a:rPr lang="pt-BR" b="1" i="1" smtClean="0">
                          <a:solidFill>
                            <a:srgbClr val="0033CC"/>
                          </a:solidFill>
                          <a:latin typeface="Cambria Math"/>
                        </a:rPr>
                        <m:t>+</m:t>
                      </m:r>
                      <m:r>
                        <a:rPr lang="pt-BR" b="1" i="1" smtClean="0">
                          <a:solidFill>
                            <a:srgbClr val="0033CC"/>
                          </a:solidFill>
                          <a:latin typeface="Cambria Math"/>
                        </a:rPr>
                        <m:t>𝟗</m:t>
                      </m:r>
                      <m:r>
                        <a:rPr lang="pt-BR" b="1" i="1" smtClean="0">
                          <a:solidFill>
                            <a:srgbClr val="0033CC"/>
                          </a:solidFill>
                          <a:latin typeface="Cambria Math"/>
                        </a:rPr>
                        <m:t>𝒙</m:t>
                      </m:r>
                      <m:sSup>
                        <m:sSupPr>
                          <m:ctrlPr>
                            <a:rPr lang="pt-BR" b="1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pt-BR" b="1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𝒆</m:t>
                          </m:r>
                        </m:e>
                        <m:sup>
                          <m:r>
                            <a:rPr lang="pt-BR" b="1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𝟑</m:t>
                          </m:r>
                          <m:r>
                            <a:rPr lang="pt-BR" b="1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𝒙</m:t>
                          </m:r>
                        </m:sup>
                      </m:sSup>
                    </m:oMath>
                  </m:oMathPara>
                </a14:m>
                <a:endParaRPr lang="pt-BR" dirty="0" smtClean="0">
                  <a:solidFill>
                    <a:srgbClr val="0033CC"/>
                  </a:solidFill>
                </a:endParaRPr>
              </a:p>
              <a:p>
                <a:pPr marL="627062" lvl="1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pt-BR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pt-BR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𝒇</m:t>
                          </m:r>
                        </m:e>
                        <m:sup>
                          <m:r>
                            <a:rPr lang="pt-BR" b="1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′</m:t>
                          </m:r>
                          <m:r>
                            <a:rPr lang="pt-BR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′′</m:t>
                          </m:r>
                        </m:sup>
                      </m:sSup>
                      <m:d>
                        <m:dPr>
                          <m:ctrlPr>
                            <a:rPr lang="pt-BR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pt-BR" i="1">
                          <a:solidFill>
                            <a:srgbClr val="0033CC"/>
                          </a:solidFill>
                          <a:latin typeface="Cambria Math"/>
                        </a:rPr>
                        <m:t>= </m:t>
                      </m:r>
                      <m:sSup>
                        <m:sSupPr>
                          <m:ctrlPr>
                            <a:rPr lang="pt-BR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pt-BR" b="1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𝟏𝟖</m:t>
                          </m:r>
                          <m:r>
                            <a:rPr lang="pt-BR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𝒆</m:t>
                          </m:r>
                        </m:e>
                        <m:sup>
                          <m:r>
                            <a:rPr lang="pt-BR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𝟑</m:t>
                          </m:r>
                          <m:r>
                            <a:rPr lang="pt-BR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𝒙</m:t>
                          </m:r>
                        </m:sup>
                      </m:sSup>
                      <m:r>
                        <a:rPr lang="pt-BR" b="1" i="1" smtClean="0">
                          <a:solidFill>
                            <a:srgbClr val="0033CC"/>
                          </a:solidFill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pt-BR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pt-BR" b="1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𝟗</m:t>
                          </m:r>
                          <m:r>
                            <a:rPr lang="pt-BR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𝒆</m:t>
                          </m:r>
                        </m:e>
                        <m:sup>
                          <m:r>
                            <a:rPr lang="pt-BR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𝟑</m:t>
                          </m:r>
                          <m:r>
                            <a:rPr lang="pt-BR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pt-BR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 </m:t>
                          </m:r>
                        </m:sup>
                      </m:sSup>
                      <m:r>
                        <a:rPr lang="pt-BR" b="1" i="1" smtClean="0">
                          <a:solidFill>
                            <a:srgbClr val="0033CC"/>
                          </a:solidFill>
                          <a:latin typeface="Cambria Math"/>
                        </a:rPr>
                        <m:t>+</m:t>
                      </m:r>
                      <m:r>
                        <a:rPr lang="pt-BR" b="1" i="1" smtClean="0">
                          <a:solidFill>
                            <a:srgbClr val="0033CC"/>
                          </a:solidFill>
                          <a:latin typeface="Cambria Math"/>
                        </a:rPr>
                        <m:t>𝟐𝟕</m:t>
                      </m:r>
                      <m:r>
                        <a:rPr lang="pt-BR" b="1" i="1" smtClean="0">
                          <a:solidFill>
                            <a:srgbClr val="0033CC"/>
                          </a:solidFill>
                          <a:latin typeface="Cambria Math"/>
                        </a:rPr>
                        <m:t>𝒙</m:t>
                      </m:r>
                      <m:sSup>
                        <m:sSupPr>
                          <m:ctrlPr>
                            <a:rPr lang="pt-BR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pt-BR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𝒆</m:t>
                          </m:r>
                        </m:e>
                        <m:sup>
                          <m:r>
                            <a:rPr lang="pt-BR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𝟑</m:t>
                          </m:r>
                          <m:r>
                            <a:rPr lang="pt-BR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𝒙</m:t>
                          </m:r>
                        </m:sup>
                      </m:sSup>
                      <m:r>
                        <a:rPr lang="pt-BR" i="1">
                          <a:solidFill>
                            <a:srgbClr val="0033CC"/>
                          </a:solidFill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pt-BR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pt-BR" b="1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𝟐𝟕</m:t>
                          </m:r>
                          <m:r>
                            <a:rPr lang="pt-BR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𝒆</m:t>
                          </m:r>
                        </m:e>
                        <m:sup>
                          <m:r>
                            <a:rPr lang="pt-BR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𝟑</m:t>
                          </m:r>
                          <m:r>
                            <a:rPr lang="pt-BR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𝒙</m:t>
                          </m:r>
                        </m:sup>
                      </m:sSup>
                      <m:r>
                        <a:rPr lang="pt-BR" b="1" i="1" smtClean="0">
                          <a:solidFill>
                            <a:srgbClr val="0033CC"/>
                          </a:solidFill>
                          <a:latin typeface="Cambria Math"/>
                        </a:rPr>
                        <m:t>(</m:t>
                      </m:r>
                      <m:r>
                        <a:rPr lang="pt-BR" b="1" i="1" smtClean="0">
                          <a:solidFill>
                            <a:srgbClr val="0033CC"/>
                          </a:solidFill>
                          <a:latin typeface="Cambria Math"/>
                        </a:rPr>
                        <m:t>𝟏</m:t>
                      </m:r>
                      <m:r>
                        <a:rPr lang="pt-BR" b="1" i="1" smtClean="0">
                          <a:solidFill>
                            <a:srgbClr val="0033CC"/>
                          </a:solidFill>
                          <a:latin typeface="Cambria Math"/>
                        </a:rPr>
                        <m:t>+</m:t>
                      </m:r>
                      <m:r>
                        <a:rPr lang="pt-BR" b="1" i="1" smtClean="0">
                          <a:solidFill>
                            <a:srgbClr val="0033CC"/>
                          </a:solidFill>
                          <a:latin typeface="Cambria Math"/>
                        </a:rPr>
                        <m:t>𝒙</m:t>
                      </m:r>
                      <m:r>
                        <a:rPr lang="pt-BR" b="1" i="1" smtClean="0">
                          <a:solidFill>
                            <a:srgbClr val="0033CC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pt-BR" dirty="0">
                  <a:solidFill>
                    <a:srgbClr val="0033CC"/>
                  </a:solidFill>
                </a:endParaRPr>
              </a:p>
              <a:p>
                <a:pPr lvl="1"/>
                <a:endParaRPr lang="pt-BR" dirty="0" smtClean="0"/>
              </a:p>
              <a:p>
                <a:pPr marL="627062" lvl="1" indent="0">
                  <a:buNone/>
                </a:pPr>
                <a:endParaRPr lang="pt-BR" dirty="0" smtClean="0"/>
              </a:p>
              <a:p>
                <a:pPr lvl="1"/>
                <a:endParaRPr lang="pt-BR" sz="1000" dirty="0"/>
              </a:p>
            </p:txBody>
          </p:sp>
        </mc:Choice>
        <mc:Fallback>
          <p:sp>
            <p:nvSpPr>
              <p:cNvPr id="1120262" name="Rectangle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 rotWithShape="1">
                <a:blip r:embed="rId3"/>
                <a:stretch>
                  <a:fillRect l="-822" t="-1706" r="-1420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31993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75D57-34E4-453C-A782-A723CE413FC9}" type="slidenum">
              <a:rPr lang="pt-BR"/>
              <a:pPr/>
              <a:t>35</a:t>
            </a:fld>
            <a:endParaRPr lang="pt-BR"/>
          </a:p>
        </p:txBody>
      </p:sp>
      <p:sp>
        <p:nvSpPr>
          <p:cNvPr id="1120258" name="Rectangle 2"/>
          <p:cNvSpPr>
            <a:spLocks noChangeArrowheads="1"/>
          </p:cNvSpPr>
          <p:nvPr/>
        </p:nvSpPr>
        <p:spPr bwMode="auto">
          <a:xfrm>
            <a:off x="0" y="30241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pt-BR"/>
          </a:p>
        </p:txBody>
      </p:sp>
      <p:sp>
        <p:nvSpPr>
          <p:cNvPr id="1120259" name="Rectangle 3"/>
          <p:cNvSpPr>
            <a:spLocks noChangeArrowheads="1"/>
          </p:cNvSpPr>
          <p:nvPr/>
        </p:nvSpPr>
        <p:spPr bwMode="auto">
          <a:xfrm>
            <a:off x="0" y="30241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pt-BR"/>
          </a:p>
        </p:txBody>
      </p:sp>
      <p:sp>
        <p:nvSpPr>
          <p:cNvPr id="1120261" name="Rectangle 5"/>
          <p:cNvSpPr>
            <a:spLocks noChangeArrowheads="1"/>
          </p:cNvSpPr>
          <p:nvPr/>
        </p:nvSpPr>
        <p:spPr bwMode="auto">
          <a:xfrm>
            <a:off x="1184275" y="1004887"/>
            <a:ext cx="7793038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algn="just"/>
            <a:endParaRPr lang="pt-BR" sz="2700" b="0" dirty="0" smtClean="0">
              <a:solidFill>
                <a:srgbClr val="3333CC"/>
              </a:solidFill>
            </a:endParaRPr>
          </a:p>
          <a:p>
            <a:pPr algn="just"/>
            <a:r>
              <a:rPr lang="pt-BR" sz="3700" dirty="0" smtClean="0">
                <a:solidFill>
                  <a:srgbClr val="3333CC"/>
                </a:solidFill>
              </a:rPr>
              <a:t>Erros de Interpolação VI</a:t>
            </a:r>
          </a:p>
          <a:p>
            <a:pPr algn="just"/>
            <a:endParaRPr lang="pt-BR" sz="2800" dirty="0">
              <a:solidFill>
                <a:srgbClr val="3333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0262" name="Rectangle 6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00050" y="1643062"/>
                <a:ext cx="8343900" cy="4649787"/>
              </a:xfrm>
            </p:spPr>
            <p:txBody>
              <a:bodyPr/>
              <a:lstStyle/>
              <a:p>
                <a:pPr>
                  <a:spcAft>
                    <a:spcPts val="1200"/>
                  </a:spcAft>
                </a:pPr>
                <a:r>
                  <a:rPr lang="pt-BR" dirty="0" smtClean="0"/>
                  <a:t>Como se quer uma estimativa do valor da função no ponto </a:t>
                </a:r>
                <a14:m>
                  <m:oMath xmlns:m="http://schemas.openxmlformats.org/officeDocument/2006/math"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𝟎</m:t>
                    </m:r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,</m:t>
                    </m:r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𝟐𝟓</m:t>
                    </m:r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pt-BR" dirty="0" smtClean="0"/>
                  <a:t>usando polinômio do </a:t>
                </a:r>
                <a:r>
                  <a:rPr lang="pt-BR" dirty="0" smtClean="0">
                    <a:solidFill>
                      <a:srgbClr val="FF6600"/>
                    </a:solidFill>
                  </a:rPr>
                  <a:t>2º grau</a:t>
                </a:r>
                <a:r>
                  <a:rPr lang="pt-BR" dirty="0" smtClean="0"/>
                  <a:t>, devemos tomar </a:t>
                </a:r>
                <a:r>
                  <a:rPr lang="pt-BR" dirty="0" smtClean="0">
                    <a:solidFill>
                      <a:srgbClr val="FF6600"/>
                    </a:solidFill>
                  </a:rPr>
                  <a:t>3 pontos consecutivos</a:t>
                </a:r>
                <a:r>
                  <a:rPr lang="pt-BR" dirty="0" smtClean="0"/>
                  <a:t> nas </a:t>
                </a:r>
                <a:r>
                  <a:rPr lang="pt-BR" dirty="0" smtClean="0">
                    <a:solidFill>
                      <a:srgbClr val="FF6600"/>
                    </a:solidFill>
                  </a:rPr>
                  <a:t>vizinhanças</a:t>
                </a:r>
                <a:r>
                  <a:rPr lang="pt-BR" dirty="0" smtClean="0"/>
                  <a:t> de </a:t>
                </a:r>
                <a14:m>
                  <m:oMath xmlns:m="http://schemas.openxmlformats.org/officeDocument/2006/math">
                    <m:r>
                      <a:rPr lang="pt-BR" i="1" smtClean="0">
                        <a:solidFill>
                          <a:srgbClr val="0033CC"/>
                        </a:solidFill>
                        <a:latin typeface="Cambria Math"/>
                      </a:rPr>
                      <m:t>𝟎</m:t>
                    </m:r>
                    <m:r>
                      <a:rPr lang="pt-BR" i="1" smtClean="0">
                        <a:solidFill>
                          <a:srgbClr val="0033CC"/>
                        </a:solidFill>
                        <a:latin typeface="Cambria Math"/>
                      </a:rPr>
                      <m:t>,</m:t>
                    </m:r>
                    <m:r>
                      <a:rPr lang="pt-BR" i="1" smtClean="0">
                        <a:solidFill>
                          <a:srgbClr val="0033CC"/>
                        </a:solidFill>
                        <a:latin typeface="Cambria Math"/>
                      </a:rPr>
                      <m:t>𝟐𝟓</m:t>
                    </m:r>
                  </m:oMath>
                </a14:m>
                <a:r>
                  <a:rPr lang="pt-BR" dirty="0" smtClean="0"/>
                  <a:t>. Desta forma, para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BR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𝟎</m:t>
                        </m:r>
                      </m:sub>
                    </m:sSub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=</m:t>
                    </m:r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𝟎</m:t>
                    </m:r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,</m:t>
                    </m:r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𝟐</m:t>
                    </m:r>
                  </m:oMath>
                </a14:m>
                <a:r>
                  <a:rPr lang="pt-BR" dirty="0" smtClean="0"/>
                  <a:t>,</a:t>
                </a:r>
                <a:r>
                  <a:rPr lang="pt-BR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BR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  <m:r>
                      <a:rPr lang="pt-BR" i="1">
                        <a:solidFill>
                          <a:srgbClr val="0033CC"/>
                        </a:solidFill>
                        <a:latin typeface="Cambria Math"/>
                      </a:rPr>
                      <m:t>=</m:t>
                    </m:r>
                    <m:r>
                      <a:rPr lang="pt-BR" i="1">
                        <a:solidFill>
                          <a:srgbClr val="0033CC"/>
                        </a:solidFill>
                        <a:latin typeface="Cambria Math"/>
                      </a:rPr>
                      <m:t>𝟎</m:t>
                    </m:r>
                    <m:r>
                      <a:rPr lang="pt-BR" i="1">
                        <a:solidFill>
                          <a:srgbClr val="0033CC"/>
                        </a:solidFill>
                        <a:latin typeface="Cambria Math"/>
                      </a:rPr>
                      <m:t>,</m:t>
                    </m:r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𝟑</m:t>
                    </m:r>
                  </m:oMath>
                </a14:m>
                <a:r>
                  <a:rPr lang="pt-BR" dirty="0" smtClean="0"/>
                  <a:t> 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BR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𝟐</m:t>
                        </m:r>
                      </m:sub>
                    </m:sSub>
                    <m:r>
                      <a:rPr lang="pt-BR" i="1">
                        <a:solidFill>
                          <a:srgbClr val="0033CC"/>
                        </a:solidFill>
                        <a:latin typeface="Cambria Math"/>
                      </a:rPr>
                      <m:t>=</m:t>
                    </m:r>
                    <m:r>
                      <a:rPr lang="pt-BR" i="1">
                        <a:solidFill>
                          <a:srgbClr val="0033CC"/>
                        </a:solidFill>
                        <a:latin typeface="Cambria Math"/>
                      </a:rPr>
                      <m:t>𝟎</m:t>
                    </m:r>
                    <m:r>
                      <a:rPr lang="pt-BR" i="1">
                        <a:solidFill>
                          <a:srgbClr val="0033CC"/>
                        </a:solidFill>
                        <a:latin typeface="Cambria Math"/>
                      </a:rPr>
                      <m:t>,</m:t>
                    </m:r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𝟒</m:t>
                    </m:r>
                  </m:oMath>
                </a14:m>
                <a:r>
                  <a:rPr lang="pt-BR" dirty="0" smtClean="0"/>
                  <a:t>, obtém-se:</a:t>
                </a:r>
                <a:endParaRPr lang="pt-BR" sz="2400" dirty="0" smtClean="0"/>
              </a:p>
              <a:p>
                <a:pPr lvl="1"/>
                <a14:m>
                  <m:oMath xmlns:m="http://schemas.openxmlformats.org/officeDocument/2006/math">
                    <m:f>
                      <m:fPr>
                        <m:type m:val="noBar"/>
                        <m:ctrlPr>
                          <a:rPr lang="pt-BR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𝒎𝒂𝒙</m:t>
                        </m:r>
                      </m:num>
                      <m:den>
                        <m:sSub>
                          <m:sSubPr>
                            <m:ctrlPr>
                              <a:rPr lang="pt-BR" i="1" smtClean="0">
                                <a:solidFill>
                                  <a:srgbClr val="0033CC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pt-BR" b="1" i="1" smtClean="0">
                                <a:solidFill>
                                  <a:srgbClr val="0033CC"/>
                                </a:solidFill>
                                <a:latin typeface="Cambria Math"/>
                              </a:rPr>
                              <m:t>𝒙</m:t>
                            </m:r>
                          </m:e>
                          <m:sub>
                            <m:r>
                              <a:rPr lang="pt-BR" b="1" i="1" smtClean="0">
                                <a:solidFill>
                                  <a:srgbClr val="0033CC"/>
                                </a:solidFill>
                                <a:latin typeface="Cambria Math"/>
                              </a:rPr>
                              <m:t>𝟎</m:t>
                            </m:r>
                          </m:sub>
                        </m:sSub>
                        <m:r>
                          <a:rPr lang="pt-BR" i="1" smtClean="0">
                            <a:solidFill>
                              <a:srgbClr val="0033CC"/>
                            </a:solidFill>
                            <a:latin typeface="Cambria Math"/>
                            <a:ea typeface="Cambria Math"/>
                          </a:rPr>
                          <m:t>≤</m:t>
                        </m:r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  <a:ea typeface="Cambria Math"/>
                          </a:rPr>
                          <m:t>𝒙</m:t>
                        </m:r>
                        <m:r>
                          <a:rPr lang="pt-BR" i="1" smtClean="0">
                            <a:solidFill>
                              <a:srgbClr val="0033CC"/>
                            </a:solidFill>
                            <a:latin typeface="Cambria Math"/>
                            <a:ea typeface="Cambria Math"/>
                          </a:rPr>
                          <m:t>≤</m:t>
                        </m:r>
                        <m:sSub>
                          <m:sSubPr>
                            <m:ctrlPr>
                              <a:rPr lang="pt-BR" i="1" smtClean="0">
                                <a:solidFill>
                                  <a:srgbClr val="0033CC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pt-BR" b="1" i="1" smtClean="0">
                                <a:solidFill>
                                  <a:srgbClr val="0033CC"/>
                                </a:solidFill>
                                <a:latin typeface="Cambria Math"/>
                                <a:ea typeface="Cambria Math"/>
                              </a:rPr>
                              <m:t>𝒙</m:t>
                            </m:r>
                          </m:e>
                          <m:sub>
                            <m:r>
                              <a:rPr lang="pt-BR" b="1" i="1" smtClean="0">
                                <a:solidFill>
                                  <a:srgbClr val="0033CC"/>
                                </a:solidFill>
                                <a:latin typeface="Cambria Math"/>
                                <a:ea typeface="Cambria Math"/>
                              </a:rPr>
                              <m:t>𝟐</m:t>
                            </m:r>
                          </m:sub>
                        </m:sSub>
                      </m:den>
                    </m:f>
                    <m:d>
                      <m:dPr>
                        <m:begChr m:val="|"/>
                        <m:endChr m:val="|"/>
                        <m:ctrlP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pt-BR" b="1" i="1" smtClean="0">
                                <a:solidFill>
                                  <a:srgbClr val="0033CC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pt-BR" b="1" i="1" smtClean="0">
                                <a:solidFill>
                                  <a:srgbClr val="0033CC"/>
                                </a:solidFill>
                                <a:latin typeface="Cambria Math"/>
                              </a:rPr>
                              <m:t>𝒇</m:t>
                            </m:r>
                          </m:e>
                          <m:sup>
                            <m:r>
                              <a:rPr lang="pt-BR" b="1" i="1" smtClean="0">
                                <a:solidFill>
                                  <a:srgbClr val="0033CC"/>
                                </a:solidFill>
                                <a:latin typeface="Cambria Math"/>
                              </a:rPr>
                              <m:t>′′′</m:t>
                            </m:r>
                          </m:sup>
                        </m:sSup>
                        <m:d>
                          <m:dPr>
                            <m:ctrlPr>
                              <a:rPr lang="pt-BR" b="1" i="1" smtClean="0">
                                <a:solidFill>
                                  <a:srgbClr val="0033CC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pt-BR" b="1" i="1" smtClean="0">
                                <a:solidFill>
                                  <a:srgbClr val="0033CC"/>
                                </a:solidFill>
                                <a:latin typeface="Cambria Math"/>
                              </a:rPr>
                              <m:t>𝟎</m:t>
                            </m:r>
                            <m:r>
                              <a:rPr lang="pt-BR" b="1" i="1" smtClean="0">
                                <a:solidFill>
                                  <a:srgbClr val="0033CC"/>
                                </a:solidFill>
                                <a:latin typeface="Cambria Math"/>
                              </a:rPr>
                              <m:t>,</m:t>
                            </m:r>
                            <m:r>
                              <a:rPr lang="pt-BR" b="1" i="1" smtClean="0">
                                <a:solidFill>
                                  <a:srgbClr val="0033CC"/>
                                </a:solidFill>
                                <a:latin typeface="Cambria Math"/>
                              </a:rPr>
                              <m:t>𝟒</m:t>
                            </m:r>
                          </m:e>
                        </m:d>
                      </m:e>
                    </m:d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=</m:t>
                    </m:r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𝟐𝟕</m:t>
                    </m:r>
                    <m:sSup>
                      <m:sSupPr>
                        <m:ctrlP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𝒆</m:t>
                        </m:r>
                      </m:e>
                      <m:sup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𝟑</m:t>
                        </m:r>
                        <m:d>
                          <m:dPr>
                            <m:ctrlPr>
                              <a:rPr lang="pt-BR" b="1" i="1" smtClean="0">
                                <a:solidFill>
                                  <a:srgbClr val="0033CC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pt-BR" b="1" i="1" smtClean="0">
                                <a:solidFill>
                                  <a:srgbClr val="0033CC"/>
                                </a:solidFill>
                                <a:latin typeface="Cambria Math"/>
                              </a:rPr>
                              <m:t>𝟎</m:t>
                            </m:r>
                            <m:r>
                              <a:rPr lang="pt-BR" b="1" i="1" smtClean="0">
                                <a:solidFill>
                                  <a:srgbClr val="0033CC"/>
                                </a:solidFill>
                                <a:latin typeface="Cambria Math"/>
                              </a:rPr>
                              <m:t>,</m:t>
                            </m:r>
                            <m:r>
                              <a:rPr lang="pt-BR" b="1" i="1" smtClean="0">
                                <a:solidFill>
                                  <a:srgbClr val="0033CC"/>
                                </a:solidFill>
                                <a:latin typeface="Cambria Math"/>
                              </a:rPr>
                              <m:t>𝟒</m:t>
                            </m:r>
                          </m:e>
                        </m:d>
                      </m:sup>
                    </m:sSup>
                    <m:d>
                      <m:dPr>
                        <m:ctrlP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𝟏</m:t>
                        </m:r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𝟎</m:t>
                        </m:r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𝟒</m:t>
                        </m:r>
                      </m:e>
                    </m:d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=</m:t>
                    </m:r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𝟏𝟐𝟓</m:t>
                    </m:r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,</m:t>
                    </m:r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𝟒𝟗𝟗𝟖</m:t>
                    </m:r>
                  </m:oMath>
                </a14:m>
                <a:endParaRPr lang="pt-BR" dirty="0">
                  <a:solidFill>
                    <a:srgbClr val="0033CC"/>
                  </a:solidFill>
                </a:endParaRPr>
              </a:p>
              <a:p>
                <a:pPr marL="0" indent="0">
                  <a:buNone/>
                </a:pPr>
                <a:endParaRPr lang="pt-BR" sz="2400" dirty="0">
                  <a:solidFill>
                    <a:srgbClr val="0033CC"/>
                  </a:solidFill>
                </a:endParaRPr>
              </a:p>
              <a:p>
                <a:pPr marL="0" indent="0">
                  <a:buNone/>
                </a:pPr>
                <a:endParaRPr lang="pt-BR" sz="2400" dirty="0"/>
              </a:p>
            </p:txBody>
          </p:sp>
        </mc:Choice>
        <mc:Fallback xmlns="">
          <p:sp>
            <p:nvSpPr>
              <p:cNvPr id="1120262" name="Rectangle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00050" y="1643062"/>
                <a:ext cx="8343900" cy="4649787"/>
              </a:xfrm>
              <a:blipFill rotWithShape="1">
                <a:blip r:embed="rId3"/>
                <a:stretch>
                  <a:fillRect l="-731" t="-1312" r="-1535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91409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81BD2-CEF7-4A73-8806-B8C153502947}" type="slidenum">
              <a:rPr lang="pt-BR"/>
              <a:pPr/>
              <a:t>36</a:t>
            </a:fld>
            <a:endParaRPr lang="pt-B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33186" name="Rectangle 2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123825" y="1511300"/>
                <a:ext cx="8853488" cy="4784725"/>
              </a:xfrm>
              <a:noFill/>
              <a:ln/>
            </p:spPr>
            <p:txBody>
              <a:bodyPr/>
              <a:lstStyle/>
              <a:p>
                <a:pPr>
                  <a:spcAft>
                    <a:spcPts val="1200"/>
                  </a:spcAft>
                </a:pPr>
                <a:r>
                  <a:rPr lang="pt-BR" dirty="0" smtClean="0"/>
                  <a:t>Conhecendo </a:t>
                </a:r>
                <a:r>
                  <a:rPr lang="pt-BR" dirty="0"/>
                  <a:t>este valor, calcula-se o valor do </a:t>
                </a:r>
                <a:r>
                  <a:rPr lang="pt-BR" dirty="0" smtClean="0"/>
                  <a:t>limitante superior </a:t>
                </a:r>
                <a:r>
                  <a:rPr lang="pt-BR" dirty="0"/>
                  <a:t>pela formula do erro de </a:t>
                </a:r>
                <a:r>
                  <a:rPr lang="pt-BR" dirty="0" smtClean="0"/>
                  <a:t>truncamento.</a:t>
                </a:r>
                <a:endParaRPr lang="pt-BR" sz="2400" i="1" dirty="0" smtClean="0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ambria Math"/>
                </a:endParaRPr>
              </a:p>
              <a:p>
                <a:pPr marL="1160462" lvl="2" indent="0">
                  <a:spcBef>
                    <a:spcPct val="0"/>
                  </a:spcBef>
                  <a:buClr>
                    <a:srgbClr val="3333CC"/>
                  </a:buClr>
                  <a:buSz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24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𝑹</m:t>
                          </m:r>
                        </m:e>
                        <m:sub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𝒏</m:t>
                          </m:r>
                        </m:sub>
                      </m:sSub>
                      <m:d>
                        <m:dPr>
                          <m:ctrlPr>
                            <a:rPr lang="pt-BR" sz="24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𝒇</m:t>
                          </m:r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;</m:t>
                          </m:r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pt-BR" sz="2400" i="1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pt-BR" sz="24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|</m:t>
                          </m:r>
                          <m:d>
                            <m:dPr>
                              <m:ctrlPr>
                                <a:rPr lang="pt-BR" sz="24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pt-BR" sz="24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𝒙</m:t>
                              </m:r>
                              <m:r>
                                <a:rPr lang="pt-BR" sz="24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pt-BR" sz="24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4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pt-BR" sz="24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𝟎</m:t>
                                  </m:r>
                                </m:sub>
                              </m:sSub>
                            </m:e>
                          </m:d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|…|</m:t>
                          </m:r>
                          <m:d>
                            <m:dPr>
                              <m:ctrlPr>
                                <a:rPr lang="pt-BR" sz="24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pt-BR" sz="24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𝒙</m:t>
                              </m:r>
                              <m:r>
                                <a:rPr lang="pt-BR" sz="24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pt-BR" sz="24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4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pt-BR" sz="24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𝒏</m:t>
                                  </m:r>
                                </m:sub>
                              </m:sSub>
                            </m:e>
                          </m:d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|</m:t>
                          </m:r>
                        </m:num>
                        <m:den>
                          <m:d>
                            <m:dPr>
                              <m:ctrlPr>
                                <a:rPr lang="pt-BR" sz="24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pt-BR" sz="24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𝒏</m:t>
                              </m:r>
                              <m:r>
                                <a:rPr lang="pt-BR" sz="24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+</m:t>
                              </m:r>
                              <m:r>
                                <a:rPr lang="pt-BR" sz="24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𝟏</m:t>
                              </m:r>
                            </m:e>
                          </m:d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  <a:ea typeface="Cambria Math"/>
                            </a:rPr>
                            <m:t>!</m:t>
                          </m:r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pt-BR" sz="24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f>
                            <m:fPr>
                              <m:type m:val="noBar"/>
                              <m:ctrlPr>
                                <a:rPr lang="pt-BR" sz="24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pt-BR" sz="24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  <m:t>𝒎𝒂𝒙</m:t>
                              </m:r>
                            </m:num>
                            <m:den>
                              <m:r>
                                <a:rPr lang="pt-BR" sz="24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  <m:t>𝒂</m:t>
                              </m:r>
                              <m:r>
                                <a:rPr lang="pt-BR" sz="24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  <m:t>≤</m:t>
                              </m:r>
                              <m:r>
                                <a:rPr lang="pt-BR" sz="24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  <m:t>𝒙</m:t>
                              </m:r>
                              <m:r>
                                <a:rPr lang="pt-BR" sz="24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  <m:t>≤</m:t>
                              </m:r>
                              <m:r>
                                <a:rPr lang="pt-BR" sz="24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  <m:t>𝒃</m:t>
                              </m:r>
                            </m:den>
                          </m:f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  <a:ea typeface="Cambria Math"/>
                            </a:rPr>
                            <m:t>|</m:t>
                          </m:r>
                          <m:sSup>
                            <m:sSupPr>
                              <m:ctrlPr>
                                <a:rPr lang="pt-BR" sz="24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pt-BR" sz="24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  <m:t>𝒇</m:t>
                              </m:r>
                            </m:e>
                            <m:sup>
                              <m:r>
                                <a:rPr lang="pt-BR" sz="24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  <m:t>𝒏</m:t>
                              </m:r>
                              <m:r>
                                <a:rPr lang="pt-BR" sz="24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  <m:r>
                                <a:rPr lang="pt-BR" sz="24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  <m:t>𝟏</m:t>
                              </m:r>
                            </m:sup>
                          </m:sSup>
                          <m:d>
                            <m:dPr>
                              <m:ctrlPr>
                                <a:rPr lang="pt-BR" sz="24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pt-BR" sz="24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  <m:t>𝒙</m:t>
                              </m:r>
                            </m:e>
                          </m:d>
                          <m:r>
                            <a:rPr lang="pt-BR" sz="24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  <a:ea typeface="Cambria Math"/>
                            </a:rPr>
                            <m:t>|</m:t>
                          </m:r>
                          <m:r>
                            <m:rPr>
                              <m:nor/>
                            </m:rPr>
                            <a:rPr lang="pt-BR" sz="2400" dirty="0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Georgia" pitchFamily="18" charset="0"/>
                            </a:rPr>
                            <m:t> </m:t>
                          </m:r>
                        </m:e>
                      </m:d>
                    </m:oMath>
                  </m:oMathPara>
                </a14:m>
                <a:endParaRPr lang="pt-BR" sz="2400" dirty="0"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  <a:p>
                <a:pPr marL="1577975" lvl="2" indent="-417513" algn="l">
                  <a:spcBef>
                    <a:spcPct val="0"/>
                  </a:spcBef>
                  <a:buClr>
                    <a:srgbClr val="3333CC"/>
                  </a:buClr>
                  <a:buSzTx/>
                </a:pPr>
                <a:endParaRPr lang="pt-BR" dirty="0" smtClean="0"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  <a:p>
                <a:pPr marL="1160462" lvl="2" indent="0" algn="l">
                  <a:spcBef>
                    <a:spcPct val="0"/>
                  </a:spcBef>
                  <a:buClr>
                    <a:srgbClr val="3333CC"/>
                  </a:buClr>
                  <a:buSzTx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𝑹</m:t>
                          </m:r>
                        </m:e>
                        <m:sub>
                          <m:r>
                            <a:rPr lang="pt-BR" b="1" i="1" smtClean="0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𝟐</m:t>
                          </m:r>
                        </m:sub>
                      </m:sSub>
                      <m:d>
                        <m:dPr>
                          <m:ctrlPr>
                            <a:rPr lang="pt-BR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𝒇</m:t>
                          </m:r>
                          <m:r>
                            <a:rPr lang="pt-BR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;</m:t>
                          </m:r>
                          <m:r>
                            <a:rPr lang="pt-BR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pt-BR" i="1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pt-BR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fPr>
                        <m:num>
                          <m:d>
                            <m:dPr>
                              <m:begChr m:val="|"/>
                              <m:endChr m:val="|"/>
                              <m:ctrlPr>
                                <a:rPr lang="pt-BR" b="1" i="1" smtClean="0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dPr>
                            <m:e>
                              <m:d>
                                <m:dPr>
                                  <m:ctrlPr>
                                    <a:rPr lang="pt-BR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pt-BR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𝒙</m:t>
                                  </m:r>
                                  <m:r>
                                    <a:rPr lang="pt-BR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pt-BR" i="1">
                                          <a:solidFill>
                                            <a:srgbClr val="0033CC"/>
                                          </a:solidFill>
                                          <a:effectLst>
                                            <a:outerShdw blurRad="38100" dist="38100" dir="2700000" algn="tl">
                                              <a:srgbClr val="C0C0C0"/>
                                            </a:outerShdw>
                                          </a:effectLst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pt-BR" i="1">
                                          <a:solidFill>
                                            <a:srgbClr val="0033CC"/>
                                          </a:solidFill>
                                          <a:effectLst>
                                            <a:outerShdw blurRad="38100" dist="38100" dir="2700000" algn="tl">
                                              <a:srgbClr val="C0C0C0"/>
                                            </a:outerShdw>
                                          </a:effectLst>
                                          <a:latin typeface="Cambria Math"/>
                                        </a:rPr>
                                        <m:t>𝒙</m:t>
                                      </m:r>
                                    </m:e>
                                    <m:sub>
                                      <m:r>
                                        <a:rPr lang="pt-BR" i="1">
                                          <a:solidFill>
                                            <a:srgbClr val="0033CC"/>
                                          </a:solidFill>
                                          <a:effectLst>
                                            <a:outerShdw blurRad="38100" dist="38100" dir="2700000" algn="tl">
                                              <a:srgbClr val="C0C0C0"/>
                                            </a:outerShdw>
                                          </a:effectLst>
                                          <a:latin typeface="Cambria Math"/>
                                        </a:rPr>
                                        <m:t>𝟎</m:t>
                                      </m:r>
                                    </m:sub>
                                  </m:sSub>
                                </m:e>
                              </m:d>
                            </m:e>
                          </m:d>
                          <m:d>
                            <m:dPr>
                              <m:begChr m:val="|"/>
                              <m:endChr m:val="|"/>
                              <m:ctrlPr>
                                <a:rPr lang="pt-BR" b="1" i="1" smtClean="0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dPr>
                            <m:e>
                              <m:d>
                                <m:dPr>
                                  <m:ctrlPr>
                                    <a:rPr lang="pt-BR" b="1" i="1" smtClean="0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pt-BR" b="1" i="1" smtClean="0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𝒙</m:t>
                                  </m:r>
                                  <m:r>
                                    <a:rPr lang="pt-BR" b="1" i="1" smtClean="0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pt-BR" b="1" i="1" smtClean="0">
                                          <a:solidFill>
                                            <a:srgbClr val="0033CC"/>
                                          </a:solidFill>
                                          <a:effectLst>
                                            <a:outerShdw blurRad="38100" dist="38100" dir="2700000" algn="tl">
                                              <a:srgbClr val="C0C0C0"/>
                                            </a:outerShdw>
                                          </a:effectLst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pt-BR" b="1" i="1" smtClean="0">
                                          <a:solidFill>
                                            <a:srgbClr val="0033CC"/>
                                          </a:solidFill>
                                          <a:effectLst>
                                            <a:outerShdw blurRad="38100" dist="38100" dir="2700000" algn="tl">
                                              <a:srgbClr val="C0C0C0"/>
                                            </a:outerShdw>
                                          </a:effectLst>
                                          <a:latin typeface="Cambria Math"/>
                                        </a:rPr>
                                        <m:t>𝒙</m:t>
                                      </m:r>
                                    </m:e>
                                    <m:sub>
                                      <m:r>
                                        <a:rPr lang="pt-BR" b="1" i="1" smtClean="0">
                                          <a:solidFill>
                                            <a:srgbClr val="0033CC"/>
                                          </a:solidFill>
                                          <a:effectLst>
                                            <a:outerShdw blurRad="38100" dist="38100" dir="2700000" algn="tl">
                                              <a:srgbClr val="C0C0C0"/>
                                            </a:outerShdw>
                                          </a:effectLst>
                                          <a:latin typeface="Cambria Math"/>
                                        </a:rPr>
                                        <m:t>𝟏</m:t>
                                      </m:r>
                                    </m:sub>
                                  </m:sSub>
                                </m:e>
                              </m:d>
                            </m:e>
                          </m:d>
                          <m:d>
                            <m:dPr>
                              <m:begChr m:val="|"/>
                              <m:endChr m:val="|"/>
                              <m:ctrlPr>
                                <a:rPr lang="pt-BR" b="1" i="1" smtClean="0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dPr>
                            <m:e>
                              <m:d>
                                <m:dPr>
                                  <m:ctrlPr>
                                    <a:rPr lang="pt-BR" i="1" smtClean="0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pt-BR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𝒙</m:t>
                                  </m:r>
                                  <m:r>
                                    <a:rPr lang="pt-BR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pt-BR" i="1">
                                          <a:solidFill>
                                            <a:srgbClr val="0033CC"/>
                                          </a:solidFill>
                                          <a:effectLst>
                                            <a:outerShdw blurRad="38100" dist="38100" dir="2700000" algn="tl">
                                              <a:srgbClr val="C0C0C0"/>
                                            </a:outerShdw>
                                          </a:effectLst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pt-BR" i="1">
                                          <a:solidFill>
                                            <a:srgbClr val="0033CC"/>
                                          </a:solidFill>
                                          <a:effectLst>
                                            <a:outerShdw blurRad="38100" dist="38100" dir="2700000" algn="tl">
                                              <a:srgbClr val="C0C0C0"/>
                                            </a:outerShdw>
                                          </a:effectLst>
                                          <a:latin typeface="Cambria Math"/>
                                        </a:rPr>
                                        <m:t>𝒙</m:t>
                                      </m:r>
                                    </m:e>
                                    <m:sub>
                                      <m:r>
                                        <a:rPr lang="pt-BR" b="1" i="1" smtClean="0">
                                          <a:solidFill>
                                            <a:srgbClr val="0033CC"/>
                                          </a:solidFill>
                                          <a:effectLst>
                                            <a:outerShdw blurRad="38100" dist="38100" dir="2700000" algn="tl">
                                              <a:srgbClr val="C0C0C0"/>
                                            </a:outerShdw>
                                          </a:effectLst>
                                          <a:latin typeface="Cambria Math"/>
                                        </a:rPr>
                                        <m:t>𝟐</m:t>
                                      </m:r>
                                    </m:sub>
                                  </m:sSub>
                                </m:e>
                              </m:d>
                            </m:e>
                          </m:d>
                        </m:num>
                        <m:den>
                          <m:d>
                            <m:dPr>
                              <m:ctrlPr>
                                <a:rPr lang="pt-BR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pt-BR" b="1" i="1" smtClean="0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𝒏</m:t>
                              </m:r>
                              <m:r>
                                <a:rPr lang="pt-BR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+</m:t>
                              </m:r>
                              <m:r>
                                <a:rPr lang="pt-BR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𝟏</m:t>
                              </m:r>
                            </m:e>
                          </m:d>
                          <m:r>
                            <a:rPr lang="pt-BR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  <a:ea typeface="Cambria Math"/>
                            </a:rPr>
                            <m:t>!</m:t>
                          </m:r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pt-BR" sz="20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f>
                            <m:fPr>
                              <m:type m:val="noBar"/>
                              <m:ctrlPr>
                                <a:rPr lang="pt-BR" sz="20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pt-BR" sz="20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  <m:t>𝒎𝒂𝒙</m:t>
                              </m:r>
                            </m:num>
                            <m:den>
                              <m:r>
                                <a:rPr lang="pt-BR" sz="20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  <m:t>𝒂</m:t>
                              </m:r>
                              <m:r>
                                <a:rPr lang="pt-BR" sz="20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  <m:t>≤</m:t>
                              </m:r>
                              <m:r>
                                <a:rPr lang="pt-BR" sz="20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  <m:t>𝒙</m:t>
                              </m:r>
                              <m:r>
                                <a:rPr lang="pt-BR" sz="20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  <m:t>≤</m:t>
                              </m:r>
                              <m:r>
                                <a:rPr lang="pt-BR" sz="20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  <m:t>𝒃</m:t>
                              </m:r>
                            </m:den>
                          </m:f>
                          <m:r>
                            <a:rPr lang="pt-BR" sz="20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  <a:ea typeface="Cambria Math"/>
                            </a:rPr>
                            <m:t>|</m:t>
                          </m:r>
                          <m:sSup>
                            <m:sSupPr>
                              <m:ctrlPr>
                                <a:rPr lang="pt-BR" sz="20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pt-BR" sz="20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  <m:t>𝒇</m:t>
                              </m:r>
                            </m:e>
                            <m:sup>
                              <m:r>
                                <a:rPr lang="pt-BR" sz="20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  <m:t>𝒏</m:t>
                              </m:r>
                              <m:r>
                                <a:rPr lang="pt-BR" sz="20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  <m:r>
                                <a:rPr lang="pt-BR" sz="20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  <m:t>𝟏</m:t>
                              </m:r>
                            </m:sup>
                          </m:sSup>
                          <m:d>
                            <m:dPr>
                              <m:ctrlPr>
                                <a:rPr lang="pt-BR" sz="20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pt-BR" sz="20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  <a:ea typeface="Cambria Math"/>
                                </a:rPr>
                                <m:t>𝒙</m:t>
                              </m:r>
                            </m:e>
                          </m:d>
                          <m:r>
                            <a:rPr lang="pt-BR" sz="20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  <a:ea typeface="Cambria Math"/>
                            </a:rPr>
                            <m:t>|</m:t>
                          </m:r>
                          <m:r>
                            <m:rPr>
                              <m:nor/>
                            </m:rPr>
                            <a:rPr lang="pt-BR" sz="2000" dirty="0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Georgia" pitchFamily="18" charset="0"/>
                            </a:rPr>
                            <m:t> </m:t>
                          </m:r>
                        </m:e>
                      </m:d>
                    </m:oMath>
                  </m:oMathPara>
                </a14:m>
                <a:endParaRPr lang="pt-BR" dirty="0" smtClean="0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Georgia" pitchFamily="18" charset="0"/>
                </a:endParaRPr>
              </a:p>
              <a:p>
                <a:pPr marL="1160462" lvl="2" indent="0" algn="l">
                  <a:spcBef>
                    <a:spcPct val="0"/>
                  </a:spcBef>
                  <a:buClr>
                    <a:srgbClr val="3333CC"/>
                  </a:buClr>
                  <a:buSzTx/>
                  <a:buNone/>
                </a:pPr>
                <a:endParaRPr lang="pt-BR" dirty="0" smtClean="0"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  <a:p>
                <a:pPr marL="627062" lvl="1" indent="0" algn="l">
                  <a:spcBef>
                    <a:spcPct val="0"/>
                  </a:spcBef>
                  <a:buClr>
                    <a:srgbClr val="3333CC"/>
                  </a:buClr>
                  <a:buSzTx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𝑹</m:t>
                          </m:r>
                        </m:e>
                        <m:sub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𝟐</m:t>
                          </m:r>
                        </m:sub>
                      </m:sSub>
                      <m:d>
                        <m:d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𝒇</m:t>
                          </m:r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;</m:t>
                          </m:r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pt-BR" sz="2200" i="1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fPr>
                        <m:num>
                          <m:d>
                            <m:dPr>
                              <m:begChr m:val="|"/>
                              <m:endChr m:val="|"/>
                              <m:ctrlPr>
                                <a:rPr lang="pt-BR" sz="2200" b="1" i="1" smtClean="0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dPr>
                            <m:e>
                              <m:d>
                                <m:dPr>
                                  <m:ctrlP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pt-BR" sz="2200" b="1" i="1" smtClean="0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𝟎</m:t>
                                  </m:r>
                                  <m:r>
                                    <a:rPr lang="pt-BR" sz="2200" b="1" i="1" smtClean="0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pt-BR" sz="2200" b="1" i="1" smtClean="0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𝟐𝟓</m:t>
                                  </m:r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pt-BR" sz="2200" b="1" i="1" smtClean="0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𝟎</m:t>
                                  </m:r>
                                  <m:r>
                                    <a:rPr lang="pt-BR" sz="2200" b="1" i="1" smtClean="0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pt-BR" sz="2200" b="1" i="1" smtClean="0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𝟐</m:t>
                                  </m:r>
                                </m:e>
                              </m:d>
                            </m:e>
                          </m:d>
                          <m:d>
                            <m:dPr>
                              <m:begChr m:val="|"/>
                              <m:endChr m:val="|"/>
                              <m:ctrlPr>
                                <a:rPr lang="pt-BR" sz="2200" b="1" i="1" smtClean="0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pt-BR" sz="2200" b="1" i="1" smtClean="0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𝟎</m:t>
                              </m:r>
                              <m:r>
                                <a:rPr lang="pt-BR" sz="2200" b="1" i="1" smtClean="0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,</m:t>
                              </m:r>
                              <m:r>
                                <a:rPr lang="pt-BR" sz="2200" b="1" i="1" smtClean="0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𝟐𝟓</m:t>
                              </m:r>
                              <m: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−</m:t>
                              </m:r>
                              <m:r>
                                <a:rPr lang="pt-BR" sz="2200" b="1" i="1" smtClean="0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𝟎</m:t>
                              </m:r>
                              <m:r>
                                <a:rPr lang="pt-BR" sz="2200" b="1" i="1" smtClean="0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,</m:t>
                              </m:r>
                              <m:r>
                                <a:rPr lang="pt-BR" sz="2200" b="1" i="1" smtClean="0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𝟑</m:t>
                              </m:r>
                            </m:e>
                          </m:d>
                          <m:d>
                            <m:dPr>
                              <m:begChr m:val="|"/>
                              <m:endChr m:val="|"/>
                              <m:ctrlPr>
                                <a:rPr lang="pt-BR" sz="2200" b="1" i="1" smtClean="0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dPr>
                            <m:e>
                              <m:d>
                                <m:dPr>
                                  <m:ctrlP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pt-BR" sz="2200" b="1" i="1" smtClean="0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𝟎</m:t>
                                  </m:r>
                                  <m:r>
                                    <a:rPr lang="pt-BR" sz="2200" b="1" i="1" smtClean="0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pt-BR" sz="2200" b="1" i="1" smtClean="0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𝟐𝟓</m:t>
                                  </m:r>
                                  <m:r>
                                    <a:rPr lang="pt-BR" sz="2200" i="1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pt-BR" sz="2200" b="1" i="1" smtClean="0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𝟎</m:t>
                                  </m:r>
                                  <m:r>
                                    <a:rPr lang="pt-BR" sz="2200" b="1" i="1" smtClean="0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pt-BR" sz="2200" b="1" i="1" smtClean="0">
                                      <a:solidFill>
                                        <a:srgbClr val="0033CC"/>
                                      </a:solidFill>
                                      <a:effectLst>
                                        <a:outerShdw blurRad="38100" dist="38100" dir="2700000" algn="tl">
                                          <a:srgbClr val="C0C0C0"/>
                                        </a:outerShdw>
                                      </a:effectLst>
                                      <a:latin typeface="Cambria Math"/>
                                    </a:rPr>
                                    <m:t>𝟒</m:t>
                                  </m:r>
                                </m:e>
                              </m:d>
                            </m:e>
                          </m:d>
                        </m:num>
                        <m:den>
                          <m:d>
                            <m:dPr>
                              <m:ctrlPr>
                                <a:rPr lang="pt-BR" sz="2200" i="1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pt-BR" sz="2200" b="1" i="1" smtClean="0">
                                  <a:solidFill>
                                    <a:srgbClr val="0033CC"/>
                                  </a:solidFill>
                                  <a:effectLst>
                                    <a:outerShdw blurRad="38100" dist="38100" dir="2700000" algn="tl">
                                      <a:srgbClr val="C0C0C0"/>
                                    </a:outerShdw>
                                  </a:effectLst>
                                  <a:latin typeface="Cambria Math"/>
                                </a:rPr>
                                <m:t>𝟑</m:t>
                              </m:r>
                            </m:e>
                          </m:d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  <a:ea typeface="Cambria Math"/>
                            </a:rPr>
                            <m:t>!</m:t>
                          </m:r>
                        </m:den>
                      </m:f>
                      <m:r>
                        <a:rPr lang="pt-BR" sz="2200" b="1" i="1" smtClean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  <a:ea typeface="Cambria Math"/>
                        </a:rPr>
                        <m:t>(</m:t>
                      </m:r>
                      <m:r>
                        <a:rPr lang="pt-BR" sz="2200" b="1" i="1" smtClean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  <a:ea typeface="Cambria Math"/>
                        </a:rPr>
                        <m:t>𝟏𝟐𝟓</m:t>
                      </m:r>
                      <m:r>
                        <a:rPr lang="pt-BR" sz="2200" b="1" i="1" smtClean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  <a:ea typeface="Cambria Math"/>
                        </a:rPr>
                        <m:t>,</m:t>
                      </m:r>
                      <m:r>
                        <a:rPr lang="pt-BR" sz="2200" b="1" i="1" smtClean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  <a:ea typeface="Cambria Math"/>
                        </a:rPr>
                        <m:t>𝟒𝟗𝟗𝟖</m:t>
                      </m:r>
                      <m:r>
                        <a:rPr lang="pt-BR" sz="2200" b="1" i="1" smtClean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  <a:ea typeface="Cambria Math"/>
                        </a:rPr>
                        <m:t>)</m:t>
                      </m:r>
                    </m:oMath>
                  </m:oMathPara>
                </a14:m>
                <a:endParaRPr lang="pt-BR" sz="2200" dirty="0" smtClean="0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Georgia" pitchFamily="18" charset="0"/>
                </a:endParaRPr>
              </a:p>
              <a:p>
                <a:pPr marL="627062" lvl="1" indent="0" algn="l">
                  <a:spcBef>
                    <a:spcPct val="0"/>
                  </a:spcBef>
                  <a:buClr>
                    <a:srgbClr val="3333CC"/>
                  </a:buClr>
                  <a:buSzTx/>
                  <a:buNone/>
                </a:pPr>
                <a:endParaRPr lang="pt-BR" sz="2200" i="1" dirty="0" smtClean="0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ambria Math"/>
                </a:endParaRPr>
              </a:p>
              <a:p>
                <a:pPr marL="627062" lvl="1" indent="0" algn="l">
                  <a:spcBef>
                    <a:spcPct val="0"/>
                  </a:spcBef>
                  <a:buClr>
                    <a:srgbClr val="3333CC"/>
                  </a:buClr>
                  <a:buSz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𝑹</m:t>
                          </m:r>
                        </m:e>
                        <m:sub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𝟐</m:t>
                          </m:r>
                        </m:sub>
                      </m:sSub>
                      <m:d>
                        <m:dPr>
                          <m:ctrlP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𝒇</m:t>
                          </m:r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;</m:t>
                          </m:r>
                          <m:r>
                            <a:rPr lang="pt-BR" sz="22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pt-BR" sz="2200" i="1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</a:rPr>
                        <m:t>=</m:t>
                      </m:r>
                      <m:r>
                        <a:rPr lang="pt-BR" sz="2200" b="1" i="1" smtClean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</a:rPr>
                        <m:t>𝟎</m:t>
                      </m:r>
                      <m:r>
                        <a:rPr lang="pt-BR" sz="2200" b="1" i="1" smtClean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</a:rPr>
                        <m:t>,</m:t>
                      </m:r>
                      <m:r>
                        <a:rPr lang="pt-BR" sz="2200" b="1" i="1" smtClean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</a:rPr>
                        <m:t>𝟎𝟎𝟕𝟖</m:t>
                      </m:r>
                    </m:oMath>
                  </m:oMathPara>
                </a14:m>
                <a:endParaRPr lang="pt-BR" sz="2200" dirty="0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Georgia" pitchFamily="18" charset="0"/>
                </a:endParaRPr>
              </a:p>
            </p:txBody>
          </p:sp>
        </mc:Choice>
        <mc:Fallback xmlns="">
          <p:sp>
            <p:nvSpPr>
              <p:cNvPr id="733186" name="Rectang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123825" y="1511300"/>
                <a:ext cx="8853488" cy="4784725"/>
              </a:xfrm>
              <a:blipFill rotWithShape="1">
                <a:blip r:embed="rId3"/>
                <a:stretch>
                  <a:fillRect l="-619" t="-1274" r="-1376" b="-7261"/>
                </a:stretch>
              </a:blipFill>
              <a:ln/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33187" name="Rectangle 3"/>
          <p:cNvSpPr>
            <a:spLocks noChangeArrowheads="1"/>
          </p:cNvSpPr>
          <p:nvPr/>
        </p:nvSpPr>
        <p:spPr bwMode="auto">
          <a:xfrm>
            <a:off x="1184275" y="533400"/>
            <a:ext cx="7793038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algn="just"/>
            <a:r>
              <a:rPr lang="pt-BR" sz="3700" dirty="0" smtClean="0">
                <a:solidFill>
                  <a:srgbClr val="3333CC"/>
                </a:solidFill>
              </a:rPr>
              <a:t>Erros de Interpolação VII</a:t>
            </a:r>
            <a:endParaRPr lang="pt-BR" sz="3700" dirty="0">
              <a:solidFill>
                <a:srgbClr val="33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21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81BD2-CEF7-4A73-8806-B8C153502947}" type="slidenum">
              <a:rPr lang="pt-BR"/>
              <a:pPr/>
              <a:t>37</a:t>
            </a:fld>
            <a:endParaRPr lang="pt-BR"/>
          </a:p>
        </p:txBody>
      </p:sp>
      <p:sp>
        <p:nvSpPr>
          <p:cNvPr id="7331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23825" y="1511300"/>
            <a:ext cx="8853488" cy="4784725"/>
          </a:xfrm>
          <a:noFill/>
          <a:ln/>
        </p:spPr>
        <p:txBody>
          <a:bodyPr/>
          <a:lstStyle/>
          <a:p>
            <a:pPr>
              <a:spcAft>
                <a:spcPts val="1200"/>
              </a:spcAft>
            </a:pPr>
            <a:r>
              <a:rPr lang="pt-BR" dirty="0" smtClean="0"/>
              <a:t>Análise da convergência dos polinômios de </a:t>
            </a:r>
            <a:r>
              <a:rPr lang="pt-BR" dirty="0" err="1" smtClean="0"/>
              <a:t>Lagrange</a:t>
            </a:r>
            <a:r>
              <a:rPr lang="pt-BR" dirty="0" smtClean="0"/>
              <a:t> e Newton</a:t>
            </a:r>
            <a:endParaRPr lang="pt-BR" sz="2400" i="1" dirty="0" smtClean="0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 Math"/>
            </a:endParaRPr>
          </a:p>
        </p:txBody>
      </p:sp>
      <p:sp>
        <p:nvSpPr>
          <p:cNvPr id="733187" name="Rectangle 3"/>
          <p:cNvSpPr>
            <a:spLocks noChangeArrowheads="1"/>
          </p:cNvSpPr>
          <p:nvPr/>
        </p:nvSpPr>
        <p:spPr bwMode="auto">
          <a:xfrm>
            <a:off x="1184275" y="533400"/>
            <a:ext cx="7793038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algn="just"/>
            <a:r>
              <a:rPr lang="pt-BR" sz="3700" dirty="0" smtClean="0">
                <a:solidFill>
                  <a:srgbClr val="3333CC"/>
                </a:solidFill>
              </a:rPr>
              <a:t>Erros de Interpolação VIII</a:t>
            </a:r>
            <a:endParaRPr lang="pt-BR" sz="3700" dirty="0">
              <a:solidFill>
                <a:srgbClr val="3333CC"/>
              </a:solidFill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1650" y="2445544"/>
            <a:ext cx="5772150" cy="4329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261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77C08-0F95-4374-9ED1-A6DAA79809DC}" type="slidenum">
              <a:rPr lang="pt-BR"/>
              <a:pPr/>
              <a:t>38</a:t>
            </a:fld>
            <a:endParaRPr lang="pt-BR"/>
          </a:p>
        </p:txBody>
      </p:sp>
      <p:sp>
        <p:nvSpPr>
          <p:cNvPr id="1118210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8" y="390525"/>
            <a:ext cx="7793037" cy="790575"/>
          </a:xfrm>
        </p:spPr>
        <p:txBody>
          <a:bodyPr/>
          <a:lstStyle/>
          <a:p>
            <a:r>
              <a:rPr lang="pt-BR" sz="3700" dirty="0" smtClean="0"/>
              <a:t>Bibliografia I</a:t>
            </a:r>
            <a:endParaRPr lang="pt-BR" sz="3700" dirty="0"/>
          </a:p>
        </p:txBody>
      </p:sp>
      <p:sp>
        <p:nvSpPr>
          <p:cNvPr id="1118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619250"/>
            <a:ext cx="8162925" cy="4114800"/>
          </a:xfrm>
        </p:spPr>
        <p:txBody>
          <a:bodyPr/>
          <a:lstStyle/>
          <a:p>
            <a:pPr marL="447675" lvl="1" indent="-447675">
              <a:spcBef>
                <a:spcPct val="0"/>
              </a:spcBef>
              <a:buSzPct val="75000"/>
              <a:buFont typeface="Wingdings" pitchFamily="2" charset="2"/>
              <a:buChar char="n"/>
            </a:pPr>
            <a:r>
              <a:rPr lang="pt-BR" sz="2800" dirty="0" err="1" smtClean="0"/>
              <a:t>Asano</a:t>
            </a:r>
            <a:r>
              <a:rPr lang="pt-BR" sz="2800" dirty="0"/>
              <a:t>, C. H. &amp; </a:t>
            </a:r>
            <a:r>
              <a:rPr lang="pt-BR" sz="2800" dirty="0" err="1"/>
              <a:t>Colli</a:t>
            </a:r>
            <a:r>
              <a:rPr lang="pt-BR" sz="2800" dirty="0"/>
              <a:t>, E. Cálculo Numérico: Fundamentos e Aplicações. Departamento de </a:t>
            </a:r>
            <a:r>
              <a:rPr lang="pt-BR" sz="2800" dirty="0" smtClean="0"/>
              <a:t>Matemática </a:t>
            </a:r>
            <a:r>
              <a:rPr lang="pt-BR" sz="2800" dirty="0"/>
              <a:t>Aplicada – IME/USP, 2007</a:t>
            </a:r>
            <a:r>
              <a:rPr lang="pt-BR" sz="2800" dirty="0" smtClean="0"/>
              <a:t>.</a:t>
            </a:r>
            <a:endParaRPr lang="pt-BR" sz="2800" dirty="0">
              <a:solidFill>
                <a:srgbClr val="000000"/>
              </a:solidFill>
              <a:cs typeface="Arial" charset="0"/>
            </a:endParaRPr>
          </a:p>
          <a:p>
            <a:pPr>
              <a:spcBef>
                <a:spcPct val="0"/>
              </a:spcBef>
            </a:pPr>
            <a:r>
              <a:rPr lang="pt-BR" dirty="0" smtClean="0">
                <a:solidFill>
                  <a:srgbClr val="000000"/>
                </a:solidFill>
                <a:cs typeface="Arial" charset="0"/>
              </a:rPr>
              <a:t>Sanches, I. J. &amp; Furlan, </a:t>
            </a:r>
            <a:r>
              <a:rPr lang="pt-BR" dirty="0">
                <a:solidFill>
                  <a:srgbClr val="000000"/>
                </a:solidFill>
                <a:cs typeface="Arial" charset="0"/>
              </a:rPr>
              <a:t>D. C. Métodos Numéricos. </a:t>
            </a:r>
            <a:r>
              <a:rPr lang="pt-BR" dirty="0" smtClean="0">
                <a:solidFill>
                  <a:srgbClr val="000000"/>
                </a:solidFill>
                <a:cs typeface="Arial" charset="0"/>
              </a:rPr>
              <a:t>Departamento </a:t>
            </a:r>
            <a:r>
              <a:rPr lang="pt-BR" dirty="0">
                <a:solidFill>
                  <a:srgbClr val="000000"/>
                </a:solidFill>
                <a:cs typeface="Arial" charset="0"/>
              </a:rPr>
              <a:t>de </a:t>
            </a:r>
            <a:r>
              <a:rPr lang="pt-BR" dirty="0" smtClean="0">
                <a:solidFill>
                  <a:srgbClr val="000000"/>
                </a:solidFill>
                <a:cs typeface="Arial" charset="0"/>
              </a:rPr>
              <a:t>Informática, </a:t>
            </a:r>
            <a:r>
              <a:rPr lang="pt-BR" dirty="0">
                <a:solidFill>
                  <a:srgbClr val="000000"/>
                </a:solidFill>
                <a:cs typeface="Arial" charset="0"/>
              </a:rPr>
              <a:t>Universidade Federal do </a:t>
            </a:r>
            <a:r>
              <a:rPr lang="pt-BR" dirty="0" smtClean="0">
                <a:solidFill>
                  <a:srgbClr val="000000"/>
                </a:solidFill>
                <a:cs typeface="Arial" charset="0"/>
              </a:rPr>
              <a:t>Paraná. </a:t>
            </a:r>
            <a:r>
              <a:rPr lang="pt-BR" dirty="0">
                <a:solidFill>
                  <a:srgbClr val="000000"/>
                </a:solidFill>
                <a:cs typeface="Arial" charset="0"/>
              </a:rPr>
              <a:t>Curitiba, </a:t>
            </a:r>
            <a:r>
              <a:rPr lang="pt-BR" dirty="0" smtClean="0">
                <a:solidFill>
                  <a:srgbClr val="000000"/>
                </a:solidFill>
                <a:cs typeface="Arial" charset="0"/>
              </a:rPr>
              <a:t>2006.</a:t>
            </a:r>
            <a:endParaRPr lang="pt-BR" dirty="0">
              <a:solidFill>
                <a:srgbClr val="000000"/>
              </a:solidFill>
              <a:cs typeface="Arial" charset="0"/>
            </a:endParaRPr>
          </a:p>
          <a:p>
            <a:pPr>
              <a:spcBef>
                <a:spcPct val="0"/>
              </a:spcBef>
            </a:pPr>
            <a:r>
              <a:rPr lang="pt-BR" dirty="0" smtClean="0">
                <a:solidFill>
                  <a:srgbClr val="000000"/>
                </a:solidFill>
                <a:cs typeface="Arial" charset="0"/>
              </a:rPr>
              <a:t>Franco, </a:t>
            </a:r>
            <a:r>
              <a:rPr lang="pt-BR" dirty="0">
                <a:solidFill>
                  <a:srgbClr val="000000"/>
                </a:solidFill>
                <a:cs typeface="Arial" charset="0"/>
              </a:rPr>
              <a:t>N. B. Cálculo Numérico. São Paulo: Pearson Prentice Hall, 2006</a:t>
            </a:r>
            <a:r>
              <a:rPr lang="pt-BR" dirty="0" smtClean="0">
                <a:solidFill>
                  <a:srgbClr val="000000"/>
                </a:solidFill>
                <a:cs typeface="Arial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05584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77C08-0F95-4374-9ED1-A6DAA79809DC}" type="slidenum">
              <a:rPr lang="pt-BR"/>
              <a:pPr/>
              <a:t>39</a:t>
            </a:fld>
            <a:endParaRPr lang="pt-BR"/>
          </a:p>
        </p:txBody>
      </p:sp>
      <p:sp>
        <p:nvSpPr>
          <p:cNvPr id="1118210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8" y="390525"/>
            <a:ext cx="7793037" cy="790575"/>
          </a:xfrm>
        </p:spPr>
        <p:txBody>
          <a:bodyPr/>
          <a:lstStyle/>
          <a:p>
            <a:r>
              <a:rPr lang="pt-BR" sz="3700" dirty="0" smtClean="0"/>
              <a:t>Bibliografia II</a:t>
            </a:r>
            <a:endParaRPr lang="pt-BR" sz="3700" dirty="0"/>
          </a:p>
        </p:txBody>
      </p:sp>
      <p:sp>
        <p:nvSpPr>
          <p:cNvPr id="1118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619250"/>
            <a:ext cx="8162925" cy="4114800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pt-BR" dirty="0" smtClean="0"/>
              <a:t>Fernandes, E.M.G.P. Computação Numérica, (2ª edição), Universidade do Minho, Braga, 1998</a:t>
            </a:r>
          </a:p>
          <a:p>
            <a:pPr algn="l">
              <a:spcBef>
                <a:spcPct val="0"/>
              </a:spcBef>
            </a:pPr>
            <a:r>
              <a:rPr lang="pt-BR" dirty="0" smtClean="0"/>
              <a:t>http://math.fullerton.edu/mathews/n2003/numericalundergradmod.html (</a:t>
            </a:r>
            <a:r>
              <a:rPr lang="pt-BR" dirty="0" smtClean="0">
                <a:solidFill>
                  <a:srgbClr val="FF6600"/>
                </a:solidFill>
              </a:rPr>
              <a:t>Ultimo acesso em 07/04/2013</a:t>
            </a:r>
            <a:r>
              <a:rPr lang="pt-BR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604283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AA013-D4D0-49A8-B243-231514E48300}" type="slidenum">
              <a:rPr lang="pt-BR"/>
              <a:pPr/>
              <a:t>4</a:t>
            </a:fld>
            <a:endParaRPr lang="pt-B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33186" name="Rectangle 2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95300" y="1511300"/>
                <a:ext cx="8153400" cy="3806825"/>
              </a:xfrm>
              <a:noFill/>
              <a:ln/>
            </p:spPr>
            <p:txBody>
              <a:bodyPr/>
              <a:lstStyle/>
              <a:p>
                <a:pPr>
                  <a:spcBef>
                    <a:spcPct val="0"/>
                  </a:spcBef>
                  <a:spcAft>
                    <a:spcPts val="1200"/>
                  </a:spcAft>
                  <a:buClr>
                    <a:srgbClr val="3333CC"/>
                  </a:buClr>
                </a:pPr>
                <a:r>
                  <a:rPr lang="pt-BR" dirty="0" smtClean="0"/>
                  <a:t>Impondo que o polinômio passe pelos dois pares ordenados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BR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𝑷</m:t>
                        </m:r>
                      </m:e>
                      <m:sub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(</m:t>
                    </m:r>
                    <m:sSub>
                      <m:sSubPr>
                        <m:ctrlP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𝟎</m:t>
                        </m:r>
                      </m:sub>
                    </m:sSub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)=</m:t>
                    </m:r>
                    <m:sSub>
                      <m:sSubPr>
                        <m:ctrlP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𝒚</m:t>
                        </m:r>
                      </m:e>
                      <m:sub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𝟎</m:t>
                        </m:r>
                      </m:sub>
                    </m:sSub>
                  </m:oMath>
                </a14:m>
                <a:r>
                  <a:rPr lang="pt-BR" dirty="0" smtClean="0">
                    <a:solidFill>
                      <a:srgbClr val="0033CC"/>
                    </a:solidFill>
                  </a:rPr>
                  <a:t> </a:t>
                </a:r>
                <a:r>
                  <a:rPr lang="pt-BR" dirty="0" smtClean="0"/>
                  <a:t>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BR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𝑷</m:t>
                        </m:r>
                      </m:e>
                      <m:sub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  <m:d>
                      <m:dPr>
                        <m:ctrlP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pt-BR" b="1" i="1" smtClean="0">
                                <a:solidFill>
                                  <a:srgbClr val="0033CC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pt-BR" b="1" i="1" smtClean="0">
                                <a:solidFill>
                                  <a:srgbClr val="0033CC"/>
                                </a:solidFill>
                                <a:latin typeface="Cambria Math"/>
                              </a:rPr>
                              <m:t>𝒙</m:t>
                            </m:r>
                          </m:e>
                          <m:sub>
                            <m:r>
                              <a:rPr lang="pt-BR" b="1" i="1" smtClean="0">
                                <a:solidFill>
                                  <a:srgbClr val="0033CC"/>
                                </a:solidFill>
                                <a:latin typeface="Cambria Math"/>
                              </a:rPr>
                              <m:t>𝟏</m:t>
                            </m:r>
                          </m:sub>
                        </m:sSub>
                      </m:e>
                    </m:d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𝒚</m:t>
                        </m:r>
                      </m:e>
                      <m:sub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pt-BR" dirty="0" smtClean="0"/>
                  <a:t>), tem-se o seguinte sistema de equações lineares</a:t>
                </a:r>
              </a:p>
              <a:p>
                <a:pPr marL="0" indent="0">
                  <a:spcBef>
                    <a:spcPct val="0"/>
                  </a:spcBef>
                  <a:buClr>
                    <a:srgbClr val="3333CC"/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pt-BR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pt-BR" i="1" smtClean="0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pt-BR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lang="pt-BR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𝟎</m:t>
                                  </m:r>
                                </m:sub>
                              </m:sSub>
                              <m:r>
                                <a:rPr lang="pt-BR" b="1" i="1" smtClean="0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pt-BR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lang="pt-BR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𝟏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pt-BR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pt-BR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𝟎</m:t>
                                  </m:r>
                                </m:sub>
                              </m:sSub>
                              <m:r>
                                <a:rPr lang="pt-BR" b="1" i="1" smtClean="0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pt-BR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𝒚</m:t>
                                  </m:r>
                                </m:e>
                                <m:sub>
                                  <m:r>
                                    <a:rPr lang="pt-BR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𝟎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pt-BR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lang="pt-BR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𝟎</m:t>
                                  </m:r>
                                </m:sub>
                              </m:sSub>
                              <m:r>
                                <a:rPr lang="pt-BR" b="1" i="1" smtClean="0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pt-BR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lang="pt-BR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𝟏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pt-BR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pt-BR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𝟏</m:t>
                                  </m:r>
                                </m:sub>
                              </m:sSub>
                              <m:r>
                                <a:rPr lang="pt-BR" b="1" i="1" smtClean="0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pt-BR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𝒚</m:t>
                                  </m:r>
                                </m:e>
                                <m:sub>
                                  <m:r>
                                    <a:rPr lang="pt-BR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</m:oMath>
                  </m:oMathPara>
                </a14:m>
                <a:endParaRPr lang="pt-BR" dirty="0" smtClean="0"/>
              </a:p>
              <a:p>
                <a:pPr>
                  <a:spcBef>
                    <a:spcPct val="0"/>
                  </a:spcBef>
                  <a:buClr>
                    <a:srgbClr val="3333CC"/>
                  </a:buClr>
                </a:pPr>
                <a:endParaRPr lang="pt-BR" dirty="0"/>
              </a:p>
              <a:p>
                <a:pPr>
                  <a:spcBef>
                    <a:spcPct val="0"/>
                  </a:spcBef>
                  <a:buClr>
                    <a:srgbClr val="3333CC"/>
                  </a:buClr>
                  <a:buSzTx/>
                </a:pPr>
                <a:endParaRPr lang="pt-BR" b="0" dirty="0"/>
              </a:p>
            </p:txBody>
          </p:sp>
        </mc:Choice>
        <mc:Fallback xmlns="">
          <p:sp>
            <p:nvSpPr>
              <p:cNvPr id="733186" name="Rectang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95300" y="1511300"/>
                <a:ext cx="8153400" cy="3806825"/>
              </a:xfrm>
              <a:blipFill rotWithShape="1">
                <a:blip r:embed="rId3"/>
                <a:stretch>
                  <a:fillRect l="-673" t="-1603" r="-1495"/>
                </a:stretch>
              </a:blipFill>
              <a:ln/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33187" name="Rectangle 3"/>
          <p:cNvSpPr>
            <a:spLocks noChangeArrowheads="1"/>
          </p:cNvSpPr>
          <p:nvPr/>
        </p:nvSpPr>
        <p:spPr bwMode="auto">
          <a:xfrm>
            <a:off x="1184275" y="533400"/>
            <a:ext cx="7793038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algn="just"/>
            <a:r>
              <a:rPr lang="pt-BR" sz="3700" dirty="0" smtClean="0">
                <a:solidFill>
                  <a:srgbClr val="3333CC"/>
                </a:solidFill>
              </a:rPr>
              <a:t>Interpolação Linear II</a:t>
            </a:r>
            <a:endParaRPr lang="pt-BR" sz="3700" dirty="0">
              <a:solidFill>
                <a:srgbClr val="33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6072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0A96E-66A6-4738-BD9E-AF07D498B689}" type="slidenum">
              <a:rPr lang="pt-BR"/>
              <a:pPr/>
              <a:t>5</a:t>
            </a:fld>
            <a:endParaRPr lang="pt-B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33186" name="Rectangle 2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95300" y="1511300"/>
                <a:ext cx="8153400" cy="3806825"/>
              </a:xfrm>
              <a:noFill/>
              <a:ln/>
            </p:spPr>
            <p:txBody>
              <a:bodyPr/>
              <a:lstStyle/>
              <a:p>
                <a:pPr>
                  <a:spcBef>
                    <a:spcPct val="0"/>
                  </a:spcBef>
                  <a:spcAft>
                    <a:spcPts val="1200"/>
                  </a:spcAft>
                  <a:buClr>
                    <a:srgbClr val="3333CC"/>
                  </a:buClr>
                </a:pPr>
                <a:r>
                  <a:rPr lang="pt-BR" sz="2600" dirty="0" smtClean="0"/>
                  <a:t>Resolve-se o sistema:</a:t>
                </a:r>
              </a:p>
              <a:p>
                <a:pPr marL="0" indent="0">
                  <a:spcBef>
                    <a:spcPct val="0"/>
                  </a:spcBef>
                  <a:spcAft>
                    <a:spcPts val="1200"/>
                  </a:spcAft>
                  <a:buClr>
                    <a:srgbClr val="3333CC"/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pt-BR" sz="2600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pt-BR" sz="2600" i="1" smtClean="0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pt-BR" sz="2600" i="1">
                                    <a:solidFill>
                                      <a:srgbClr val="0033CC"/>
                                    </a:solidFill>
                                    <a:latin typeface="Cambria Math"/>
                                  </a:rPr>
                                  <m:t>𝟏</m:t>
                                </m:r>
                              </m:e>
                              <m:e>
                                <m:sSub>
                                  <m:sSubPr>
                                    <m:ctrlPr>
                                      <a:rPr lang="pt-BR" sz="2600" i="1" smtClean="0">
                                        <a:solidFill>
                                          <a:srgbClr val="0033CC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sz="2600" i="1">
                                        <a:solidFill>
                                          <a:srgbClr val="0033CC"/>
                                        </a:solidFill>
                                        <a:latin typeface="Cambria Math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pt-BR" sz="2600" i="1">
                                        <a:solidFill>
                                          <a:srgbClr val="0033CC"/>
                                        </a:solidFill>
                                        <a:latin typeface="Cambria Math"/>
                                      </a:rPr>
                                      <m:t>𝟎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r>
                                  <a:rPr lang="pt-BR" sz="2600" i="1">
                                    <a:solidFill>
                                      <a:srgbClr val="0033CC"/>
                                    </a:solidFill>
                                    <a:latin typeface="Cambria Math"/>
                                  </a:rPr>
                                  <m:t>𝟏</m:t>
                                </m:r>
                              </m:e>
                              <m:e>
                                <m:sSub>
                                  <m:sSubPr>
                                    <m:ctrlPr>
                                      <a:rPr lang="pt-BR" sz="2600" i="1" smtClean="0">
                                        <a:solidFill>
                                          <a:srgbClr val="0033CC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sz="2600" i="1">
                                        <a:solidFill>
                                          <a:srgbClr val="0033CC"/>
                                        </a:solidFill>
                                        <a:latin typeface="Cambria Math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pt-BR" sz="2600" i="1">
                                        <a:solidFill>
                                          <a:srgbClr val="0033CC"/>
                                        </a:solidFill>
                                        <a:latin typeface="Cambria Math"/>
                                      </a:rPr>
                                      <m:t>𝟏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pt-BR" sz="2600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pt-BR" sz="2600" i="1" smtClean="0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pt-BR" sz="2600" i="1" smtClean="0">
                                        <a:solidFill>
                                          <a:srgbClr val="0033CC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sz="2600" i="1">
                                        <a:solidFill>
                                          <a:srgbClr val="0033CC"/>
                                        </a:solidFill>
                                        <a:latin typeface="Cambria Math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lang="pt-BR" sz="2600" i="1">
                                        <a:solidFill>
                                          <a:srgbClr val="0033CC"/>
                                        </a:solidFill>
                                        <a:latin typeface="Cambria Math"/>
                                      </a:rPr>
                                      <m:t>𝟎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pt-BR" sz="2600" i="1" smtClean="0">
                                        <a:solidFill>
                                          <a:srgbClr val="0033CC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sz="2600" i="1">
                                        <a:solidFill>
                                          <a:srgbClr val="0033CC"/>
                                        </a:solidFill>
                                        <a:latin typeface="Cambria Math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lang="pt-BR" sz="2600" i="1">
                                        <a:solidFill>
                                          <a:srgbClr val="0033CC"/>
                                        </a:solidFill>
                                        <a:latin typeface="Cambria Math"/>
                                      </a:rPr>
                                      <m:t>𝟏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  <m:r>
                        <a:rPr lang="pt-BR" sz="2600" i="1">
                          <a:solidFill>
                            <a:srgbClr val="0033CC"/>
                          </a:solidFill>
                          <a:latin typeface="Cambria Math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pt-BR" sz="26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pt-BR" sz="26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pt-BR" sz="2600" i="1">
                                        <a:solidFill>
                                          <a:srgbClr val="0033CC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sz="2600" i="1">
                                        <a:solidFill>
                                          <a:srgbClr val="0033CC"/>
                                        </a:solidFill>
                                        <a:latin typeface="Cambria Math"/>
                                      </a:rPr>
                                      <m:t>𝒚</m:t>
                                    </m:r>
                                  </m:e>
                                  <m:sub>
                                    <m:r>
                                      <a:rPr lang="pt-BR" sz="2600" i="1">
                                        <a:solidFill>
                                          <a:srgbClr val="0033CC"/>
                                        </a:solidFill>
                                        <a:latin typeface="Cambria Math"/>
                                      </a:rPr>
                                      <m:t>𝟎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pt-BR" sz="2600" i="1">
                                        <a:solidFill>
                                          <a:srgbClr val="0033CC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BR" sz="2600" i="1">
                                        <a:solidFill>
                                          <a:srgbClr val="0033CC"/>
                                        </a:solidFill>
                                        <a:latin typeface="Cambria Math"/>
                                      </a:rPr>
                                      <m:t>𝒚</m:t>
                                    </m:r>
                                  </m:e>
                                  <m:sub>
                                    <m:r>
                                      <a:rPr lang="pt-BR" sz="2600" i="1">
                                        <a:solidFill>
                                          <a:srgbClr val="0033CC"/>
                                        </a:solidFill>
                                        <a:latin typeface="Cambria Math"/>
                                      </a:rPr>
                                      <m:t>𝟏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pt-BR" sz="2600" dirty="0" smtClean="0"/>
              </a:p>
              <a:p>
                <a:pPr>
                  <a:spcBef>
                    <a:spcPct val="0"/>
                  </a:spcBef>
                  <a:spcAft>
                    <a:spcPts val="1200"/>
                  </a:spcAft>
                  <a:buClr>
                    <a:srgbClr val="3333CC"/>
                  </a:buClr>
                </a:pPr>
                <a:r>
                  <a:rPr lang="pt-BR" sz="2600" dirty="0" smtClean="0"/>
                  <a:t>Calculado então os coeficientes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BR" sz="2600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pt-BR" sz="2600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𝒂</m:t>
                        </m:r>
                      </m:e>
                      <m:sub>
                        <m:r>
                          <a:rPr lang="pt-BR" sz="2600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𝟎</m:t>
                        </m:r>
                      </m:sub>
                    </m:sSub>
                  </m:oMath>
                </a14:m>
                <a:r>
                  <a:rPr lang="pt-BR" sz="2600" dirty="0" smtClean="0"/>
                  <a:t> 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BR" sz="2600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pt-BR" sz="2600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𝒂</m:t>
                        </m:r>
                      </m:e>
                      <m:sub>
                        <m:r>
                          <a:rPr lang="pt-BR" sz="2600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pt-BR" sz="2600" dirty="0" smtClean="0"/>
                  <a:t> do polinômio interpolador substitui-se seus valores em:</a:t>
                </a:r>
              </a:p>
              <a:p>
                <a:pPr marL="0" indent="0">
                  <a:spcBef>
                    <a:spcPct val="0"/>
                  </a:spcBef>
                  <a:buClr>
                    <a:srgbClr val="3333CC"/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2600" i="1">
                              <a:solidFill>
                                <a:srgbClr val="0033CC"/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pt-BR" sz="2600" i="1">
                              <a:solidFill>
                                <a:srgbClr val="0033CC"/>
                              </a:solidFill>
                              <a:latin typeface="Cambria Math"/>
                              <a:ea typeface="Cambria Math"/>
                            </a:rPr>
                            <m:t>𝑷</m:t>
                          </m:r>
                        </m:e>
                        <m:sub>
                          <m:r>
                            <a:rPr lang="pt-BR" sz="2600" i="1">
                              <a:solidFill>
                                <a:srgbClr val="0033CC"/>
                              </a:solidFill>
                              <a:latin typeface="Cambria Math"/>
                              <a:ea typeface="Cambria Math"/>
                            </a:rPr>
                            <m:t>𝟏</m:t>
                          </m:r>
                        </m:sub>
                      </m:sSub>
                      <m:d>
                        <m:dPr>
                          <m:ctrlPr>
                            <a:rPr lang="pt-BR" sz="2600" i="1">
                              <a:solidFill>
                                <a:srgbClr val="0033CC"/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pt-BR" sz="2600" b="1" i="1" smtClean="0">
                              <a:solidFill>
                                <a:srgbClr val="0033CC"/>
                              </a:solidFill>
                              <a:latin typeface="Cambria Math"/>
                              <a:ea typeface="Cambria Math"/>
                            </a:rPr>
                            <m:t>𝒙</m:t>
                          </m:r>
                        </m:e>
                      </m:d>
                      <m:r>
                        <a:rPr lang="pt-BR" sz="2600" i="1">
                          <a:solidFill>
                            <a:srgbClr val="0033CC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sSub>
                        <m:sSubPr>
                          <m:ctrlPr>
                            <a:rPr lang="pt-BR" sz="2600" i="1">
                              <a:solidFill>
                                <a:srgbClr val="0033CC"/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pt-BR" sz="2600" i="1">
                              <a:solidFill>
                                <a:srgbClr val="0033CC"/>
                              </a:solidFill>
                              <a:latin typeface="Cambria Math"/>
                              <a:ea typeface="Cambria Math"/>
                            </a:rPr>
                            <m:t>𝒂</m:t>
                          </m:r>
                        </m:e>
                        <m:sub>
                          <m:r>
                            <a:rPr lang="pt-BR" sz="2600" i="1">
                              <a:solidFill>
                                <a:srgbClr val="0033CC"/>
                              </a:solidFill>
                              <a:latin typeface="Cambria Math"/>
                              <a:ea typeface="Cambria Math"/>
                            </a:rPr>
                            <m:t>𝟎</m:t>
                          </m:r>
                        </m:sub>
                      </m:sSub>
                      <m:r>
                        <a:rPr lang="pt-BR" sz="2600" i="1">
                          <a:solidFill>
                            <a:srgbClr val="0033CC"/>
                          </a:solidFill>
                          <a:latin typeface="Cambria Math"/>
                          <a:ea typeface="Cambria Math"/>
                        </a:rPr>
                        <m:t>+</m:t>
                      </m:r>
                      <m:sSub>
                        <m:sSubPr>
                          <m:ctrlPr>
                            <a:rPr lang="pt-BR" sz="2600" i="1">
                              <a:solidFill>
                                <a:srgbClr val="0033CC"/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pt-BR" sz="2600" i="1">
                              <a:solidFill>
                                <a:srgbClr val="0033CC"/>
                              </a:solidFill>
                              <a:latin typeface="Cambria Math"/>
                              <a:ea typeface="Cambria Math"/>
                            </a:rPr>
                            <m:t>𝒂</m:t>
                          </m:r>
                        </m:e>
                        <m:sub>
                          <m:r>
                            <a:rPr lang="pt-BR" sz="2600" i="1">
                              <a:solidFill>
                                <a:srgbClr val="0033CC"/>
                              </a:solidFill>
                              <a:latin typeface="Cambria Math"/>
                              <a:ea typeface="Cambria Math"/>
                            </a:rPr>
                            <m:t>𝟏</m:t>
                          </m:r>
                        </m:sub>
                      </m:sSub>
                      <m:r>
                        <a:rPr lang="pt-BR" sz="2600" b="1" i="1" smtClean="0">
                          <a:solidFill>
                            <a:srgbClr val="0033CC"/>
                          </a:solidFill>
                          <a:latin typeface="Cambria Math"/>
                          <a:ea typeface="Cambria Math"/>
                        </a:rPr>
                        <m:t>𝒙</m:t>
                      </m:r>
                    </m:oMath>
                  </m:oMathPara>
                </a14:m>
                <a:endParaRPr lang="pt-BR" sz="2600" dirty="0" smtClean="0">
                  <a:solidFill>
                    <a:srgbClr val="0033CC"/>
                  </a:solidFill>
                </a:endParaRPr>
              </a:p>
              <a:p>
                <a:pPr marL="0" indent="0">
                  <a:spcBef>
                    <a:spcPct val="0"/>
                  </a:spcBef>
                  <a:buClr>
                    <a:srgbClr val="3333CC"/>
                  </a:buClr>
                  <a:buNone/>
                </a:pPr>
                <a:endParaRPr lang="pt-BR" sz="2400" dirty="0" smtClean="0"/>
              </a:p>
              <a:p>
                <a:pPr marL="0" indent="0">
                  <a:spcBef>
                    <a:spcPct val="0"/>
                  </a:spcBef>
                  <a:buClr>
                    <a:srgbClr val="3333CC"/>
                  </a:buClr>
                  <a:buNone/>
                </a:pPr>
                <a:endParaRPr lang="pt-BR" dirty="0" smtClean="0"/>
              </a:p>
            </p:txBody>
          </p:sp>
        </mc:Choice>
        <mc:Fallback xmlns="">
          <p:sp>
            <p:nvSpPr>
              <p:cNvPr id="733186" name="Rectang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95300" y="1511300"/>
                <a:ext cx="8153400" cy="3806825"/>
              </a:xfrm>
              <a:blipFill rotWithShape="1">
                <a:blip r:embed="rId3"/>
                <a:stretch>
                  <a:fillRect l="-598" t="-1442" r="-1345"/>
                </a:stretch>
              </a:blipFill>
              <a:ln/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33187" name="Rectangle 3"/>
          <p:cNvSpPr>
            <a:spLocks noChangeArrowheads="1"/>
          </p:cNvSpPr>
          <p:nvPr/>
        </p:nvSpPr>
        <p:spPr bwMode="auto">
          <a:xfrm>
            <a:off x="1184275" y="533400"/>
            <a:ext cx="7793038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algn="just"/>
            <a:r>
              <a:rPr lang="pt-BR" sz="3700" dirty="0" smtClean="0">
                <a:solidFill>
                  <a:srgbClr val="3333CC"/>
                </a:solidFill>
              </a:rPr>
              <a:t>Interpolação Linear III</a:t>
            </a:r>
            <a:endParaRPr lang="pt-BR" sz="3700" dirty="0">
              <a:solidFill>
                <a:srgbClr val="33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8503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A71F1-9F7A-4C93-A05B-1D98558843C6}" type="slidenum">
              <a:rPr lang="pt-BR"/>
              <a:pPr/>
              <a:t>6</a:t>
            </a:fld>
            <a:endParaRPr lang="pt-BR"/>
          </a:p>
        </p:txBody>
      </p:sp>
      <p:sp>
        <p:nvSpPr>
          <p:cNvPr id="1120258" name="Rectangle 2"/>
          <p:cNvSpPr>
            <a:spLocks noChangeArrowheads="1"/>
          </p:cNvSpPr>
          <p:nvPr/>
        </p:nvSpPr>
        <p:spPr bwMode="auto">
          <a:xfrm>
            <a:off x="0" y="30241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pt-BR"/>
          </a:p>
        </p:txBody>
      </p:sp>
      <p:sp>
        <p:nvSpPr>
          <p:cNvPr id="1120259" name="Rectangle 3"/>
          <p:cNvSpPr>
            <a:spLocks noChangeArrowheads="1"/>
          </p:cNvSpPr>
          <p:nvPr/>
        </p:nvSpPr>
        <p:spPr bwMode="auto">
          <a:xfrm>
            <a:off x="0" y="30241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pt-BR"/>
          </a:p>
        </p:txBody>
      </p:sp>
      <p:sp>
        <p:nvSpPr>
          <p:cNvPr id="1120261" name="Rectangle 5"/>
          <p:cNvSpPr>
            <a:spLocks noChangeArrowheads="1"/>
          </p:cNvSpPr>
          <p:nvPr/>
        </p:nvSpPr>
        <p:spPr bwMode="auto">
          <a:xfrm>
            <a:off x="1184275" y="533400"/>
            <a:ext cx="7793038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algn="just"/>
            <a:r>
              <a:rPr lang="pt-BR" sz="3700" dirty="0" smtClean="0">
                <a:solidFill>
                  <a:srgbClr val="3333CC"/>
                </a:solidFill>
              </a:rPr>
              <a:t>Interpolação Linear IV</a:t>
            </a:r>
            <a:endParaRPr lang="pt-BR" sz="3700" dirty="0">
              <a:solidFill>
                <a:srgbClr val="3333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0262" name="Rectangle 6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94506" y="1506538"/>
                <a:ext cx="8154988" cy="4649787"/>
              </a:xfrm>
            </p:spPr>
            <p:txBody>
              <a:bodyPr/>
              <a:lstStyle/>
              <a:p>
                <a:pPr>
                  <a:spcAft>
                    <a:spcPts val="1200"/>
                  </a:spcAft>
                </a:pPr>
                <a:r>
                  <a:rPr lang="pt-BR" dirty="0" smtClean="0">
                    <a:solidFill>
                      <a:schemeClr val="bg1">
                        <a:lumMod val="50000"/>
                      </a:schemeClr>
                    </a:solidFill>
                  </a:rPr>
                  <a:t>Exemplo 01</a:t>
                </a:r>
                <a:r>
                  <a:rPr lang="pt-BR" dirty="0" smtClean="0"/>
                  <a:t>: </a:t>
                </a:r>
                <a:r>
                  <a:rPr lang="pt-BR" dirty="0" smtClean="0">
                    <a:solidFill>
                      <a:schemeClr val="tx1"/>
                    </a:solidFill>
                  </a:rPr>
                  <a:t>Seja uma função </a:t>
                </a:r>
                <a14:m>
                  <m:oMath xmlns:m="http://schemas.openxmlformats.org/officeDocument/2006/math"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𝒇</m:t>
                    </m:r>
                    <m:d>
                      <m:dPr>
                        <m:ctrlP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=</m:t>
                    </m:r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𝒚</m:t>
                    </m:r>
                  </m:oMath>
                </a14:m>
                <a:r>
                  <a:rPr lang="pt-BR" dirty="0" smtClean="0">
                    <a:solidFill>
                      <a:srgbClr val="0033CC"/>
                    </a:solidFill>
                  </a:rPr>
                  <a:t>  </a:t>
                </a:r>
                <a:r>
                  <a:rPr lang="pt-BR" dirty="0" smtClean="0">
                    <a:solidFill>
                      <a:schemeClr val="tx1"/>
                    </a:solidFill>
                  </a:rPr>
                  <a:t>definida pelos pontos </a:t>
                </a:r>
                <a14:m>
                  <m:oMath xmlns:m="http://schemas.openxmlformats.org/officeDocument/2006/math"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(</m:t>
                    </m:r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𝟎</m:t>
                    </m:r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,</m:t>
                    </m:r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𝟎𝟎</m:t>
                    </m:r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;</m:t>
                    </m:r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𝟏</m:t>
                    </m:r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,</m:t>
                    </m:r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𝟑𝟓</m:t>
                    </m:r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pt-BR" dirty="0" smtClean="0">
                    <a:solidFill>
                      <a:schemeClr val="tx1"/>
                    </a:solidFill>
                  </a:rPr>
                  <a:t>e </a:t>
                </a:r>
                <a14:m>
                  <m:oMath xmlns:m="http://schemas.openxmlformats.org/officeDocument/2006/math"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(</m:t>
                    </m:r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𝟏</m:t>
                    </m:r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,</m:t>
                    </m:r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𝟎𝟎</m:t>
                    </m:r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;</m:t>
                    </m:r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𝟐</m:t>
                    </m:r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,</m:t>
                    </m:r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𝟗𝟒</m:t>
                    </m:r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pt-BR" dirty="0" smtClean="0"/>
                  <a:t>.</a:t>
                </a:r>
                <a:r>
                  <a:rPr lang="pt-BR" dirty="0" smtClean="0">
                    <a:solidFill>
                      <a:srgbClr val="0033CC"/>
                    </a:solidFill>
                  </a:rPr>
                  <a:t> </a:t>
                </a:r>
                <a:r>
                  <a:rPr lang="pt-BR" dirty="0" smtClean="0">
                    <a:solidFill>
                      <a:schemeClr val="tx1"/>
                    </a:solidFill>
                  </a:rPr>
                  <a:t>Determinar o valor de </a:t>
                </a:r>
                <a14:m>
                  <m:oMath xmlns:m="http://schemas.openxmlformats.org/officeDocument/2006/math"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𝒇</m:t>
                    </m:r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(</m:t>
                    </m:r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𝟎</m:t>
                    </m:r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,</m:t>
                    </m:r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𝟕𝟑</m:t>
                    </m:r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pt-BR" dirty="0" smtClean="0"/>
                  <a:t>.</a:t>
                </a:r>
                <a:endParaRPr lang="pt-BR" dirty="0"/>
              </a:p>
              <a:p>
                <a:pPr lvl="1">
                  <a:spcAft>
                    <a:spcPts val="1000"/>
                  </a:spcAft>
                </a:pPr>
                <a:r>
                  <a:rPr lang="pt-BR" sz="2600" dirty="0" smtClean="0"/>
                  <a:t>Solução:</a:t>
                </a:r>
              </a:p>
              <a:p>
                <a:pPr marL="627062" lvl="1" indent="0" algn="ctr">
                  <a:spcAft>
                    <a:spcPts val="800"/>
                  </a:spcAft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pt-BR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𝑷</m:t>
                        </m:r>
                      </m:e>
                      <m:sub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  <m:d>
                      <m:dPr>
                        <m:ctrlP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𝟎</m:t>
                        </m:r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𝟎𝟎</m:t>
                        </m:r>
                      </m:e>
                    </m:d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=</m:t>
                    </m:r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𝟏</m:t>
                    </m:r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,</m:t>
                    </m:r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𝟑𝟓</m:t>
                    </m:r>
                  </m:oMath>
                </a14:m>
                <a:r>
                  <a:rPr lang="pt-BR" dirty="0" smtClean="0">
                    <a:solidFill>
                      <a:srgbClr val="0033CC"/>
                    </a:solidFill>
                  </a:rPr>
                  <a:t> 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BR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𝑷</m:t>
                        </m:r>
                      </m:e>
                      <m:sub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  <m:d>
                      <m:dPr>
                        <m:ctrlP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𝟏</m:t>
                        </m:r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𝟎𝟎</m:t>
                        </m:r>
                      </m:e>
                    </m:d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=</m:t>
                    </m:r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𝟐</m:t>
                    </m:r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,</m:t>
                    </m:r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𝟗𝟒</m:t>
                    </m:r>
                  </m:oMath>
                </a14:m>
                <a:endParaRPr lang="pt-BR" dirty="0" smtClean="0">
                  <a:solidFill>
                    <a:srgbClr val="0033CC"/>
                  </a:solidFill>
                </a:endParaRPr>
              </a:p>
              <a:p>
                <a:pPr marL="627062" lvl="1" indent="0">
                  <a:spcAft>
                    <a:spcPts val="8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pt-BR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pt-BR" i="1" smtClean="0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</m:ctrlPr>
                            </m:eqArrPr>
                            <m:e>
                              <m:r>
                                <a:rPr lang="pt-BR" b="1" i="1" smtClean="0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𝟎</m:t>
                              </m:r>
                              <m:r>
                                <a:rPr lang="pt-BR" b="1" i="1" smtClean="0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,</m:t>
                              </m:r>
                              <m:r>
                                <a:rPr lang="pt-BR" b="1" i="1" smtClean="0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𝟎𝟎</m:t>
                              </m:r>
                              <m:sSub>
                                <m:sSubPr>
                                  <m:ctrlPr>
                                    <a:rPr lang="pt-BR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lang="pt-BR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𝟏</m:t>
                                  </m:r>
                                </m:sub>
                              </m:sSub>
                              <m:r>
                                <a:rPr lang="pt-BR" b="1" i="1" smtClean="0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pt-BR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lang="pt-BR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𝟎</m:t>
                                  </m:r>
                                </m:sub>
                              </m:sSub>
                              <m:r>
                                <a:rPr lang="pt-BR" b="1" i="1" smtClean="0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=</m:t>
                              </m:r>
                              <m:r>
                                <a:rPr lang="pt-BR" b="1" i="1" smtClean="0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𝟏</m:t>
                              </m:r>
                              <m:r>
                                <a:rPr lang="pt-BR" b="1" i="1" smtClean="0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,</m:t>
                              </m:r>
                              <m:r>
                                <a:rPr lang="pt-BR" b="1" i="1" smtClean="0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𝟑𝟓</m:t>
                              </m:r>
                            </m:e>
                            <m:e>
                              <m:r>
                                <a:rPr lang="pt-BR" b="1" i="1" smtClean="0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𝟏</m:t>
                              </m:r>
                              <m:r>
                                <a:rPr lang="pt-BR" b="1" i="1" smtClean="0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,</m:t>
                              </m:r>
                              <m:r>
                                <a:rPr lang="pt-BR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𝟎𝟎</m:t>
                              </m:r>
                              <m:sSub>
                                <m:sSubPr>
                                  <m:ctrlPr>
                                    <a:rPr lang="pt-BR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lang="pt-BR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𝟏</m:t>
                                  </m:r>
                                </m:sub>
                              </m:sSub>
                              <m:r>
                                <a:rPr lang="pt-BR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pt-BR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lang="pt-BR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𝟎</m:t>
                                  </m:r>
                                </m:sub>
                              </m:sSub>
                              <m:r>
                                <a:rPr lang="pt-BR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=</m:t>
                              </m:r>
                              <m:r>
                                <a:rPr lang="pt-BR" b="1" i="1" smtClean="0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𝟐</m:t>
                              </m:r>
                              <m:r>
                                <a:rPr lang="pt-BR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,</m:t>
                              </m:r>
                              <m:r>
                                <a:rPr lang="pt-BR" b="1" i="1" smtClean="0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𝟗𝟒</m:t>
                              </m:r>
                            </m:e>
                          </m:eqArr>
                          <m:r>
                            <a:rPr lang="pt-BR" b="1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  <m:t>           </m:t>
                          </m:r>
                          <m:f>
                            <m:fPr>
                              <m:type m:val="noBar"/>
                              <m:ctrlPr>
                                <a:rPr lang="pt-BR" b="1" i="1" smtClean="0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pt-BR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lang="pt-BR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𝟎</m:t>
                                  </m:r>
                                </m:sub>
                              </m:sSub>
                              <m:r>
                                <a:rPr lang="pt-BR" b="1" i="1" smtClean="0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=</m:t>
                              </m:r>
                              <m:r>
                                <a:rPr lang="pt-BR" b="1" i="1" smtClean="0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𝟏</m:t>
                              </m:r>
                              <m:r>
                                <a:rPr lang="pt-BR" b="1" i="1" smtClean="0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,</m:t>
                              </m:r>
                              <m:r>
                                <a:rPr lang="pt-BR" b="1" i="1" smtClean="0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𝟑𝟓</m:t>
                              </m:r>
                            </m:num>
                            <m:den>
                              <m:sSub>
                                <m:sSubPr>
                                  <m:ctrlPr>
                                    <a:rPr lang="pt-BR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lang="pt-BR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𝟏</m:t>
                                  </m:r>
                                </m:sub>
                              </m:sSub>
                              <m:r>
                                <a:rPr lang="pt-BR" b="1" i="1" smtClean="0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=</m:t>
                              </m:r>
                              <m:r>
                                <a:rPr lang="pt-BR" b="1" i="1" smtClean="0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𝟏</m:t>
                              </m:r>
                              <m:r>
                                <a:rPr lang="pt-BR" b="1" i="1" smtClean="0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,</m:t>
                              </m:r>
                              <m:r>
                                <a:rPr lang="pt-BR" b="1" i="1" smtClean="0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𝟓𝟗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pt-BR" dirty="0" smtClean="0">
                  <a:solidFill>
                    <a:srgbClr val="0033CC"/>
                  </a:solidFill>
                </a:endParaRPr>
              </a:p>
              <a:p>
                <a:pPr marL="627062" lvl="1" indent="0" algn="ctr">
                  <a:spcAft>
                    <a:spcPts val="800"/>
                  </a:spcAft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𝑷</m:t>
                        </m:r>
                      </m:e>
                      <m:sub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  <m:d>
                      <m:dPr>
                        <m:ctrlP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pt-BR" i="1">
                        <a:solidFill>
                          <a:srgbClr val="0033CC"/>
                        </a:solidFill>
                        <a:latin typeface="Cambria Math"/>
                      </a:rPr>
                      <m:t>=</m:t>
                    </m:r>
                    <m:r>
                      <a:rPr lang="pt-BR" i="1">
                        <a:solidFill>
                          <a:srgbClr val="0033CC"/>
                        </a:solidFill>
                        <a:latin typeface="Cambria Math"/>
                      </a:rPr>
                      <m:t>𝟏</m:t>
                    </m:r>
                    <m:r>
                      <a:rPr lang="pt-BR" i="1">
                        <a:solidFill>
                          <a:srgbClr val="0033CC"/>
                        </a:solidFill>
                        <a:latin typeface="Cambria Math"/>
                      </a:rPr>
                      <m:t>,</m:t>
                    </m:r>
                    <m:r>
                      <a:rPr lang="pt-BR" i="1">
                        <a:solidFill>
                          <a:srgbClr val="0033CC"/>
                        </a:solidFill>
                        <a:latin typeface="Cambria Math"/>
                      </a:rPr>
                      <m:t>𝟓𝟗</m:t>
                    </m:r>
                    <m:r>
                      <a:rPr lang="pt-BR" i="1">
                        <a:solidFill>
                          <a:srgbClr val="0033CC"/>
                        </a:solidFill>
                        <a:latin typeface="Cambria Math"/>
                      </a:rPr>
                      <m:t>𝒙</m:t>
                    </m:r>
                    <m:r>
                      <a:rPr lang="pt-BR" i="1">
                        <a:solidFill>
                          <a:srgbClr val="0033CC"/>
                        </a:solidFill>
                        <a:latin typeface="Cambria Math"/>
                      </a:rPr>
                      <m:t>+</m:t>
                    </m:r>
                    <m:r>
                      <a:rPr lang="pt-BR" i="1">
                        <a:solidFill>
                          <a:srgbClr val="0033CC"/>
                        </a:solidFill>
                        <a:latin typeface="Cambria Math"/>
                      </a:rPr>
                      <m:t>𝟏</m:t>
                    </m:r>
                    <m:r>
                      <a:rPr lang="pt-BR" i="1">
                        <a:solidFill>
                          <a:srgbClr val="0033CC"/>
                        </a:solidFill>
                        <a:latin typeface="Cambria Math"/>
                      </a:rPr>
                      <m:t>,</m:t>
                    </m:r>
                    <m:r>
                      <a:rPr lang="pt-BR" i="1">
                        <a:solidFill>
                          <a:srgbClr val="0033CC"/>
                        </a:solidFill>
                        <a:latin typeface="Cambria Math"/>
                      </a:rPr>
                      <m:t>𝟑𝟓</m:t>
                    </m:r>
                  </m:oMath>
                </a14:m>
                <a:r>
                  <a:rPr lang="pt-BR" dirty="0">
                    <a:solidFill>
                      <a:srgbClr val="0033CC"/>
                    </a:solidFill>
                  </a:rPr>
                  <a:t> 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𝑷</m:t>
                        </m:r>
                      </m:e>
                      <m:sub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  <m:d>
                      <m:dPr>
                        <m:ctrlP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𝟎</m:t>
                        </m:r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𝟕𝟑</m:t>
                        </m:r>
                      </m:e>
                    </m:d>
                    <m:r>
                      <a:rPr lang="pt-BR" i="1">
                        <a:solidFill>
                          <a:srgbClr val="0033CC"/>
                        </a:solidFill>
                        <a:latin typeface="Cambria Math"/>
                      </a:rPr>
                      <m:t>=</m:t>
                    </m:r>
                    <m:r>
                      <a:rPr lang="pt-BR" i="1">
                        <a:solidFill>
                          <a:srgbClr val="0033CC"/>
                        </a:solidFill>
                        <a:latin typeface="Cambria Math"/>
                      </a:rPr>
                      <m:t>𝟐</m:t>
                    </m:r>
                    <m:r>
                      <a:rPr lang="pt-BR" i="1">
                        <a:solidFill>
                          <a:srgbClr val="0033CC"/>
                        </a:solidFill>
                        <a:latin typeface="Cambria Math"/>
                      </a:rPr>
                      <m:t>,</m:t>
                    </m:r>
                    <m:r>
                      <a:rPr lang="pt-BR" i="1">
                        <a:solidFill>
                          <a:srgbClr val="0033CC"/>
                        </a:solidFill>
                        <a:latin typeface="Cambria Math"/>
                      </a:rPr>
                      <m:t>𝟓𝟏</m:t>
                    </m:r>
                  </m:oMath>
                </a14:m>
                <a:endParaRPr lang="pt-BR" dirty="0">
                  <a:solidFill>
                    <a:srgbClr val="0033CC"/>
                  </a:solidFill>
                </a:endParaRPr>
              </a:p>
              <a:p>
                <a:pPr marL="627062" lvl="1" indent="0" algn="ctr">
                  <a:buNone/>
                </a:pPr>
                <a:endParaRPr lang="pt-BR" sz="2600" dirty="0">
                  <a:solidFill>
                    <a:srgbClr val="0033CC"/>
                  </a:solidFill>
                </a:endParaRPr>
              </a:p>
            </p:txBody>
          </p:sp>
        </mc:Choice>
        <mc:Fallback xmlns="">
          <p:sp>
            <p:nvSpPr>
              <p:cNvPr id="1120262" name="Rectangle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94506" y="1506538"/>
                <a:ext cx="8154988" cy="4649787"/>
              </a:xfrm>
              <a:blipFill rotWithShape="1">
                <a:blip r:embed="rId3"/>
                <a:stretch>
                  <a:fillRect l="-673" t="-1442" r="-1570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65494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17921-ACDA-430A-AB40-CAC1F853B887}" type="slidenum">
              <a:rPr lang="pt-BR"/>
              <a:pPr/>
              <a:t>7</a:t>
            </a:fld>
            <a:endParaRPr lang="pt-BR"/>
          </a:p>
        </p:txBody>
      </p:sp>
      <p:sp>
        <p:nvSpPr>
          <p:cNvPr id="73523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pt-BR" i="1">
                <a:solidFill>
                  <a:schemeClr val="folHlink"/>
                </a:solidFill>
              </a:rPr>
              <a:t/>
            </a:r>
            <a:br>
              <a:rPr lang="pt-BR" i="1">
                <a:solidFill>
                  <a:schemeClr val="folHlink"/>
                </a:solidFill>
              </a:rPr>
            </a:br>
            <a:endParaRPr lang="pt-BR" i="1">
              <a:solidFill>
                <a:schemeClr val="folHlink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35235" name="Rectangle 3"/>
              <p:cNvSpPr>
                <a:spLocks noGrp="1" noChangeArrowheads="1"/>
              </p:cNvSpPr>
              <p:nvPr>
                <p:ph type="body" sz="half" idx="1"/>
              </p:nvPr>
            </p:nvSpPr>
            <p:spPr>
              <a:xfrm>
                <a:off x="476248" y="852487"/>
                <a:ext cx="8058151" cy="4576763"/>
              </a:xfrm>
              <a:noFill/>
              <a:ln/>
            </p:spPr>
            <p:txBody>
              <a:bodyPr anchor="b"/>
              <a:lstStyle/>
              <a:p>
                <a:pPr>
                  <a:spcBef>
                    <a:spcPct val="0"/>
                  </a:spcBef>
                  <a:spcAft>
                    <a:spcPts val="1200"/>
                  </a:spcAft>
                  <a:buClr>
                    <a:srgbClr val="3333CC"/>
                  </a:buClr>
                </a:pPr>
                <a:r>
                  <a:rPr lang="pt-BR" dirty="0" smtClean="0">
                    <a:solidFill>
                      <a:schemeClr val="tx1"/>
                    </a:solidFill>
                  </a:rPr>
                  <a:t>Conhecendo-se três pontos distintos de uma função </a:t>
                </a:r>
                <a14:m>
                  <m:oMath xmlns:m="http://schemas.openxmlformats.org/officeDocument/2006/math"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𝒇</m:t>
                    </m:r>
                    <m:d>
                      <m:dPr>
                        <m:ctrlP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=</m:t>
                    </m:r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𝒚</m:t>
                    </m:r>
                  </m:oMath>
                </a14:m>
                <a:r>
                  <a:rPr lang="pt-BR" dirty="0" smtClean="0"/>
                  <a:t>,</a:t>
                </a:r>
                <a:r>
                  <a:rPr lang="pt-BR" dirty="0" smtClean="0">
                    <a:solidFill>
                      <a:srgbClr val="0033CC"/>
                    </a:solidFill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pt-BR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pt-BR" i="1" smtClean="0">
                                <a:solidFill>
                                  <a:srgbClr val="0033CC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pt-BR" b="1" i="1" smtClean="0">
                                <a:solidFill>
                                  <a:srgbClr val="0033CC"/>
                                </a:solidFill>
                                <a:latin typeface="Cambria Math"/>
                              </a:rPr>
                              <m:t>𝒙</m:t>
                            </m:r>
                          </m:e>
                          <m:sub>
                            <m:r>
                              <a:rPr lang="pt-BR" b="1" i="1" smtClean="0">
                                <a:solidFill>
                                  <a:srgbClr val="0033CC"/>
                                </a:solidFill>
                                <a:latin typeface="Cambria Math"/>
                              </a:rPr>
                              <m:t>𝟎</m:t>
                            </m:r>
                          </m:sub>
                        </m:sSub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;</m:t>
                        </m:r>
                        <m:sSub>
                          <m:sSubPr>
                            <m:ctrlPr>
                              <a:rPr lang="pt-BR" b="1" i="1" smtClean="0">
                                <a:solidFill>
                                  <a:srgbClr val="0033CC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pt-BR" b="1" i="1" smtClean="0">
                                <a:solidFill>
                                  <a:srgbClr val="0033CC"/>
                                </a:solidFill>
                                <a:latin typeface="Cambria Math"/>
                              </a:rPr>
                              <m:t>𝒚</m:t>
                            </m:r>
                          </m:e>
                          <m:sub>
                            <m:r>
                              <a:rPr lang="pt-BR" b="1" i="1" smtClean="0">
                                <a:solidFill>
                                  <a:srgbClr val="0033CC"/>
                                </a:solidFill>
                                <a:latin typeface="Cambria Math"/>
                              </a:rPr>
                              <m:t>𝟎</m:t>
                            </m:r>
                          </m:sub>
                        </m:sSub>
                      </m:e>
                    </m:d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,</m:t>
                    </m:r>
                    <m:d>
                      <m:dPr>
                        <m:ctrlPr>
                          <a:rPr lang="pt-BR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pt-BR" i="1" smtClean="0">
                                <a:solidFill>
                                  <a:srgbClr val="0033CC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pt-BR" b="1" i="1" smtClean="0">
                                <a:solidFill>
                                  <a:srgbClr val="0033CC"/>
                                </a:solidFill>
                                <a:latin typeface="Cambria Math"/>
                              </a:rPr>
                              <m:t>𝒙</m:t>
                            </m:r>
                          </m:e>
                          <m:sub>
                            <m:r>
                              <a:rPr lang="pt-BR" b="1" i="1" smtClean="0">
                                <a:solidFill>
                                  <a:srgbClr val="0033CC"/>
                                </a:solidFill>
                                <a:latin typeface="Cambria Math"/>
                              </a:rPr>
                              <m:t>𝟏</m:t>
                            </m:r>
                          </m:sub>
                        </m:sSub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;</m:t>
                        </m:r>
                        <m:sSub>
                          <m:sSubPr>
                            <m:ctrlPr>
                              <a:rPr lang="pt-BR" b="1" i="1" smtClean="0">
                                <a:solidFill>
                                  <a:srgbClr val="0033CC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pt-BR" b="1" i="1" smtClean="0">
                                <a:solidFill>
                                  <a:srgbClr val="0033CC"/>
                                </a:solidFill>
                                <a:latin typeface="Cambria Math"/>
                              </a:rPr>
                              <m:t>𝒚</m:t>
                            </m:r>
                          </m:e>
                          <m:sub>
                            <m:r>
                              <a:rPr lang="pt-BR" b="1" i="1" smtClean="0">
                                <a:solidFill>
                                  <a:srgbClr val="0033CC"/>
                                </a:solidFill>
                                <a:latin typeface="Cambria Math"/>
                              </a:rPr>
                              <m:t>𝟏</m:t>
                            </m:r>
                          </m:sub>
                        </m:sSub>
                      </m:e>
                    </m:d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,</m:t>
                    </m:r>
                    <m:d>
                      <m:dPr>
                        <m:ctrlPr>
                          <a:rPr lang="pt-BR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pt-BR" i="1" smtClean="0">
                                <a:solidFill>
                                  <a:srgbClr val="0033CC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pt-BR" b="1" i="1" smtClean="0">
                                <a:solidFill>
                                  <a:srgbClr val="0033CC"/>
                                </a:solidFill>
                                <a:latin typeface="Cambria Math"/>
                              </a:rPr>
                              <m:t>𝒙</m:t>
                            </m:r>
                          </m:e>
                          <m:sub>
                            <m:r>
                              <a:rPr lang="pt-BR" b="1" i="1" smtClean="0">
                                <a:solidFill>
                                  <a:srgbClr val="0033CC"/>
                                </a:solidFill>
                                <a:latin typeface="Cambria Math"/>
                              </a:rPr>
                              <m:t>𝟐</m:t>
                            </m:r>
                          </m:sub>
                        </m:sSub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;</m:t>
                        </m:r>
                        <m:sSub>
                          <m:sSubPr>
                            <m:ctrlPr>
                              <a:rPr lang="pt-BR" b="1" i="1" smtClean="0">
                                <a:solidFill>
                                  <a:srgbClr val="0033CC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pt-BR" b="1" i="1" smtClean="0">
                                <a:solidFill>
                                  <a:srgbClr val="0033CC"/>
                                </a:solidFill>
                                <a:latin typeface="Cambria Math"/>
                              </a:rPr>
                              <m:t>𝒚</m:t>
                            </m:r>
                          </m:e>
                          <m:sub>
                            <m:r>
                              <a:rPr lang="pt-BR" b="1" i="1" smtClean="0">
                                <a:solidFill>
                                  <a:srgbClr val="0033CC"/>
                                </a:solidFill>
                                <a:latin typeface="Cambria Math"/>
                              </a:rPr>
                              <m:t>𝟐</m:t>
                            </m:r>
                          </m:sub>
                        </m:sSub>
                      </m:e>
                    </m:d>
                  </m:oMath>
                </a14:m>
                <a:r>
                  <a:rPr lang="pt-BR" dirty="0" smtClean="0">
                    <a:solidFill>
                      <a:schemeClr val="tx1"/>
                    </a:solidFill>
                  </a:rPr>
                  <a:t>, o polinômio que interpola estes pontos será da forma:</a:t>
                </a:r>
                <a:endParaRPr lang="pt-BR" i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ambria Math"/>
                </a:endParaRPr>
              </a:p>
              <a:p>
                <a:pPr marL="0" indent="0">
                  <a:spcBef>
                    <a:spcPct val="0"/>
                  </a:spcBef>
                  <a:spcAft>
                    <a:spcPts val="1200"/>
                  </a:spcAft>
                  <a:buClr>
                    <a:srgbClr val="3333CC"/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i="1" smtClean="0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b="1" i="1" smtClean="0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𝑷</m:t>
                          </m:r>
                        </m:e>
                        <m:sub>
                          <m:r>
                            <a:rPr lang="pt-BR" b="1" i="1" smtClean="0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𝟐</m:t>
                          </m:r>
                        </m:sub>
                      </m:sSub>
                      <m:d>
                        <m:dPr>
                          <m:ctrlPr>
                            <a:rPr lang="pt-BR" b="1" i="1" smtClean="0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b="1" i="1" smtClean="0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pt-BR" b="1" i="1" smtClean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pt-BR" b="1" i="1" smtClean="0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b="1" i="1" smtClean="0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𝒂</m:t>
                          </m:r>
                        </m:e>
                        <m:sub>
                          <m:r>
                            <a:rPr lang="pt-BR" b="1" i="1" smtClean="0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𝟐</m:t>
                          </m:r>
                        </m:sub>
                      </m:sSub>
                      <m:r>
                        <a:rPr lang="pt-BR" b="1" i="1" smtClean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</a:rPr>
                        <m:t>𝒙</m:t>
                      </m:r>
                      <m:r>
                        <a:rPr lang="pt-BR" b="1" i="1" smtClean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</a:rPr>
                        <m:t>²+ </m:t>
                      </m:r>
                      <m:sSub>
                        <m:sSubPr>
                          <m:ctrlPr>
                            <a:rPr lang="pt-BR" b="1" i="1" smtClean="0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b="1" i="1" smtClean="0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𝒂</m:t>
                          </m:r>
                        </m:e>
                        <m:sub>
                          <m:r>
                            <a:rPr lang="pt-BR" b="1" i="1" smtClean="0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𝟏</m:t>
                          </m:r>
                        </m:sub>
                      </m:sSub>
                      <m:r>
                        <a:rPr lang="pt-BR" b="1" i="1" smtClean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</a:rPr>
                        <m:t>𝒙</m:t>
                      </m:r>
                      <m:r>
                        <a:rPr lang="pt-BR" b="1" i="1" smtClean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</a:rPr>
                        <m:t>+ </m:t>
                      </m:r>
                      <m:sSub>
                        <m:sSubPr>
                          <m:ctrlPr>
                            <a:rPr lang="pt-BR" b="1" i="1" smtClean="0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b="1" i="1" smtClean="0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𝒂</m:t>
                          </m:r>
                        </m:e>
                        <m:sub>
                          <m:r>
                            <a:rPr lang="pt-BR" b="1" i="1" smtClean="0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𝟎</m:t>
                          </m:r>
                        </m:sub>
                      </m:sSub>
                    </m:oMath>
                  </m:oMathPara>
                </a14:m>
                <a:endParaRPr lang="pt-BR" i="1" dirty="0" smtClean="0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  <a:p>
                <a:pPr>
                  <a:spcBef>
                    <a:spcPct val="0"/>
                  </a:spcBef>
                  <a:buClr>
                    <a:srgbClr val="3333CC"/>
                  </a:buClr>
                </a:pPr>
                <a:r>
                  <a:rPr lang="pt-BR" dirty="0" smtClean="0">
                    <a:solidFill>
                      <a:schemeClr val="tx1"/>
                    </a:solidFill>
                    <a:effectLst/>
                  </a:rPr>
                  <a:t>Desta forma, </a:t>
                </a:r>
                <a:r>
                  <a:rPr lang="pt-BR" dirty="0" smtClean="0">
                    <a:solidFill>
                      <a:srgbClr val="FF6600"/>
                    </a:solidFill>
                    <a:effectLst/>
                  </a:rPr>
                  <a:t>aproxima-se</a:t>
                </a:r>
                <a:r>
                  <a:rPr lang="pt-BR" dirty="0" smtClean="0">
                    <a:solidFill>
                      <a:schemeClr val="tx1"/>
                    </a:solidFill>
                    <a:effectLst/>
                  </a:rPr>
                  <a:t> a função </a:t>
                </a:r>
                <a14:m>
                  <m:oMath xmlns:m="http://schemas.openxmlformats.org/officeDocument/2006/math">
                    <m:r>
                      <a:rPr lang="pt-BR" b="1" i="1" smtClean="0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𝒇</m:t>
                    </m:r>
                    <m:r>
                      <a:rPr lang="pt-BR" b="1" i="1" smtClean="0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(</m:t>
                    </m:r>
                    <m:r>
                      <a:rPr lang="pt-BR" b="1" i="1" smtClean="0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𝒙</m:t>
                    </m:r>
                    <m:r>
                      <a:rPr lang="pt-BR" b="1" i="1" smtClean="0">
                        <a:solidFill>
                          <a:srgbClr val="0033CC"/>
                        </a:solidFill>
                        <a:effectLst/>
                        <a:latin typeface="Cambria Math"/>
                      </a:rPr>
                      <m:t>)</m:t>
                    </m:r>
                  </m:oMath>
                </a14:m>
                <a:r>
                  <a:rPr lang="pt-BR" dirty="0" smtClean="0">
                    <a:solidFill>
                      <a:srgbClr val="0033CC"/>
                    </a:solidFill>
                    <a:effectLst/>
                  </a:rPr>
                  <a:t> </a:t>
                </a:r>
                <a:r>
                  <a:rPr lang="pt-BR" dirty="0" smtClean="0">
                    <a:solidFill>
                      <a:schemeClr val="tx1"/>
                    </a:solidFill>
                    <a:effectLst/>
                  </a:rPr>
                  <a:t>por uma </a:t>
                </a:r>
                <a:r>
                  <a:rPr lang="pt-BR" dirty="0" smtClean="0">
                    <a:solidFill>
                      <a:srgbClr val="FF6600"/>
                    </a:solidFill>
                    <a:effectLst/>
                  </a:rPr>
                  <a:t>parábola</a:t>
                </a:r>
                <a:r>
                  <a:rPr lang="pt-BR" dirty="0" smtClean="0">
                    <a:solidFill>
                      <a:schemeClr val="tx1"/>
                    </a:solidFill>
                    <a:effectLst/>
                  </a:rPr>
                  <a:t> que passa pelos três pontos conhecidos.</a:t>
                </a:r>
                <a:endParaRPr lang="pt-BR" dirty="0">
                  <a:solidFill>
                    <a:schemeClr val="tx1"/>
                  </a:solidFill>
                  <a:effectLst/>
                </a:endParaRPr>
              </a:p>
            </p:txBody>
          </p:sp>
        </mc:Choice>
        <mc:Fallback xmlns="">
          <p:sp>
            <p:nvSpPr>
              <p:cNvPr id="735235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half" idx="1"/>
              </p:nvPr>
            </p:nvSpPr>
            <p:spPr>
              <a:xfrm>
                <a:off x="476248" y="852487"/>
                <a:ext cx="8058151" cy="4576763"/>
              </a:xfrm>
              <a:blipFill rotWithShape="1">
                <a:blip r:embed="rId3"/>
                <a:stretch>
                  <a:fillRect l="-681" r="-1589" b="-3728"/>
                </a:stretch>
              </a:blipFill>
              <a:ln/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35237" name="Rectangle 5"/>
          <p:cNvSpPr>
            <a:spLocks noChangeArrowheads="1"/>
          </p:cNvSpPr>
          <p:nvPr/>
        </p:nvSpPr>
        <p:spPr bwMode="auto">
          <a:xfrm>
            <a:off x="1184275" y="533400"/>
            <a:ext cx="7793038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algn="just"/>
            <a:r>
              <a:rPr lang="pt-BR" sz="3700" dirty="0" smtClean="0">
                <a:solidFill>
                  <a:srgbClr val="3333CC"/>
                </a:solidFill>
              </a:rPr>
              <a:t>Interpolação Quadrática I</a:t>
            </a:r>
            <a:endParaRPr lang="pt-BR" sz="3700" dirty="0">
              <a:solidFill>
                <a:srgbClr val="33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17921-ACDA-430A-AB40-CAC1F853B887}" type="slidenum">
              <a:rPr lang="pt-BR"/>
              <a:pPr/>
              <a:t>8</a:t>
            </a:fld>
            <a:endParaRPr lang="pt-BR"/>
          </a:p>
        </p:txBody>
      </p:sp>
      <p:sp>
        <p:nvSpPr>
          <p:cNvPr id="73523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pt-BR" i="1">
                <a:solidFill>
                  <a:schemeClr val="folHlink"/>
                </a:solidFill>
              </a:rPr>
              <a:t/>
            </a:r>
            <a:br>
              <a:rPr lang="pt-BR" i="1">
                <a:solidFill>
                  <a:schemeClr val="folHlink"/>
                </a:solidFill>
              </a:rPr>
            </a:br>
            <a:endParaRPr lang="pt-BR" i="1">
              <a:solidFill>
                <a:schemeClr val="folHlink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35235" name="Rectangle 3"/>
              <p:cNvSpPr>
                <a:spLocks noGrp="1" noChangeArrowheads="1"/>
              </p:cNvSpPr>
              <p:nvPr>
                <p:ph type="body" sz="half" idx="1"/>
              </p:nvPr>
            </p:nvSpPr>
            <p:spPr>
              <a:xfrm>
                <a:off x="514350" y="1066801"/>
                <a:ext cx="7934325" cy="4705350"/>
              </a:xfrm>
              <a:noFill/>
              <a:ln/>
            </p:spPr>
            <p:txBody>
              <a:bodyPr anchor="b"/>
              <a:lstStyle/>
              <a:p>
                <a:pPr>
                  <a:spcBef>
                    <a:spcPct val="0"/>
                  </a:spcBef>
                  <a:spcAft>
                    <a:spcPts val="1200"/>
                  </a:spcAft>
                  <a:buClr>
                    <a:srgbClr val="3333CC"/>
                  </a:buClr>
                </a:pPr>
                <a:r>
                  <a:rPr lang="pt-BR" dirty="0" smtClean="0">
                    <a:solidFill>
                      <a:schemeClr val="tx1"/>
                    </a:solidFill>
                  </a:rPr>
                  <a:t>Para determinação dos valores de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t-BR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𝒂</m:t>
                        </m:r>
                      </m:e>
                      <m:sub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𝟎</m:t>
                        </m:r>
                      </m:sub>
                    </m:sSub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,</m:t>
                    </m:r>
                    <m:sSub>
                      <m:sSubPr>
                        <m:ctrlPr>
                          <a:rPr lang="pt-BR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𝒂</m:t>
                        </m:r>
                      </m:e>
                      <m:sub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,</m:t>
                    </m:r>
                    <m:sSub>
                      <m:sSubPr>
                        <m:ctrlPr>
                          <a:rPr lang="pt-BR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𝒂</m:t>
                        </m:r>
                      </m:e>
                      <m:sub>
                        <m:r>
                          <a:rPr lang="pt-BR" b="1" i="1" smtClean="0">
                            <a:solidFill>
                              <a:srgbClr val="0033CC"/>
                            </a:solidFill>
                            <a:latin typeface="Cambria Math"/>
                          </a:rPr>
                          <m:t>𝟐</m:t>
                        </m:r>
                      </m:sub>
                    </m:sSub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,</m:t>
                    </m:r>
                  </m:oMath>
                </a14:m>
                <a:r>
                  <a:rPr lang="pt-BR" dirty="0" smtClean="0">
                    <a:solidFill>
                      <a:srgbClr val="0033CC"/>
                    </a:solidFill>
                  </a:rPr>
                  <a:t> </a:t>
                </a:r>
                <a:r>
                  <a:rPr lang="pt-BR" dirty="0" smtClean="0">
                    <a:solidFill>
                      <a:schemeClr val="tx1"/>
                    </a:solidFill>
                  </a:rPr>
                  <a:t>resolve-se o sistema:</a:t>
                </a:r>
                <a:endParaRPr lang="pt-BR" dirty="0" smtClean="0">
                  <a:solidFill>
                    <a:srgbClr val="0033CC"/>
                  </a:solidFill>
                </a:endParaRPr>
              </a:p>
              <a:p>
                <a:pPr marL="0" indent="0">
                  <a:spcBef>
                    <a:spcPct val="0"/>
                  </a:spcBef>
                  <a:spcAft>
                    <a:spcPts val="1200"/>
                  </a:spcAft>
                  <a:buClr>
                    <a:srgbClr val="3333CC"/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pt-BR" sz="2600" i="1" smtClean="0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pt-BR" sz="2600" i="1" smtClean="0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pt-BR" sz="2600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600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lang="pt-BR" sz="2600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𝟐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pt-BR" sz="2600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600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pt-BR" sz="2600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𝟎</m:t>
                                  </m:r>
                                </m:sub>
                              </m:sSub>
                              <m:r>
                                <a:rPr lang="pt-BR" sz="2600" b="1" i="1" smtClean="0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²+</m:t>
                              </m:r>
                              <m:sSub>
                                <m:sSubPr>
                                  <m:ctrlPr>
                                    <a:rPr lang="pt-BR" sz="2600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600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lang="pt-BR" sz="2600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𝟏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pt-BR" sz="2600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600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pt-BR" sz="2600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𝟎</m:t>
                                  </m:r>
                                </m:sub>
                              </m:sSub>
                              <m:r>
                                <a:rPr lang="pt-BR" sz="2600" b="1" i="1" smtClean="0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pt-BR" sz="2600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600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lang="pt-BR" sz="2600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𝟎</m:t>
                                  </m:r>
                                </m:sub>
                              </m:sSub>
                              <m:r>
                                <a:rPr lang="pt-BR" sz="2600" b="1" i="1" smtClean="0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pt-BR" sz="2600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600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𝒚</m:t>
                                  </m:r>
                                </m:e>
                                <m:sub>
                                  <m:r>
                                    <a:rPr lang="pt-BR" sz="2600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𝟎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pt-BR" sz="2600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600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lang="pt-BR" sz="2600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𝟐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pt-BR" sz="2600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600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pt-BR" sz="2600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𝟏</m:t>
                                  </m:r>
                                </m:sub>
                              </m:sSub>
                              <m:r>
                                <a:rPr lang="pt-BR" sz="2600" b="1" i="1" smtClean="0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²+</m:t>
                              </m:r>
                              <m:sSub>
                                <m:sSubPr>
                                  <m:ctrlPr>
                                    <a:rPr lang="pt-BR" sz="2600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600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lang="pt-BR" sz="2600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𝟏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pt-BR" sz="2600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600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pt-BR" sz="2600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𝟏</m:t>
                                  </m:r>
                                </m:sub>
                              </m:sSub>
                              <m:r>
                                <a:rPr lang="pt-BR" sz="2600" b="1" i="1" smtClean="0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pt-BR" sz="2600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600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lang="pt-BR" sz="2600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𝟎</m:t>
                                  </m:r>
                                </m:sub>
                              </m:sSub>
                              <m:r>
                                <a:rPr lang="pt-BR" sz="2600" b="1" i="1" smtClean="0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pt-BR" sz="2600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600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𝒚</m:t>
                                  </m:r>
                                </m:e>
                                <m:sub>
                                  <m:r>
                                    <a:rPr lang="pt-BR" sz="2600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pt-BR" sz="2600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600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lang="pt-BR" sz="2600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𝟐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pt-BR" sz="2600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600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pt-BR" sz="2600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𝟐</m:t>
                                  </m:r>
                                </m:sub>
                              </m:sSub>
                              <m:r>
                                <a:rPr lang="pt-BR" sz="2600" b="1" i="1" smtClean="0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²+</m:t>
                              </m:r>
                              <m:sSub>
                                <m:sSubPr>
                                  <m:ctrlPr>
                                    <a:rPr lang="pt-BR" sz="2600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600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lang="pt-BR" sz="2600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𝟏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pt-BR" sz="2600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600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pt-BR" sz="2600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𝟐</m:t>
                                  </m:r>
                                </m:sub>
                              </m:sSub>
                              <m:r>
                                <a:rPr lang="pt-BR" sz="2600" b="1" i="1" smtClean="0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pt-BR" sz="2600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600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lang="pt-BR" sz="2600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𝟎</m:t>
                                  </m:r>
                                </m:sub>
                              </m:sSub>
                              <m:r>
                                <a:rPr lang="pt-BR" sz="2600" b="1" i="1" smtClean="0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pt-BR" sz="2600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600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𝒚</m:t>
                                  </m:r>
                                </m:e>
                                <m:sub>
                                  <m:r>
                                    <a:rPr lang="pt-BR" sz="2600" b="1" i="1" smtClean="0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𝟐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</m:oMath>
                  </m:oMathPara>
                </a14:m>
                <a:endParaRPr lang="pt-BR" i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ambria Math"/>
                </a:endParaRPr>
              </a:p>
              <a:p>
                <a:pPr>
                  <a:spcBef>
                    <a:spcPct val="0"/>
                  </a:spcBef>
                  <a:spcAft>
                    <a:spcPts val="1200"/>
                  </a:spcAft>
                  <a:buClr>
                    <a:srgbClr val="3333CC"/>
                  </a:buClr>
                </a:pPr>
                <a:r>
                  <a:rPr lang="pt-BR" dirty="0" smtClean="0"/>
                  <a:t>Para calcular o polinômio interpolador substitui-se os valores encontrados em:</a:t>
                </a:r>
                <a:endParaRPr lang="pt-BR" i="1" dirty="0" smtClean="0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ambria Math"/>
                </a:endParaRPr>
              </a:p>
              <a:p>
                <a:pPr marL="0" indent="0">
                  <a:spcBef>
                    <a:spcPct val="0"/>
                  </a:spcBef>
                  <a:buClr>
                    <a:srgbClr val="3333CC"/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26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6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𝑷</m:t>
                          </m:r>
                        </m:e>
                        <m:sub>
                          <m:r>
                            <a:rPr lang="pt-BR" sz="26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𝟐</m:t>
                          </m:r>
                        </m:sub>
                      </m:sSub>
                      <m:d>
                        <m:dPr>
                          <m:ctrlPr>
                            <a:rPr lang="pt-BR" sz="26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dPr>
                        <m:e>
                          <m:r>
                            <a:rPr lang="pt-BR" sz="26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pt-BR" sz="2600" i="1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pt-BR" sz="26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6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𝒂</m:t>
                          </m:r>
                        </m:e>
                        <m:sub>
                          <m:r>
                            <a:rPr lang="pt-BR" sz="26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𝟐</m:t>
                          </m:r>
                        </m:sub>
                      </m:sSub>
                      <m:r>
                        <a:rPr lang="pt-BR" sz="2600" i="1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</a:rPr>
                        <m:t>𝒙</m:t>
                      </m:r>
                      <m:r>
                        <a:rPr lang="pt-BR" sz="2600" i="1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</a:rPr>
                        <m:t>²+ </m:t>
                      </m:r>
                      <m:sSub>
                        <m:sSubPr>
                          <m:ctrlPr>
                            <a:rPr lang="pt-BR" sz="26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6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𝒂</m:t>
                          </m:r>
                        </m:e>
                        <m:sub>
                          <m:r>
                            <a:rPr lang="pt-BR" sz="26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𝟏</m:t>
                          </m:r>
                        </m:sub>
                      </m:sSub>
                      <m:r>
                        <a:rPr lang="pt-BR" sz="2600" i="1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</a:rPr>
                        <m:t>𝒙</m:t>
                      </m:r>
                      <m:r>
                        <a:rPr lang="pt-BR" sz="2600" i="1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mbria Math"/>
                        </a:rPr>
                        <m:t>+ </m:t>
                      </m:r>
                      <m:sSub>
                        <m:sSubPr>
                          <m:ctrlPr>
                            <a:rPr lang="pt-BR" sz="26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pt-BR" sz="26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𝒂</m:t>
                          </m:r>
                        </m:e>
                        <m:sub>
                          <m:r>
                            <a:rPr lang="pt-BR" sz="2600" i="1">
                              <a:solidFill>
                                <a:srgbClr val="0033CC"/>
                              </a:solidFill>
                              <a:effectLst>
                                <a:outerShdw blurRad="38100" dist="38100" dir="2700000" algn="tl">
                                  <a:srgbClr val="C0C0C0"/>
                                </a:outerShdw>
                              </a:effectLst>
                              <a:latin typeface="Cambria Math"/>
                            </a:rPr>
                            <m:t>𝟎</m:t>
                          </m:r>
                        </m:sub>
                      </m:sSub>
                    </m:oMath>
                  </m:oMathPara>
                </a14:m>
                <a:endParaRPr lang="pt-BR" sz="2600" i="1" dirty="0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  <a:p>
                <a:pPr>
                  <a:spcBef>
                    <a:spcPct val="0"/>
                  </a:spcBef>
                  <a:buClr>
                    <a:srgbClr val="3333CC"/>
                  </a:buClr>
                </a:pPr>
                <a:endParaRPr lang="pt-BR" sz="24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735235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half" idx="1"/>
              </p:nvPr>
            </p:nvSpPr>
            <p:spPr>
              <a:xfrm>
                <a:off x="514350" y="1066801"/>
                <a:ext cx="7934325" cy="4705350"/>
              </a:xfrm>
              <a:blipFill rotWithShape="1">
                <a:blip r:embed="rId3"/>
                <a:stretch>
                  <a:fillRect l="-691" r="-1536"/>
                </a:stretch>
              </a:blipFill>
              <a:ln/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35237" name="Rectangle 5"/>
          <p:cNvSpPr>
            <a:spLocks noChangeArrowheads="1"/>
          </p:cNvSpPr>
          <p:nvPr/>
        </p:nvSpPr>
        <p:spPr bwMode="auto">
          <a:xfrm>
            <a:off x="1184275" y="533400"/>
            <a:ext cx="7793038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algn="just"/>
            <a:r>
              <a:rPr lang="pt-BR" sz="3700" dirty="0" smtClean="0">
                <a:solidFill>
                  <a:srgbClr val="3333CC"/>
                </a:solidFill>
              </a:rPr>
              <a:t>Interpolação Quadrática II</a:t>
            </a:r>
            <a:endParaRPr lang="pt-BR" sz="3700" dirty="0">
              <a:solidFill>
                <a:srgbClr val="33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749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A71F1-9F7A-4C93-A05B-1D98558843C6}" type="slidenum">
              <a:rPr lang="pt-BR"/>
              <a:pPr/>
              <a:t>9</a:t>
            </a:fld>
            <a:endParaRPr lang="pt-BR"/>
          </a:p>
        </p:txBody>
      </p:sp>
      <p:sp>
        <p:nvSpPr>
          <p:cNvPr id="1120258" name="Rectangle 2"/>
          <p:cNvSpPr>
            <a:spLocks noChangeArrowheads="1"/>
          </p:cNvSpPr>
          <p:nvPr/>
        </p:nvSpPr>
        <p:spPr bwMode="auto">
          <a:xfrm>
            <a:off x="0" y="30241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pt-BR"/>
          </a:p>
        </p:txBody>
      </p:sp>
      <p:sp>
        <p:nvSpPr>
          <p:cNvPr id="1120259" name="Rectangle 3"/>
          <p:cNvSpPr>
            <a:spLocks noChangeArrowheads="1"/>
          </p:cNvSpPr>
          <p:nvPr/>
        </p:nvSpPr>
        <p:spPr bwMode="auto">
          <a:xfrm>
            <a:off x="0" y="30241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pt-BR"/>
          </a:p>
        </p:txBody>
      </p:sp>
      <p:sp>
        <p:nvSpPr>
          <p:cNvPr id="1120261" name="Rectangle 5"/>
          <p:cNvSpPr>
            <a:spLocks noChangeArrowheads="1"/>
          </p:cNvSpPr>
          <p:nvPr/>
        </p:nvSpPr>
        <p:spPr bwMode="auto">
          <a:xfrm>
            <a:off x="1184275" y="533400"/>
            <a:ext cx="7793038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algn="just"/>
            <a:r>
              <a:rPr lang="pt-BR" sz="3700" dirty="0" smtClean="0">
                <a:solidFill>
                  <a:srgbClr val="3333CC"/>
                </a:solidFill>
              </a:rPr>
              <a:t>Interpolação Quadrática III</a:t>
            </a:r>
            <a:endParaRPr lang="pt-BR" sz="3700" dirty="0">
              <a:solidFill>
                <a:srgbClr val="3333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0262" name="Rectangle 6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94506" y="1506538"/>
                <a:ext cx="8154988" cy="4649787"/>
              </a:xfrm>
            </p:spPr>
            <p:txBody>
              <a:bodyPr/>
              <a:lstStyle/>
              <a:p>
                <a:pPr>
                  <a:spcAft>
                    <a:spcPts val="1200"/>
                  </a:spcAft>
                </a:pPr>
                <a:r>
                  <a:rPr lang="pt-BR" sz="2600" dirty="0" smtClean="0">
                    <a:solidFill>
                      <a:schemeClr val="bg1">
                        <a:lumMod val="50000"/>
                      </a:schemeClr>
                    </a:solidFill>
                  </a:rPr>
                  <a:t>Exemplo 02</a:t>
                </a:r>
                <a:r>
                  <a:rPr lang="pt-BR" sz="2600" dirty="0" smtClean="0"/>
                  <a:t>: </a:t>
                </a:r>
                <a:r>
                  <a:rPr lang="pt-BR" dirty="0"/>
                  <a:t>Dado os pontos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𝟎</m:t>
                        </m:r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𝟓</m:t>
                        </m:r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;</m:t>
                        </m:r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𝟎</m:t>
                        </m:r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𝟐𝟓</m:t>
                        </m:r>
                      </m:e>
                    </m:d>
                    <m:r>
                      <a:rPr lang="pt-BR" i="1">
                        <a:solidFill>
                          <a:srgbClr val="0033CC"/>
                        </a:solidFill>
                        <a:latin typeface="Cambria Math"/>
                      </a:rPr>
                      <m:t>,</m:t>
                    </m:r>
                    <m:r>
                      <a:rPr lang="pt-BR" b="1" i="1" smtClean="0">
                        <a:solidFill>
                          <a:srgbClr val="0033CC"/>
                        </a:solidFill>
                        <a:latin typeface="Cambria Math"/>
                      </a:rPr>
                      <m:t> </m:t>
                    </m:r>
                    <m:r>
                      <a:rPr lang="pt-BR" i="1">
                        <a:solidFill>
                          <a:srgbClr val="0033CC"/>
                        </a:solidFill>
                        <a:latin typeface="Cambria Math"/>
                      </a:rPr>
                      <m:t> </m:t>
                    </m:r>
                    <m:d>
                      <m:dPr>
                        <m:ctrlP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𝟎</m:t>
                        </m:r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𝟑</m:t>
                        </m:r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;</m:t>
                        </m:r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𝟎</m:t>
                        </m:r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𝟒𝟗</m:t>
                        </m:r>
                      </m:e>
                    </m:d>
                    <m:r>
                      <a:rPr lang="pt-BR" i="1">
                        <a:solidFill>
                          <a:srgbClr val="0033CC"/>
                        </a:solidFill>
                        <a:latin typeface="Cambria Math"/>
                      </a:rPr>
                      <m:t>, </m:t>
                    </m:r>
                    <m:d>
                      <m:dPr>
                        <m:ctrlP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𝟎</m:t>
                        </m:r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𝟏</m:t>
                        </m:r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;</m:t>
                        </m:r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𝟎</m:t>
                        </m:r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pt-BR" i="1">
                            <a:solidFill>
                              <a:srgbClr val="0033CC"/>
                            </a:solidFill>
                            <a:latin typeface="Cambria Math"/>
                          </a:rPr>
                          <m:t>𝟖𝟏</m:t>
                        </m:r>
                      </m:e>
                    </m:d>
                  </m:oMath>
                </a14:m>
                <a:r>
                  <a:rPr lang="pt-BR" dirty="0" smtClean="0"/>
                  <a:t>,</a:t>
                </a:r>
                <a:r>
                  <a:rPr lang="pt-BR" dirty="0" smtClean="0">
                    <a:solidFill>
                      <a:srgbClr val="0033CC"/>
                    </a:solidFill>
                  </a:rPr>
                  <a:t> </a:t>
                </a:r>
                <a:r>
                  <a:rPr lang="pt-BR" dirty="0"/>
                  <a:t>determinar o polinômio que interpola os mesmos</a:t>
                </a:r>
                <a:r>
                  <a:rPr lang="pt-BR" dirty="0" smtClean="0"/>
                  <a:t>.</a:t>
                </a:r>
                <a:endParaRPr lang="pt-BR" dirty="0"/>
              </a:p>
              <a:p>
                <a:pPr lvl="1">
                  <a:spcAft>
                    <a:spcPts val="1000"/>
                  </a:spcAft>
                </a:pPr>
                <a:r>
                  <a:rPr lang="pt-BR" sz="2600" dirty="0" smtClean="0"/>
                  <a:t>Solução:</a:t>
                </a:r>
              </a:p>
              <a:p>
                <a:pPr marL="0" indent="0">
                  <a:spcBef>
                    <a:spcPct val="0"/>
                  </a:spcBef>
                  <a:buClr>
                    <a:srgbClr val="3333CC"/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pt-BR" sz="2600" i="1">
                              <a:solidFill>
                                <a:srgbClr val="0033CC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pt-BR" sz="26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pt-BR" sz="26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6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𝟎</m:t>
                                  </m:r>
                                  <m:r>
                                    <a:rPr lang="pt-BR" sz="26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pt-BR" sz="26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𝟓</m:t>
                                  </m:r>
                                  <m:r>
                                    <a:rPr lang="pt-BR" sz="26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²</m:t>
                                  </m:r>
                                  <m:r>
                                    <a:rPr lang="pt-BR" sz="26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lang="pt-BR" sz="26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𝟐</m:t>
                                  </m:r>
                                </m:sub>
                              </m:sSub>
                              <m:r>
                                <a:rPr lang="pt-BR" sz="26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pt-BR" sz="26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6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𝟎</m:t>
                                  </m:r>
                                  <m:r>
                                    <a:rPr lang="pt-BR" sz="26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pt-BR" sz="26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𝟓</m:t>
                                  </m:r>
                                  <m:r>
                                    <a:rPr lang="pt-BR" sz="26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lang="pt-BR" sz="26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𝟏</m:t>
                                  </m:r>
                                </m:sub>
                              </m:sSub>
                              <m:r>
                                <a:rPr lang="pt-BR" sz="26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pt-BR" sz="26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6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lang="pt-BR" sz="26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𝟎</m:t>
                                  </m:r>
                                </m:sub>
                              </m:sSub>
                              <m:r>
                                <a:rPr lang="pt-BR" sz="26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=</m:t>
                              </m:r>
                              <m:r>
                                <a:rPr lang="pt-BR" sz="26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𝟎</m:t>
                              </m:r>
                              <m:r>
                                <a:rPr lang="pt-BR" sz="26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,</m:t>
                              </m:r>
                              <m:r>
                                <a:rPr lang="pt-BR" sz="26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𝟐𝟓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pt-BR" sz="26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6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𝟎</m:t>
                                  </m:r>
                                  <m:r>
                                    <a:rPr lang="pt-BR" sz="26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pt-BR" sz="26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𝟑</m:t>
                                  </m:r>
                                  <m:r>
                                    <a:rPr lang="pt-BR" sz="26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²</m:t>
                                  </m:r>
                                  <m:r>
                                    <a:rPr lang="pt-BR" sz="26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lang="pt-BR" sz="26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𝟐</m:t>
                                  </m:r>
                                </m:sub>
                              </m:sSub>
                              <m:r>
                                <a:rPr lang="pt-BR" sz="26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pt-BR" sz="26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6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𝟎</m:t>
                                  </m:r>
                                  <m:r>
                                    <a:rPr lang="pt-BR" sz="26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pt-BR" sz="26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𝟑</m:t>
                                  </m:r>
                                  <m:r>
                                    <a:rPr lang="pt-BR" sz="26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lang="pt-BR" sz="26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𝟏</m:t>
                                  </m:r>
                                </m:sub>
                              </m:sSub>
                              <m:r>
                                <a:rPr lang="pt-BR" sz="26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pt-BR" sz="26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6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lang="pt-BR" sz="26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𝟎</m:t>
                                  </m:r>
                                </m:sub>
                              </m:sSub>
                              <m:r>
                                <a:rPr lang="pt-BR" sz="26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=</m:t>
                              </m:r>
                              <m:r>
                                <a:rPr lang="pt-BR" sz="26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𝟎</m:t>
                              </m:r>
                              <m:r>
                                <a:rPr lang="pt-BR" sz="26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,</m:t>
                              </m:r>
                              <m:r>
                                <a:rPr lang="pt-BR" sz="26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𝟒𝟗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pt-BR" sz="26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6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𝟎</m:t>
                                  </m:r>
                                  <m:r>
                                    <a:rPr lang="pt-BR" sz="26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pt-BR" sz="26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𝟏</m:t>
                                  </m:r>
                                  <m:r>
                                    <a:rPr lang="pt-BR" sz="26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²</m:t>
                                  </m:r>
                                  <m:r>
                                    <a:rPr lang="pt-BR" sz="26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lang="pt-BR" sz="26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𝟐</m:t>
                                  </m:r>
                                </m:sub>
                              </m:sSub>
                              <m:r>
                                <a:rPr lang="pt-BR" sz="26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pt-BR" sz="26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6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𝟎</m:t>
                                  </m:r>
                                  <m:r>
                                    <a:rPr lang="pt-BR" sz="26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pt-BR" sz="26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𝟏</m:t>
                                  </m:r>
                                  <m:r>
                                    <a:rPr lang="pt-BR" sz="26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lang="pt-BR" sz="26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𝟏</m:t>
                                  </m:r>
                                </m:sub>
                              </m:sSub>
                              <m:r>
                                <a:rPr lang="pt-BR" sz="26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pt-BR" sz="26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pt-BR" sz="26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lang="pt-BR" sz="2600" i="1">
                                      <a:solidFill>
                                        <a:srgbClr val="0033CC"/>
                                      </a:solidFill>
                                      <a:latin typeface="Cambria Math"/>
                                    </a:rPr>
                                    <m:t>𝟎</m:t>
                                  </m:r>
                                </m:sub>
                              </m:sSub>
                              <m:r>
                                <a:rPr lang="pt-BR" sz="26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=</m:t>
                              </m:r>
                              <m:r>
                                <a:rPr lang="pt-BR" sz="26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𝟎</m:t>
                              </m:r>
                              <m:r>
                                <a:rPr lang="pt-BR" sz="26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,</m:t>
                              </m:r>
                              <m:r>
                                <a:rPr lang="pt-BR" sz="2600" i="1">
                                  <a:solidFill>
                                    <a:srgbClr val="0033CC"/>
                                  </a:solidFill>
                                  <a:latin typeface="Cambria Math"/>
                                </a:rPr>
                                <m:t>𝟖𝟏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pt-BR" sz="2600" dirty="0" smtClean="0"/>
              </a:p>
              <a:p>
                <a:pPr marL="0" indent="0">
                  <a:spcBef>
                    <a:spcPct val="0"/>
                  </a:spcBef>
                  <a:buClr>
                    <a:srgbClr val="3333CC"/>
                  </a:buClr>
                  <a:buNone/>
                </a:pPr>
                <a:endParaRPr lang="pt-BR" sz="2600" dirty="0" smtClean="0"/>
              </a:p>
              <a:p>
                <a:endParaRPr lang="pt-BR" sz="2600" dirty="0" smtClean="0"/>
              </a:p>
              <a:p>
                <a:pPr lvl="1"/>
                <a:endParaRPr lang="pt-BR" sz="1000" dirty="0" smtClean="0"/>
              </a:p>
            </p:txBody>
          </p:sp>
        </mc:Choice>
        <mc:Fallback xmlns="">
          <p:sp>
            <p:nvSpPr>
              <p:cNvPr id="1120262" name="Rectangle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94506" y="1506538"/>
                <a:ext cx="8154988" cy="4649787"/>
              </a:xfrm>
              <a:blipFill rotWithShape="1">
                <a:blip r:embed="rId3"/>
                <a:stretch>
                  <a:fillRect t="-1442" r="-1570"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61076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eometrico">
  <a:themeElements>
    <a:clrScheme name="Geometrico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Geometrico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t-BR" sz="3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t-BR" sz="3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Geometrico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ometrico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ometrico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ometrico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ometrico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ometrico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ometrico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9899</TotalTime>
  <Words>5408</Words>
  <Application>Microsoft Office PowerPoint</Application>
  <PresentationFormat>Apresentação na tela (4:3)</PresentationFormat>
  <Paragraphs>572</Paragraphs>
  <Slides>39</Slides>
  <Notes>39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39</vt:i4>
      </vt:variant>
    </vt:vector>
  </HeadingPairs>
  <TitlesOfParts>
    <vt:vector size="40" baseType="lpstr">
      <vt:lpstr>Geometrico</vt:lpstr>
      <vt:lpstr>Cálculo Numérico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 </vt:lpstr>
      <vt:lpstr> </vt:lpstr>
      <vt:lpstr>Apresentação do PowerPoint</vt:lpstr>
      <vt:lpstr>Apresentação do PowerPoint</vt:lpstr>
      <vt:lpstr>Apresentação do PowerPoint</vt:lpstr>
      <vt:lpstr> </vt:lpstr>
      <vt:lpstr>Apresentação do PowerPoint</vt:lpstr>
      <vt:lpstr> </vt:lpstr>
      <vt:lpstr> </vt:lpstr>
      <vt:lpstr>Apresentação do PowerPoint</vt:lpstr>
      <vt:lpstr>Apresentação do PowerPoint</vt:lpstr>
      <vt:lpstr> </vt:lpstr>
      <vt:lpstr> </vt:lpstr>
      <vt:lpstr>Apresentação do PowerPoint</vt:lpstr>
      <vt:lpstr>Apresentação do PowerPoint</vt:lpstr>
      <vt:lpstr>Apresentação do PowerPoint</vt:lpstr>
      <vt:lpstr>Apresentação do PowerPoint</vt:lpstr>
      <vt:lpstr> </vt:lpstr>
      <vt:lpstr> </vt:lpstr>
      <vt:lpstr> 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Bibliografia I</vt:lpstr>
      <vt:lpstr>Bibliografia II</vt:lpstr>
    </vt:vector>
  </TitlesOfParts>
  <Company>YFPB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Erros - Existência</dc:title>
  <dc:creator>Maria Izabel Cavalcanti Cabral</dc:creator>
  <cp:lastModifiedBy>User</cp:lastModifiedBy>
  <cp:revision>746</cp:revision>
  <dcterms:created xsi:type="dcterms:W3CDTF">2002-10-23T11:58:24Z</dcterms:created>
  <dcterms:modified xsi:type="dcterms:W3CDTF">2013-04-15T00:22:59Z</dcterms:modified>
</cp:coreProperties>
</file>